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3" r:id="rId4"/>
    <p:sldId id="259" r:id="rId5"/>
    <p:sldId id="260" r:id="rId6"/>
    <p:sldId id="272" r:id="rId7"/>
    <p:sldId id="258" r:id="rId8"/>
    <p:sldId id="282" r:id="rId9"/>
    <p:sldId id="283" r:id="rId10"/>
    <p:sldId id="279" r:id="rId11"/>
    <p:sldId id="280" r:id="rId12"/>
    <p:sldId id="281" r:id="rId13"/>
    <p:sldId id="274" r:id="rId14"/>
    <p:sldId id="276" r:id="rId15"/>
    <p:sldId id="277" r:id="rId16"/>
    <p:sldId id="265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77610" autoAdjust="0"/>
  </p:normalViewPr>
  <p:slideViewPr>
    <p:cSldViewPr snapToGrid="0">
      <p:cViewPr varScale="1">
        <p:scale>
          <a:sx n="89" d="100"/>
          <a:sy n="89" d="100"/>
        </p:scale>
        <p:origin x="140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10_NL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99404433578962E-2"/>
          <c:y val="6.037030886008557E-2"/>
          <c:w val="0.90875125061724638"/>
          <c:h val="0.870965000967053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07-44F7-997C-1FB5AA79690B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07-44F7-997C-1FB5AA79690B}"/>
              </c:ext>
            </c:extLst>
          </c:dPt>
          <c:cat>
            <c:strRef>
              <c:f>Лист1!$F$20:$F$23</c:f>
              <c:strCache>
                <c:ptCount val="4"/>
                <c:pt idx="0">
                  <c:v>PA_min_25_5</c:v>
                </c:pt>
                <c:pt idx="1">
                  <c:v>MI_min_25_5</c:v>
                </c:pt>
                <c:pt idx="2">
                  <c:v>PA_min_25_15</c:v>
                </c:pt>
                <c:pt idx="3">
                  <c:v>MI_min_25_15</c:v>
                </c:pt>
              </c:strCache>
            </c:strRef>
          </c:cat>
          <c:val>
            <c:numRef>
              <c:f>Лист1!$G$20:$G$23</c:f>
              <c:numCache>
                <c:formatCode>0.00</c:formatCode>
                <c:ptCount val="4"/>
                <c:pt idx="0">
                  <c:v>4.1538461538461542</c:v>
                </c:pt>
                <c:pt idx="1">
                  <c:v>4.2307692307692308</c:v>
                </c:pt>
                <c:pt idx="2">
                  <c:v>4.3076923076923075</c:v>
                </c:pt>
                <c:pt idx="3">
                  <c:v>4.3076923076923075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07-44F7-997C-1FB5AA796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8245296"/>
        <c:axId val="808245712"/>
      </c:barChart>
      <c:catAx>
        <c:axId val="80824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8245712"/>
        <c:crosses val="autoZero"/>
        <c:auto val="1"/>
        <c:lblAlgn val="ctr"/>
        <c:lblOffset val="100"/>
        <c:noMultiLvlLbl val="0"/>
      </c:catAx>
      <c:valAx>
        <c:axId val="80824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8245296"/>
        <c:crosses val="autoZero"/>
        <c:crossBetween val="between"/>
        <c:majorUnit val="0.3000000000000000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17CE-FD5B-4DBF-AA50-646B1B27407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86175-29EC-4DEE-AE62-419D0BEB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69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исследованиях, посвященных экстремизму, так же часто фигурируют такие понятия, как: терроризм,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интолерантность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ксенофобия, шовинизм, национализм, расизм, фанатизм, предубеждение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8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Подобные перепады настроения типичны для богемных личностей (актеров, музыкантов и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), но в сочетании с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вобудимым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типом акцентуации личности могут приводить к нежелательным деформациям поведения...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Чувственность и колебания аффективно-экзальтированных личностей сливаются со злобно-тоскливым настроением возбудимых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акцентуантов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И тогда, вместо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экстримальных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видов спорта, вместо актерского мастерства и музыки, формой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самореализзации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становятся противоправные действия, как источник чувственных наслаждений...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740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Теперь рассмотрим подробнее,</a:t>
            </a:r>
            <a:r>
              <a:rPr lang="ru-RU" baseline="0" dirty="0" smtClean="0"/>
              <a:t> как подбирался стимульный материал, на примере аффективно-экзальтированного типа акцентуации личности.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46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Рисунок 1 иллюстрирует совпадение средних значений по коэффициенту лояльности в отношении обоих опросников. Бальная оценка коэффициента лояльности может варьировать от 0 до 5 баллов: чем выше балл, тем ниже вероятность противоправных действий (в данном исследовании – склонность к экстремизму). При периоде предъявления стимулов с задержкой в 15 секунд результаты по данным опросников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полностью совпали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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4,31 балла. Уменьшение периода предъявления стимулов до 5 секунд также не привело к существенным различиям: 4,15 балла по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4,23 балла по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т.е. отличия в пределах одной десятой. Таким образом, результаты по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совпали даже при разном времени предъявления стимулов. Следовательно, принцип разложения характеристик личности на составляющие не влияет на оценку предрасположенности личности к исследуемому фактору и выдвинутая в начале данной статье гипотеза считается доказанной.</a:t>
            </a:r>
          </a:p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54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7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66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Структура программы </a:t>
            </a:r>
            <a:r>
              <a:rPr lang="en-US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VibraNLP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была</a:t>
            </a:r>
            <a:r>
              <a:rPr lang="ru-RU" sz="1200" b="0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подробно освещена в предыдущем докладе. Моя основная задача рассказать о подборе и апробации стимулов, которые использовались в данной программе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243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2020 году впервые были опубликованы результаты адаптивного психофизиологического и психологического тестирования на базе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VibraNLP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рамках пилотного исследования. Представленная читателю методика включала в себя разработку нейтральных стимулов и стимулов разной степени значимости к исследуемому фактору: экстремизму, в форме терроризма. В статье рассматривается возможность применения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VibraNLP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различных служб, деятельность которых сопряжена с предупреждением и противодействием экстремизму. Основной акцент работы был сделан на структуре методики и алгоритму подбора стимулов, применяемых в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VibraNLP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базе технологии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виброизображения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(Николаенко, 2020; Минкин и др., 2020).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92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Предварительное и основное тестирования проводятся последовательно без перерыва. Значимость стимулов, предъявляемых в процессе основного тестирования, пропорциональна приоритетности пар МИ или АЛ, определенных на предварительном тестировании. Порядок предъявления стимулов для разных типов МИ или АЛ идентичен в первой и второй части психофизиологического тестирования. Стимулы, предъявляемые на стадии основного тестирования, отражают приоритеты МИ или АЛ, привязанные к фактору риска (экстремизму). Компоновка стимулов предполагает, что выявить человека, принадлежащего к группе риска, возможно, лишь привязывая стимулы к профилю МИ или АЛ, из предварительного тестирования, т.е. к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индивидуально значимым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сферам жизни, интересам и пр.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83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Достаточно часто в исследованиях, сопряженных с оценкой эмоциональных реакции на зрительные стимулы, используются фотографии из базы данных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IAPS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Affective Picture System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Это популярное и достаточно эффективное решение локальных задач исследования, когда необходимо убедиться, что зрительный стимул испытуемый видит впервые. В существующей версии ПО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VibraNLP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используются фотографии из базы данных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IAPS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поскольку открытый доступ к ПО противоречит основным принципам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IAPS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запрет на публикацию фото, использование фото в коммерческих продуктах, включая ПО и др. Еще одна причина заключается в том, что каждая из категорий IAPS содержит лишь ограниченное количество фотографий, в то время как для проведения надежного исследования их требуется больше. К сожалению, с этой проблемой сталкивались и другие исследователи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Васанов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Марченко, 2013).  По этой причине мы отказались от возможности использовать фотографии из базы данных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IAPS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Однако некоторые фотографии, используемые в нашем исследовании, являются почти точным аналогом фото (например, 9940) из базы данных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IAPS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взяты из открытых источников. Таким образом все фотографии, применяемые в ПО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VibraNLP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фотографии из открытых источников.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00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Одним</a:t>
            </a:r>
            <a:r>
              <a:rPr lang="ru-RU" baseline="0" dirty="0" smtClean="0"/>
              <a:t> из показателей актуальности стимульного материала в наши дни являются данные поискового запроса систем </a:t>
            </a:r>
            <a:r>
              <a:rPr lang="en-US" sz="1200" b="1" dirty="0" smtClean="0"/>
              <a:t>Google</a:t>
            </a:r>
            <a:r>
              <a:rPr lang="ru-RU" sz="1200" b="1" dirty="0" smtClean="0"/>
              <a:t> </a:t>
            </a:r>
            <a:r>
              <a:rPr lang="en-US" sz="1200" b="1" dirty="0" smtClean="0"/>
              <a:t>&amp;</a:t>
            </a:r>
            <a:r>
              <a:rPr lang="en-US" sz="1200" b="1" dirty="0" err="1" smtClean="0"/>
              <a:t>Yandex</a:t>
            </a:r>
            <a:r>
              <a:rPr lang="en-US" sz="1200" b="1" dirty="0" smtClean="0"/>
              <a:t> </a:t>
            </a:r>
            <a:r>
              <a:rPr lang="ru-RU" sz="1200" b="1" dirty="0" smtClean="0"/>
              <a:t>. </a:t>
            </a:r>
          </a:p>
          <a:p>
            <a:r>
              <a:rPr lang="ru-RU" sz="1200" b="0" dirty="0" smtClean="0"/>
              <a:t>В</a:t>
            </a:r>
            <a:r>
              <a:rPr lang="ru-RU" sz="1200" b="0" baseline="0" dirty="0" smtClean="0"/>
              <a:t> то же время это достаточно полярные системы, привязанные к аспектам внутренней политики ЕС и РФ, и вместе с тем отражающие запрос людей из различных культур. </a:t>
            </a:r>
          </a:p>
          <a:p>
            <a:r>
              <a:rPr lang="ru-RU" sz="1200" b="0" baseline="0" dirty="0" smtClean="0"/>
              <a:t>По данным </a:t>
            </a:r>
            <a:r>
              <a:rPr lang="en-US" sz="1200" b="1" dirty="0" smtClean="0"/>
              <a:t>Google</a:t>
            </a:r>
            <a:r>
              <a:rPr lang="ru-RU" sz="1200" b="1" dirty="0" smtClean="0"/>
              <a:t> </a:t>
            </a:r>
            <a:r>
              <a:rPr lang="ru-RU" sz="1200" b="0" dirty="0" smtClean="0"/>
              <a:t>(преимущественно европейско-американский контент) максимальный рейтинг утверждений пришелся на 41, 48, 54, 23, 37 и </a:t>
            </a:r>
            <a:r>
              <a:rPr lang="ru-RU" sz="1200" b="0" dirty="0" err="1" smtClean="0"/>
              <a:t>пр</a:t>
            </a:r>
            <a:r>
              <a:rPr lang="ru-RU" sz="1200" b="0" dirty="0" smtClean="0"/>
              <a:t> номера утверждений. Из 10 утверждений с максимальными значениями поискового запроса лишь 3 (это номера 23, 13, 15) без факторной нагрузки, что подтверждает актуальность изучаемого феномена</a:t>
            </a:r>
            <a:r>
              <a:rPr lang="ru-RU" sz="1200" b="0" baseline="0" dirty="0" smtClean="0"/>
              <a:t>.</a:t>
            </a:r>
          </a:p>
          <a:p>
            <a:r>
              <a:rPr lang="ru-RU" sz="1200" b="0" baseline="0" dirty="0" smtClean="0"/>
              <a:t>По данным </a:t>
            </a:r>
            <a:r>
              <a:rPr lang="en-US" sz="1200" b="1" dirty="0" err="1" smtClean="0"/>
              <a:t>Yandex</a:t>
            </a:r>
            <a:r>
              <a:rPr lang="ru-RU" sz="1200" b="1" dirty="0" smtClean="0"/>
              <a:t> </a:t>
            </a:r>
            <a:r>
              <a:rPr lang="ru-RU" sz="1200" b="0" dirty="0" smtClean="0"/>
              <a:t>половина (преимущественно Российский контент) 50х50. Из 10 утверждений с максимальными значениями поискового запроса 5 (это номера 22, 14, 30, 10, 20) без факторной нагрузки.</a:t>
            </a:r>
          </a:p>
          <a:p>
            <a:r>
              <a:rPr lang="ru-RU" sz="1200" b="0" dirty="0" smtClean="0"/>
              <a:t>Таким образом,</a:t>
            </a:r>
            <a:r>
              <a:rPr lang="ru-RU" sz="1200" b="0" baseline="0" dirty="0" smtClean="0"/>
              <a:t> актуальность вопросов во многом зависит от целевой аудитории пользователей.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378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dirty="0" smtClean="0"/>
              <a:t>После нормирования</a:t>
            </a:r>
            <a:r>
              <a:rPr lang="ru-RU" baseline="0" dirty="0" smtClean="0"/>
              <a:t> данных по системам </a:t>
            </a:r>
            <a:r>
              <a:rPr lang="en-US" sz="1200" b="1" dirty="0" smtClean="0"/>
              <a:t>Google &amp; </a:t>
            </a:r>
            <a:r>
              <a:rPr lang="en-US" sz="1200" b="1" dirty="0" err="1" smtClean="0"/>
              <a:t>Yandex</a:t>
            </a:r>
            <a:r>
              <a:rPr lang="en-US" sz="1200" b="1" dirty="0" smtClean="0"/>
              <a:t> </a:t>
            </a:r>
            <a:r>
              <a:rPr lang="ru-RU" sz="1200" b="0" dirty="0" smtClean="0"/>
              <a:t> выявлено совпадение лишь по 2-м утверждениям.</a:t>
            </a:r>
          </a:p>
          <a:p>
            <a:r>
              <a:rPr lang="ru-RU" sz="1200" b="0" dirty="0" smtClean="0"/>
              <a:t>Таким образом, это 2 принципиально разные поисковые</a:t>
            </a:r>
            <a:r>
              <a:rPr lang="ru-RU" sz="1200" b="0" baseline="0" dirty="0" smtClean="0"/>
              <a:t> </a:t>
            </a:r>
            <a:r>
              <a:rPr lang="ru-RU" sz="1200" b="0" dirty="0" smtClean="0"/>
              <a:t>системы , данные по которым </a:t>
            </a:r>
            <a:r>
              <a:rPr lang="ru-RU" sz="1200" b="0" smtClean="0"/>
              <a:t>не совпадают.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112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E6A20-CD10-49D2-A2D1-6350BDB45CF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6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C9D9-58FC-4924-9DE3-839713304A8A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5FA-0A87-4B15-9484-86DB22339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2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C9D9-58FC-4924-9DE3-839713304A8A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5FA-0A87-4B15-9484-86DB22339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C9D9-58FC-4924-9DE3-839713304A8A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5FA-0A87-4B15-9484-86DB22339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11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C9D9-58FC-4924-9DE3-839713304A8A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5FA-0A87-4B15-9484-86DB22339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78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C9D9-58FC-4924-9DE3-839713304A8A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5FA-0A87-4B15-9484-86DB22339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2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C9D9-58FC-4924-9DE3-839713304A8A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5FA-0A87-4B15-9484-86DB22339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0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C9D9-58FC-4924-9DE3-839713304A8A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5FA-0A87-4B15-9484-86DB22339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4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C9D9-58FC-4924-9DE3-839713304A8A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5FA-0A87-4B15-9484-86DB22339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46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C9D9-58FC-4924-9DE3-839713304A8A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5FA-0A87-4B15-9484-86DB22339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1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C9D9-58FC-4924-9DE3-839713304A8A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5FA-0A87-4B15-9484-86DB22339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6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C9D9-58FC-4924-9DE3-839713304A8A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5FA-0A87-4B15-9484-86DB22339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06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5750">
              <a:srgbClr val="C8DEF1"/>
            </a:gs>
            <a:gs pos="91500">
              <a:srgbClr val="C2DAE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C9D9-58FC-4924-9DE3-839713304A8A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15FA-0A87-4B15-9484-86DB22339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5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43" y="592462"/>
            <a:ext cx="5976529" cy="4063484"/>
          </a:xfrm>
          <a:prstGeom prst="rect">
            <a:avLst/>
          </a:prstGeom>
          <a:effectLst>
            <a:softEdge rad="1079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308" y="4191000"/>
            <a:ext cx="9144000" cy="164202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АДАПТИВНОЕ ПСИХОФИЗИОЛОГИЧЕСКОЕ ТЕСТИРОВАНИЕ КАК МЕТОД ПРЕДУПРЕЖДЕНИЯ РАЗЛИЧНЫХ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 ЭКСТРЕМИЗМА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0390" y="5615020"/>
            <a:ext cx="9144000" cy="757205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/>
              <a:t>Николаенко Я.Н. </a:t>
            </a:r>
          </a:p>
          <a:p>
            <a:r>
              <a:rPr lang="ru-RU" dirty="0" err="1" smtClean="0"/>
              <a:t>к.пс.н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45" y="184521"/>
            <a:ext cx="2201091" cy="1348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582" y="184521"/>
            <a:ext cx="2051457" cy="10232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1540" y="184521"/>
            <a:ext cx="6623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 </a:t>
            </a:r>
            <a:r>
              <a:rPr lang="ru-RU" sz="2000" b="1" i="1" dirty="0"/>
              <a:t>4</a:t>
            </a:r>
            <a:r>
              <a:rPr lang="ru-RU" sz="2000" b="1" i="1" dirty="0" smtClean="0"/>
              <a:t>-я </a:t>
            </a:r>
            <a:r>
              <a:rPr lang="ru-RU" sz="2000" b="1" i="1" dirty="0"/>
              <a:t>Международная научно-техническая конференция «Современная психофизиология. Технология </a:t>
            </a:r>
            <a:r>
              <a:rPr lang="ru-RU" sz="2000" b="1" i="1" dirty="0" err="1"/>
              <a:t>виброизображения</a:t>
            </a:r>
            <a:r>
              <a:rPr lang="ru-RU" sz="2000" b="1" i="1" dirty="0"/>
              <a:t> (</a:t>
            </a:r>
            <a:r>
              <a:rPr lang="ru-RU" sz="2000" b="1" i="1" dirty="0" err="1"/>
              <a:t>Vibraimage</a:t>
            </a:r>
            <a:r>
              <a:rPr lang="ru-RU" sz="2000" b="1" i="1" dirty="0"/>
              <a:t>)»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49365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94624"/>
            <a:ext cx="10364451" cy="496850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Акцентуации характера</a:t>
            </a:r>
            <a:endParaRPr lang="ru-RU" b="1" cap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620" y="1073847"/>
            <a:ext cx="4737449" cy="4737449"/>
          </a:xfrm>
        </p:spPr>
      </p:pic>
      <p:sp>
        <p:nvSpPr>
          <p:cNvPr id="6" name="Прямоугольник 5"/>
          <p:cNvSpPr/>
          <p:nvPr/>
        </p:nvSpPr>
        <p:spPr>
          <a:xfrm>
            <a:off x="666541" y="104905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Леонгард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(1968):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акцентуация – это, в сущности, те же индивидуальные черты, но обладающие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тенденцией к переходу в патологическое состояние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541" y="3074796"/>
            <a:ext cx="5969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Личко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А.Е.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(1982)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Акцентуации характера – это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крайние варианты нормы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которых отдельные черты характера чрезмерно усилены, вследствие чего обнаруживается избирательная уязвимость в отношении определенного рода психогенных воздействий при хорошей и даже повышенной устойчивости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видам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138" y="1193974"/>
            <a:ext cx="4737449" cy="473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5500" y="85427"/>
            <a:ext cx="10515600" cy="77518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ффективно-экзальтированные личности, кто они?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366" y="860613"/>
            <a:ext cx="75518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Аффективно-экзальтированный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темперамент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когда он по степени выраженности приближается к психопатии, можно было бы назвать темпераментом тревоги и счастья. Это название подчеркивает его близкую связь с психозом тревоги и счастья, который сопровождается резкими колебаниями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настроения»</a:t>
            </a:r>
          </a:p>
          <a:p>
            <a:pPr algn="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К.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Леонгард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Адреналиновая наркомания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 – одно из явлений,  присущее аффективно-экзальтированным личностям. Это люди стимулирующие выработку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адренолина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серетонина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 экстремальных видах деятельности, порой прибегая к крайним формам самовыражения.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676" y="473020"/>
            <a:ext cx="3200400" cy="32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32" y="4061012"/>
            <a:ext cx="3378366" cy="2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5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025" y="182246"/>
            <a:ext cx="10515600" cy="7751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ффективно-экзальтированные личности, всегда ли это мирные люди?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005" y="1054251"/>
            <a:ext cx="46257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Аффективно-экзальтированные люди реагируют на жизнь более бурно, чем остальные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К.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Леонгард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происходит при слиянии чувственности и перепадов настроения экзальтированных личностей со злобой возбудимых (эпилептоидных) личностей?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219" y="1142944"/>
            <a:ext cx="6325496" cy="355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85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570" y="206827"/>
            <a:ext cx="10942961" cy="200297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>
                <a:latin typeface="+mn-lt"/>
              </a:rPr>
              <a:t>Адаптивное психофизиологическое тестирование склонности к экстремизму, на базе ПО </a:t>
            </a:r>
            <a:r>
              <a:rPr lang="en-US" sz="3100" dirty="0" err="1">
                <a:latin typeface="+mn-lt"/>
              </a:rPr>
              <a:t>VibraNLP</a:t>
            </a:r>
            <a:r>
              <a:rPr lang="ru-RU" sz="3100" dirty="0">
                <a:latin typeface="+mn-lt"/>
              </a:rPr>
              <a:t>. Алгоритм подбора стимулов на примере </a:t>
            </a:r>
            <a:r>
              <a:rPr lang="ru-RU" sz="31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аффективно-</a:t>
            </a:r>
            <a:r>
              <a:rPr lang="ru-RU" sz="3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</a:t>
            </a:r>
            <a:r>
              <a:rPr lang="ru-RU" sz="31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кзальтированного</a:t>
            </a:r>
            <a:r>
              <a:rPr lang="ru-RU" sz="3100" dirty="0" smtClean="0">
                <a:latin typeface="+mn-lt"/>
              </a:rPr>
              <a:t> </a:t>
            </a:r>
            <a:r>
              <a:rPr lang="ru-RU" sz="3100" dirty="0">
                <a:latin typeface="+mn-lt"/>
              </a:rPr>
              <a:t>типа акцентуации личности.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49" y="1620821"/>
            <a:ext cx="10058400" cy="50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28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571" y="206827"/>
            <a:ext cx="10515600" cy="200297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>
                <a:latin typeface="+mn-lt"/>
              </a:rPr>
              <a:t>Адаптивное психофизиологическое тестирование склонности к экстремизму, на базе ПО </a:t>
            </a:r>
            <a:r>
              <a:rPr lang="en-US" sz="3100" dirty="0" err="1">
                <a:latin typeface="+mn-lt"/>
              </a:rPr>
              <a:t>VibraNLP</a:t>
            </a:r>
            <a:r>
              <a:rPr lang="ru-RU" sz="3100" dirty="0">
                <a:latin typeface="+mn-lt"/>
              </a:rPr>
              <a:t>. Алгоритм подбора стимулов на примере </a:t>
            </a:r>
            <a:r>
              <a:rPr lang="ru-RU" sz="3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сенситивного</a:t>
            </a:r>
            <a:r>
              <a:rPr lang="ru-RU" sz="3100" dirty="0">
                <a:latin typeface="+mn-lt"/>
              </a:rPr>
              <a:t> типа акцентуации личности.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96" y="1741258"/>
            <a:ext cx="100393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70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571" y="206827"/>
            <a:ext cx="10515600" cy="200297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>
                <a:latin typeface="+mn-lt"/>
              </a:rPr>
              <a:t>Адаптивное психофизиологическое тестирование склонности к экстремизму, на базе ПО </a:t>
            </a:r>
            <a:r>
              <a:rPr lang="en-US" sz="3100" dirty="0" err="1">
                <a:latin typeface="+mn-lt"/>
              </a:rPr>
              <a:t>VibraNLP</a:t>
            </a:r>
            <a:r>
              <a:rPr lang="ru-RU" sz="3100" dirty="0">
                <a:latin typeface="+mn-lt"/>
              </a:rPr>
              <a:t>. Алгоритм подбора стимулов на примере </a:t>
            </a:r>
            <a:r>
              <a:rPr lang="ru-RU" sz="3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сенситивного</a:t>
            </a:r>
            <a:r>
              <a:rPr lang="ru-RU" sz="3100" dirty="0">
                <a:latin typeface="+mn-lt"/>
              </a:rPr>
              <a:t> типа акцентуации личности.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2" y="1519594"/>
            <a:ext cx="10272712" cy="511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09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939" y="320511"/>
            <a:ext cx="10515600" cy="8867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Результаты: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сравнение результатов по опросникам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NLP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NLP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3700187"/>
              </p:ext>
            </p:extLst>
          </p:nvPr>
        </p:nvGraphicFramePr>
        <p:xfrm>
          <a:off x="680939" y="1084081"/>
          <a:ext cx="7482673" cy="4629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71003" y="1311961"/>
            <a:ext cx="35821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Средние значения коэффициента лояльности, в баллах, по данным опросников NLP_MI и NLP_PA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 5 и 15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последняя цифра, указывающая на период предъявления стимулов с задержкой 5 и 15 секунд для опросников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NLP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NLP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725" y="134331"/>
            <a:ext cx="840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Выводы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608" y="719106"/>
            <a:ext cx="11506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Основным принципом получения валидных результатов в ПО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VibraNLP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является факторная оценка, полученная при разложении характеристик личности на разные типологические модели.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Идентичные результаты факторных оценок при разных методах разложения характеристик личности свидетельствуют о том, что модель адаптивного психофизиологического тестирования является универсальной по отношению к самым разным типологическим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моделям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Значимость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стимулов, предъявляемых в процессе основного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тестирования,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пропорциональна приоритетности пар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МИ или пар АЛ, согласно предварительному тестированию.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Методика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NLP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является перспективным методом диагностики и профилактики различных форм экстремизма. Где, противодействие экстремизму,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является объектом психологической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безопасности страны.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Методика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NLP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является простой в эксплуатации и может быть использована сотрудниками правоохранительных органов (ведомственными психологами), а так же различными специалистами служб безопасности РФ.</a:t>
            </a:r>
          </a:p>
        </p:txBody>
      </p:sp>
    </p:spTree>
    <p:extLst>
      <p:ext uri="{BB962C8B-B14F-4D97-AF65-F5344CB8AC3E}">
        <p14:creationId xmlns:p14="http://schemas.microsoft.com/office/powerpoint/2010/main" val="6162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465" y="565131"/>
            <a:ext cx="56107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Этиология экстремизма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как социально-психологического явления, подразумевает различные подходы к выявлению лиц, поведение которых представляет угрозу для общества.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Наряду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традиционными методами психологической диагностики (тестирование, опросные методы и др.), широко применяемыми ведомственными психологами, существуют и другие методы, такие как программное обеспечение (ПО) на базе технологии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виброизображения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5" y="565131"/>
            <a:ext cx="5328557" cy="3552371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2090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264" y="380074"/>
            <a:ext cx="979082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Целью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данного исследования стала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валидизация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двухуровневой модели адаптивного тестирования склонности к экстремизму на основе разных типологических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профилей: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профиля 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множественного интеллекта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акцентуаций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личности.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Гипотеза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Предполагается, что модель адаптивного психофизиологического тестирования является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универсальной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отношению к любой типологической модели характеристик личности, используемой на стадии предварительного тестирования. При этом, выбор фактора риска – прерогатива конкретного исследования, т.е. изучать можно любой фактор риска, привязывая его к любой валидной типологической модели личности, способностей и пр. Основным принципом получения валидных результатов является факторная оценка, полученная при разложении характеристик личности на разные типологические модели.</a:t>
            </a:r>
          </a:p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88" y="499819"/>
            <a:ext cx="1475269" cy="148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1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608" y="134211"/>
            <a:ext cx="1090803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Методы исследования различных форм экстремизма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608" y="1371455"/>
            <a:ext cx="104584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VibraNLP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адаптивный тип психофизиологического тестирования с целью диагностики, мониторинга и контроля намерений человека. 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Программа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VibraNLP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включает в себя 144 утверждения и 144 зрительных стимула; по 72 на предварительное и основное тестирование; по 6 равнозначных по смысловой нагрузке вопросов на каждый измеряемый параметр.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процессе самого тестирования, из 144 стимулов, испытуемому предъявляется только 24 утверждения, снабженных фото-стимулами, выбор которых обусловлен конструкцией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VibraNLP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66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077" y="0"/>
            <a:ext cx="1090803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Шкалы опросника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971" y="939798"/>
            <a:ext cx="705992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Экстремизм, в форме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терроризма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уровень идеологических предрассудков, подкрепленный готовностью к личному участию или реальным опытом противоправных действий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террористической направленности.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Экстремизм, в форме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национализма,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нео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-нацизма и расизма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уровень идеологических предрассудков.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Социальная отчужденность: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социальное равнодушие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невмешательство, уровень косвенных идеологических предрассудков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569" y="326972"/>
            <a:ext cx="4178382" cy="2689006"/>
          </a:xfrm>
          <a:prstGeom prst="rect">
            <a:avLst/>
          </a:prstGeom>
          <a:effectLst>
            <a:softEdge rad="4191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48" y="3015978"/>
            <a:ext cx="3793824" cy="284536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484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49086"/>
            <a:ext cx="10504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Каждый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 прошел двукратное тестирование: </a:t>
            </a:r>
          </a:p>
          <a:p>
            <a:pPr algn="just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1-е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при помощи ПО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VibraNLP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опросник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(модель Множественного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интеллекта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2-е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опросник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(модель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Акцентуаций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личности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процессе как первого, так и второго тестирования испытуемому предъявлялись 24 утверждения, снабженных фото-стимулами. Период предъявления стимулов 5 и 15 сек на каждый опросник. Таким образом, каждый испытуемый прошел по 2 раза каждый из опросников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испытуемых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20 человек: 10 женщин и 10 мужчин, русские.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7429" y="402771"/>
            <a:ext cx="10297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ПРОЦЕДУРА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65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0978" y="448351"/>
            <a:ext cx="11173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Организация эксперимента и результаты </a:t>
            </a:r>
            <a:r>
              <a:rPr lang="ru-RU" sz="3200" b="1" dirty="0" smtClean="0"/>
              <a:t>исследования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Affective Picture System (IAPS</a:t>
            </a:r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64" y="1912084"/>
            <a:ext cx="10058400" cy="429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9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0978" y="448351"/>
            <a:ext cx="11173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Результат поискового запроса </a:t>
            </a:r>
            <a:r>
              <a:rPr lang="en-US" sz="3200" b="1" dirty="0" smtClean="0"/>
              <a:t>Google</a:t>
            </a:r>
            <a:r>
              <a:rPr lang="ru-RU" sz="3200" b="1" dirty="0" smtClean="0"/>
              <a:t> </a:t>
            </a:r>
            <a:r>
              <a:rPr lang="en-US" sz="3200" b="1" dirty="0" smtClean="0"/>
              <a:t>&amp;</a:t>
            </a:r>
            <a:r>
              <a:rPr lang="en-US" sz="3200" b="1" dirty="0"/>
              <a:t>Yandex </a:t>
            </a:r>
            <a:endParaRPr lang="ru-RU" sz="3200" b="1" dirty="0"/>
          </a:p>
          <a:p>
            <a:pPr algn="ctr"/>
            <a:r>
              <a:rPr lang="ru-RU" sz="3200" dirty="0"/>
              <a:t>М</a:t>
            </a:r>
            <a:r>
              <a:rPr lang="ru-RU" sz="3200" dirty="0" smtClean="0"/>
              <a:t>аксимальные значения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632" y="1678192"/>
            <a:ext cx="5637007" cy="43577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24" y="1678192"/>
            <a:ext cx="5757685" cy="43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0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0978" y="448351"/>
            <a:ext cx="11173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Совпадение данных поискового запроса </a:t>
            </a:r>
            <a:r>
              <a:rPr lang="en-US" sz="3200" b="1" dirty="0" smtClean="0"/>
              <a:t>Google &amp; </a:t>
            </a:r>
            <a:r>
              <a:rPr lang="en-US" sz="3200" b="1" dirty="0" err="1" smtClean="0"/>
              <a:t>Yandex</a:t>
            </a:r>
            <a:r>
              <a:rPr lang="en-US" sz="3200" b="1" dirty="0" smtClean="0"/>
              <a:t> </a:t>
            </a:r>
            <a:endParaRPr lang="ru-RU" sz="3200" b="1" dirty="0" smtClean="0"/>
          </a:p>
          <a:p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748886"/>
              </p:ext>
            </p:extLst>
          </p:nvPr>
        </p:nvGraphicFramePr>
        <p:xfrm>
          <a:off x="1816847" y="1881491"/>
          <a:ext cx="8127999" cy="27622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2264">
                  <a:extLst>
                    <a:ext uri="{9D8B030D-6E8A-4147-A177-3AD203B41FA5}">
                      <a16:colId xmlns:a16="http://schemas.microsoft.com/office/drawing/2014/main" val="2207396977"/>
                    </a:ext>
                  </a:extLst>
                </a:gridCol>
                <a:gridCol w="4266402">
                  <a:extLst>
                    <a:ext uri="{9D8B030D-6E8A-4147-A177-3AD203B41FA5}">
                      <a16:colId xmlns:a16="http://schemas.microsoft.com/office/drawing/2014/main" val="273641938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06414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утверждения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Утверждение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Достоверность различий</a:t>
                      </a:r>
                    </a:p>
                    <a:p>
                      <a:r>
                        <a:rPr lang="ru-RU" dirty="0" smtClean="0"/>
                        <a:t>(после нормирования)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483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Проблемы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бедных стран – это 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их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проблемы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44,08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  <a:p>
                      <a:pPr algn="just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6399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Могу решать сложные задачи и уравнения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20,52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  <a:p>
                      <a:pPr algn="just" fontAlgn="b"/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just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6431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34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1720</Words>
  <Application>Microsoft Office PowerPoint</Application>
  <PresentationFormat>Широкоэкранный</PresentationFormat>
  <Paragraphs>103</Paragraphs>
  <Slides>17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Тема Office</vt:lpstr>
      <vt:lpstr>АДАПТИВНОЕ ПСИХОФИЗИОЛОГИЧЕСКОЕ ТЕСТИРОВАНИЕ КАК МЕТОД ПРЕДУПРЕЖДЕНИЯ РАЗЛИЧНЫХ ФОРМ ЭКСТРЕМИЗМА </vt:lpstr>
      <vt:lpstr>Презентация PowerPoint</vt:lpstr>
      <vt:lpstr>Презентация PowerPoint</vt:lpstr>
      <vt:lpstr>Методы исследования различных форм экстремизма</vt:lpstr>
      <vt:lpstr>Шкалы опросника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Акцентуации характера</vt:lpstr>
      <vt:lpstr>Аффективно-экзальтированные личности, кто они?</vt:lpstr>
      <vt:lpstr>Аффективно-экзальтированные личности, всегда ли это мирные люди?</vt:lpstr>
      <vt:lpstr>Адаптивное психофизиологическое тестирование склонности к экстремизму, на базе ПО VibraNLP. Алгоритм подбора стимулов на примере аффективно-экзальтированного типа акцентуации личности. </vt:lpstr>
      <vt:lpstr>Адаптивное психофизиологическое тестирование склонности к экстремизму, на базе ПО VibraNLP. Алгоритм подбора стимулов на примере сенситивного типа акцентуации личности. </vt:lpstr>
      <vt:lpstr>Адаптивное психофизиологическое тестирование склонности к экстремизму, на базе ПО VibraNLP. Алгоритм подбора стимулов на примере сенситивного типа акцентуации личности. </vt:lpstr>
      <vt:lpstr>Результаты: сравнение результатов по опросникам NLP_MI и NLP_PA.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87</cp:revision>
  <dcterms:created xsi:type="dcterms:W3CDTF">2020-06-23T09:15:59Z</dcterms:created>
  <dcterms:modified xsi:type="dcterms:W3CDTF">2021-06-07T08:38:31Z</dcterms:modified>
</cp:coreProperties>
</file>