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1" r:id="rId4"/>
    <p:sldId id="258" r:id="rId5"/>
    <p:sldId id="259" r:id="rId6"/>
    <p:sldId id="260" r:id="rId7"/>
    <p:sldId id="27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3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4398" autoAdjust="0"/>
  </p:normalViewPr>
  <p:slideViewPr>
    <p:cSldViewPr snapToGrid="0">
      <p:cViewPr varScale="1">
        <p:scale>
          <a:sx n="69" d="100"/>
          <a:sy n="69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00255-DF06-46D6-BB25-734836534122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09862-6B39-46AC-80D3-0D7B279C7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57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Здравствуйте, коллеги.</a:t>
            </a:r>
            <a:r>
              <a:rPr lang="ru-RU" baseline="0" dirty="0" smtClean="0"/>
              <a:t> В этом докладе я покажу анализ </a:t>
            </a:r>
            <a:r>
              <a:rPr lang="ru-RU" baseline="0" dirty="0" err="1" smtClean="0"/>
              <a:t>грантовой</a:t>
            </a:r>
            <a:r>
              <a:rPr lang="ru-RU" baseline="0" dirty="0" smtClean="0"/>
              <a:t> системы в России и за рубежом по направлению искусственного интеллекта в медицине на примере одного из приложений виброизображения – разработки </a:t>
            </a:r>
            <a:r>
              <a:rPr lang="en-US" baseline="0" dirty="0" err="1" smtClean="0"/>
              <a:t>Healthtest</a:t>
            </a:r>
            <a:r>
              <a:rPr lang="ru-RU" baseline="0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09862-6B39-46AC-80D3-0D7B279C77E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5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Программа HealthTest разработана небольшим коллективом ООО «Многопрофильное предприятие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Элсис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что обуславливает необходимость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софинансирования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проведения аналогичных исследований и набора базы данных для обучения 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учетом эпидемиологической обстановки было решено воспользоваться увеличившимся финансированием проектов против COVID-19 для поиска инвесторов.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Исторически сложилось, что в области медицины финансирование обычно остается внутри государства. Самой крупной зарубежной программой,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допускающей участие при больших ограничениях третьих стран является программа Евросоюза «Горизонт 2020». Но даже в ней проекты третьих стран представляли всего 3,89 % от всех проектов программы, причем это были такие страны, как США, Канада, Австралия и ЮАР. В связи с этим было решено участвовать в различных российских программах.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России в рамках внедрения цифровых технологий во все сферы жизни было выделено 7,1 млрд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руб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гранты для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проектов, также был в 2019 году выпущен указ президента о поддержке проектов с искусственным  интеллектом. Хотя по сравнению с другими странами, проект Цифровые технологии был утвержден только в 2019 году, в отличие от США, Кореи, Японии, Сингапура и т.д.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09862-6B39-46AC-80D3-0D7B279C77E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069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Чтобы понять, насколько </a:t>
            </a:r>
            <a:r>
              <a:rPr lang="en-US" dirty="0" smtClean="0"/>
              <a:t>HealthTest </a:t>
            </a:r>
            <a:r>
              <a:rPr lang="ru-RU" dirty="0" smtClean="0"/>
              <a:t>интересный </a:t>
            </a:r>
            <a:r>
              <a:rPr lang="ru-RU" baseline="0" dirty="0" smtClean="0"/>
              <a:t>для инвесторов объект, можно рассмотреть следующий слайд с диаграммами распределения технологий искусственного интеллекта на рынке в Москве. Проект HealthTest относится к диагностическим системам, предиктивной аналитике, системам поддержки принятия решений, то есть находится в основном тренде востребованных программ.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09862-6B39-46AC-80D3-0D7B279C77E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319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учетом этого были поданы</a:t>
            </a:r>
            <a:r>
              <a:rPr lang="ru-RU" baseline="0" dirty="0" smtClean="0"/>
              <a:t> заявки на гранты в различные фонды по разным постановлениям правительства с разными требованиями к проектам, что отражено в таблице на слайде. Финансирование предлагалось от 20 до 300 млн </a:t>
            </a:r>
            <a:r>
              <a:rPr lang="ru-RU" baseline="0" dirty="0" err="1" smtClean="0"/>
              <a:t>руб</a:t>
            </a:r>
            <a:r>
              <a:rPr lang="ru-RU" baseline="0" dirty="0" smtClean="0"/>
              <a:t>, софинансирование от 20 до 50 %. Проекты соответственно должны были быть завершены минимально за 6 </a:t>
            </a:r>
            <a:r>
              <a:rPr lang="ru-RU" baseline="0" dirty="0" err="1" smtClean="0"/>
              <a:t>мес</a:t>
            </a:r>
            <a:r>
              <a:rPr lang="ru-RU" baseline="0" dirty="0" smtClean="0"/>
              <a:t>, по фонду РВК НТИ до четырех лет.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Основными стоп-факторами по нашим заявкам являлись отсутствие большой команды для мониторинга всех субсидий, выделяемых правительством, из-за чего много заявок оформлялось в сжатые сроки, что влияло на качество предоставляемого материала, а, следовательно, и на способность понимания всех преимуществ продукта экспертами операторов грантов.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многих вариантах субсидий требовался посредник между разработчиком и оператором гранта, выступающий в качестве источника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софинансирования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в нашей ситуации выглядело нецелесообразно.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по этим постановлениям планируется более упрощенная система подачи заявок, например в Российском фонде развития информационных технологий.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09862-6B39-46AC-80D3-0D7B279C77E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636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</a:t>
            </a:r>
            <a:r>
              <a:rPr lang="ru-RU" baseline="0" dirty="0" smtClean="0"/>
              <a:t> представленных на сайте фондов были выделены отдельные программы, направленные именно на борьбу с пандемией. В фонде президентских грантов было дополнительно выделено в 2020 г 3 млрд </a:t>
            </a:r>
            <a:r>
              <a:rPr lang="ru-RU" baseline="0" dirty="0" err="1" smtClean="0"/>
              <a:t>руб</a:t>
            </a:r>
            <a:r>
              <a:rPr lang="ru-RU" baseline="0" dirty="0" smtClean="0"/>
              <a:t>, в РВК гранты на 20 млн в течение 6 </a:t>
            </a:r>
            <a:r>
              <a:rPr lang="ru-RU" baseline="0" dirty="0" err="1" smtClean="0"/>
              <a:t>мес</a:t>
            </a:r>
            <a:r>
              <a:rPr lang="ru-RU" baseline="0" dirty="0" smtClean="0"/>
              <a:t> с 20% финансированием, в </a:t>
            </a:r>
            <a:r>
              <a:rPr lang="ru-RU" baseline="0" dirty="0" err="1" smtClean="0"/>
              <a:t>Сколково</a:t>
            </a:r>
            <a:r>
              <a:rPr lang="ru-RU" baseline="0" dirty="0" smtClean="0"/>
              <a:t> был конкурс на </a:t>
            </a:r>
            <a:r>
              <a:rPr lang="ru-RU" baseline="0" dirty="0" err="1" smtClean="0"/>
              <a:t>стартапы</a:t>
            </a:r>
            <a:r>
              <a:rPr lang="ru-RU" baseline="0" dirty="0" smtClean="0"/>
              <a:t>, полезные в условиях пандемии, причем это не обязательно медицинские проекты, а в том числе и, например, обеспечивающие досуг в условиях </a:t>
            </a:r>
            <a:r>
              <a:rPr lang="ru-RU" baseline="0" dirty="0" err="1" smtClean="0"/>
              <a:t>локдауна</a:t>
            </a:r>
            <a:r>
              <a:rPr lang="ru-RU" baseline="0" dirty="0" smtClean="0"/>
              <a:t>. </a:t>
            </a:r>
          </a:p>
          <a:p>
            <a:r>
              <a:rPr lang="ru-RU" baseline="0" dirty="0" smtClean="0"/>
              <a:t>В первом случае менее 100 проектов было однозначно направлено против пандемии, то есть порядка 200 млн </a:t>
            </a:r>
            <a:r>
              <a:rPr lang="ru-RU" baseline="0" dirty="0" err="1" smtClean="0"/>
              <a:t>руб</a:t>
            </a:r>
            <a:r>
              <a:rPr lang="ru-RU" baseline="0" dirty="0" smtClean="0"/>
              <a:t>, РВК отобрало всего 27 проектов, но из них 17 были в сфере </a:t>
            </a:r>
            <a:r>
              <a:rPr lang="en-US" baseline="0" dirty="0" smtClean="0"/>
              <a:t>IT</a:t>
            </a:r>
            <a:r>
              <a:rPr lang="ru-RU" baseline="0" dirty="0" smtClean="0"/>
              <a:t>. В </a:t>
            </a:r>
            <a:r>
              <a:rPr lang="ru-RU" baseline="0" dirty="0" err="1" smtClean="0"/>
              <a:t>Сколково</a:t>
            </a:r>
            <a:r>
              <a:rPr lang="ru-RU" baseline="0" dirty="0" smtClean="0"/>
              <a:t> из 194 одобренных проектов только 48 финалистов были по направлению «Медицина», а в целом победило 22 </a:t>
            </a:r>
            <a:r>
              <a:rPr lang="ru-RU" baseline="0" dirty="0" err="1" smtClean="0"/>
              <a:t>стартапа</a:t>
            </a:r>
            <a:r>
              <a:rPr lang="ru-RU" baseline="0" dirty="0" smtClean="0"/>
              <a:t>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09862-6B39-46AC-80D3-0D7B279C77E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841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уже говорилось ранее основными проблемами при внедрении проекта</a:t>
            </a:r>
            <a:r>
              <a:rPr lang="ru-RU" baseline="0" dirty="0" smtClean="0"/>
              <a:t> можно считать инерцию сознания, недоверие к бесконтактным методам диагностики. Многие люди понимают телемедицину как онлайн общение врача с пациентом. Также сильное недоверие к работе искусственного интеллекта и принятию решений на основе его результатов. Максимум, который принимается – обработка известной ранее информации, вроде изображений КТ, МРТ и т.п.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09862-6B39-46AC-80D3-0D7B279C77E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853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начала пандемии прошло уже больше года, были разработаны и уже внедрены вакцины, биохимические тесты, в том числе и экспресс, однако вопрос недорогой массовой высокоточной экспресс-диагностики остается актуальным.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HealthTest, который можно использовать с любым компьютером с видеокамерой (в дальнейшем и на любом мобильном телефоне), представляется единственным вариантом массовой экспресс-диагностики, что позволит проводить мероприятия со зрителями, увеличить количество офлайн-встреч, в целом повысить здоровье граждан и остановить пандемию.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HealthTest — недооцененное и инвестиционно-привлекательное ПО экспресс-диагностики патологий, которое в скором времени может стать частью любой платформы по здравоохранению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09862-6B39-46AC-80D3-0D7B279C77E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109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09862-6B39-46AC-80D3-0D7B279C77E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02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пандемия COVID-19 стала причиной серьёзных социально-экономических последствий по всему миру.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граничительные меры,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локдауны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привели к одной из крупнейших мировых рецессий с 1930-х годов в экономике, у 93% стран в 2020 г упало ВВП. Смертность увеличилась на десятки тысяч человек каждый месяц во всех странах, в том числе и в России. Пандемия коснулась всех.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09862-6B39-46AC-80D3-0D7B279C77E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973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 для борьбы с пандемией и</a:t>
            </a:r>
            <a:r>
              <a:rPr lang="ru-RU" baseline="0" dirty="0" smtClean="0"/>
              <a:t> ее последствиями </a:t>
            </a:r>
            <a:r>
              <a:rPr lang="ru-RU" dirty="0" smtClean="0"/>
              <a:t>крупные компании, государства активно начали вкладывать миллиарды долларов в разработку лекарств, вакцин против </a:t>
            </a:r>
            <a:r>
              <a:rPr lang="ru-RU" dirty="0" err="1" smtClean="0"/>
              <a:t>коронавируса</a:t>
            </a:r>
            <a:r>
              <a:rPr lang="ru-RU" dirty="0" smtClean="0"/>
              <a:t>, разработку решений для дистанционного оказания услуг, удаленной работы и т.п. Однако согласно всемирной организации здравоохранения победа</a:t>
            </a:r>
            <a:r>
              <a:rPr lang="ru-RU" baseline="0" dirty="0" smtClean="0"/>
              <a:t> над пандемией зависит не только от разработки глобально доступных вакцин и лекарств, но и от повсеместной диагностики, доступной массовому пользователю.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условиях социального дистанцирования,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локдаунов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других ограничений, а также очень быстрого распространения вируса очень важно иметь возможность быстрого удаленного доступа к медицинской помощи для обеспечения здоровья всех граждан, что могут обеспечить проекты телемедицины,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одним из которых является проект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HealthTest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09862-6B39-46AC-80D3-0D7B279C77E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525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целом телемедицину в мире можно разделить на крупные подгруппы решений, уже реализованные в разных станах. </a:t>
            </a:r>
          </a:p>
          <a:p>
            <a:r>
              <a:rPr lang="ru-RU" baseline="0" dirty="0" smtClean="0"/>
              <a:t>Так в большинстве стран, в программах развития которых есть </a:t>
            </a:r>
            <a:r>
              <a:rPr lang="ru-RU" baseline="0" dirty="0" err="1" smtClean="0"/>
              <a:t>цифровизация</a:t>
            </a:r>
            <a:r>
              <a:rPr lang="ru-RU" baseline="0" dirty="0" smtClean="0"/>
              <a:t> медицины, существуют электронные медицинские карты в </a:t>
            </a:r>
            <a:r>
              <a:rPr lang="ru-RU" baseline="0" dirty="0" err="1" smtClean="0"/>
              <a:t>разичной</a:t>
            </a:r>
            <a:r>
              <a:rPr lang="ru-RU" baseline="0" dirty="0" smtClean="0"/>
              <a:t> степени внедрения.</a:t>
            </a:r>
          </a:p>
          <a:p>
            <a:r>
              <a:rPr lang="ru-RU" baseline="0" dirty="0" smtClean="0"/>
              <a:t>Также основные лидеры в телемедицине по объемам финансирования США, Финляндия, Корея, Япония, Германия, Израиль и др. разработали варианты </a:t>
            </a:r>
            <a:r>
              <a:rPr lang="en-US" baseline="0" dirty="0" smtClean="0"/>
              <a:t>web</a:t>
            </a:r>
            <a:r>
              <a:rPr lang="ru-RU" baseline="0" dirty="0" smtClean="0"/>
              <a:t>платформ для мониторинга лечения и консультаций в больницах. </a:t>
            </a:r>
          </a:p>
          <a:p>
            <a:r>
              <a:rPr lang="ru-RU" baseline="0" dirty="0" smtClean="0"/>
              <a:t>Агрегация больших данных по состоянию больных позволила создать различные программы диагностики на основе искусственного интеллекта, а также аналитические платформы для разработки новых тестов и методов терапии.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09862-6B39-46AC-80D3-0D7B279C77E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155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целом искусственный интеллект используется</a:t>
            </a:r>
            <a:r>
              <a:rPr lang="ru-RU" baseline="0" dirty="0" smtClean="0"/>
              <a:t> для профилактики, диагностики и лечения. Во всех трех областях возможна помощь медицинским сотрудникам в виде поддержки принятия врачебных решений, дистанционном мониторинге здоровья, ускорения работы врачей, принятия управленческих решений и развития образовательных программ в области здравоохранения.</a:t>
            </a:r>
          </a:p>
          <a:p>
            <a:r>
              <a:rPr lang="ru-RU" baseline="0" dirty="0" smtClean="0"/>
              <a:t>В качестве профилактики здоровья искусственный интеллект используется в гаджетах и приложениях для здорового образа жизни, при ускоренной разработке вакцин, анализе генетических предрасположенностей к заболеваниям.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 диагностике искусственный интеллект позволяет анализировать подробно медицинские изображения УЗИ, КТ, МРТ для более ранней диагностики заболеваний, </a:t>
            </a:r>
            <a:r>
              <a:rPr lang="ru-RU" sz="1200" b="0" kern="1200" dirty="0" err="1" smtClean="0">
                <a:effectLst/>
              </a:rPr>
              <a:t>обработывать</a:t>
            </a:r>
            <a:r>
              <a:rPr lang="ru-RU" sz="1200" b="0" kern="1200" dirty="0" smtClean="0">
                <a:effectLst/>
              </a:rPr>
              <a:t> и систематизировать результаты традиционных анализов.</a:t>
            </a:r>
            <a:endParaRPr lang="ru-RU" sz="1200" b="0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Для лечения </a:t>
            </a:r>
            <a:r>
              <a:rPr lang="ru-RU" sz="1200" b="0" kern="1200" dirty="0" smtClean="0">
                <a:effectLst/>
              </a:rPr>
              <a:t>подбор индивидуального оптимального лечения с учетом анамнеза и при разработке</a:t>
            </a:r>
            <a:r>
              <a:rPr lang="ru-RU" sz="1200" b="0" kern="1200" baseline="0" dirty="0" smtClean="0">
                <a:effectLst/>
              </a:rPr>
              <a:t> лекарств.</a:t>
            </a:r>
            <a:endParaRPr lang="ru-RU" sz="1200" b="0" kern="1200" dirty="0" smtClean="0">
              <a:effectLst/>
            </a:endParaRPr>
          </a:p>
          <a:p>
            <a:r>
              <a:rPr lang="ru-RU" baseline="0" dirty="0" smtClean="0"/>
              <a:t>Проект </a:t>
            </a:r>
            <a:r>
              <a:rPr lang="en-US" baseline="0" dirty="0" smtClean="0"/>
              <a:t>HealthTest </a:t>
            </a:r>
            <a:r>
              <a:rPr lang="ru-RU" baseline="0" dirty="0" smtClean="0"/>
              <a:t>также использует искусственный интеллект и является инновационным методом медицинской диагностики на основе технологии виброизображения.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09862-6B39-46AC-80D3-0D7B279C77E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532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следующем слайде представлена принципиальная схема работы </a:t>
            </a:r>
            <a:r>
              <a:rPr lang="en-US" sz="1200" dirty="0" smtClean="0"/>
              <a:t>HealthTest</a:t>
            </a:r>
            <a:r>
              <a:rPr lang="ru-RU" sz="1200" dirty="0" smtClean="0"/>
              <a:t>. Видео лица</a:t>
            </a:r>
            <a:r>
              <a:rPr lang="ru-RU" sz="1200" baseline="0" dirty="0" smtClean="0"/>
              <a:t> пациента длительностью 1-3 мин, полученное с помощью </a:t>
            </a:r>
            <a:r>
              <a:rPr lang="ru-RU" sz="1200" baseline="0" dirty="0" err="1" smtClean="0"/>
              <a:t>вебкамеры</a:t>
            </a:r>
            <a:r>
              <a:rPr lang="ru-RU" sz="1200" baseline="0" dirty="0" smtClean="0"/>
              <a:t> с параметрами не менее 640*480 </a:t>
            </a:r>
            <a:r>
              <a:rPr lang="ru-RU" sz="1200" baseline="0" dirty="0" err="1" smtClean="0"/>
              <a:t>пкс</a:t>
            </a:r>
            <a:r>
              <a:rPr lang="ru-RU" sz="1200" baseline="0" dirty="0" smtClean="0"/>
              <a:t> разрешение, скорость не менее 25 кадров в секунду, шумы не более одной десятой бита, обрабатывается на персональном компьютере с установленной программой </a:t>
            </a:r>
            <a:r>
              <a:rPr lang="en-US" sz="1200" baseline="0" dirty="0" smtClean="0"/>
              <a:t>HealthTest. </a:t>
            </a:r>
            <a:r>
              <a:rPr lang="ru-RU" sz="1200" baseline="0" dirty="0" smtClean="0"/>
              <a:t>Результат виден сразу на экране монитора.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09862-6B39-46AC-80D3-0D7B279C77E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026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Целью проекта было создание эффективной ранней диагностики и самодиагностики COVID-19 для предотвращения распространения пандемии и повышения эффективности лечения заразившихся пациентов.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общедоступной возможности экспресс-диагностики с вероятностью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непропуска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больного больше 95 % количество контактов больных людей со здоровыми можно было бы значительно уменьшить, что в конечном итоге привело бы к остановке пандемии в целом.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Разработанная диагностика должна была быть доступной и простой в применении,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использоваться для выявления новых инфекционных заболеваний,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определения адаптивных возможностей организма и функционального здоровья.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09862-6B39-46AC-80D3-0D7B279C77E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808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Уже на начальной стадии пилотирования точность результатов составила 99% относительно известных биохимических методов диагностики. Разработанный продукт может быть применен как в частном порядке для персональной самодиагностики на COVID-19, так и для контроля состояния здоровья в аэропортах, в медицинских учреждениях в качестве систем поддержки принятия решений врачами, в организациях где необходимо организовать предсменный контроль с учетом эпидемиологической обстановки, в общественных местах, где есть возможность организовать рабочие места для контроля посетителей (спортивные учреждения, театры, аэропорты, вокзалы и т.п.). Продукт был рассчитан на массового пользователя.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09862-6B39-46AC-80D3-0D7B279C77E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859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приведенным в таблице данным видно, что по чувствительности метод диагностики COVID-19 с помощью HealthTest сравним или превосходит биохимические методы анализа. Неоспоримым преимуществом метода является его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неинвазивность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важно для пользователей в повседневных ситуациях, например, в общественных местах, на мероприятиях с большим числом посетителей. Другим известным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неинвазивным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способом являются быстродействующие системы, анализирующие кашель и симптомы пациента, на основе ИИ. Однако чувствительность такого метода значительно уступает результатам HealthTest, ввиду того, что технология виброизображения обрабатывает значительно больший объем данных, что повышает точность метода.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продуктах, связанных с анализом кашля, сравнивались базы данных замеров людей с диагнозом COVID-19 и данные лиц с наличием другого схожего диагноза или здоровых. Все проекты по развитию этих продуктов были профинансированы, так как для постановки диагноза требовались традиционные биохимические методы диагностики.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09862-6B39-46AC-80D3-0D7B279C77E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14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FD19-A33F-49F8-8065-104199CE2780}" type="datetime1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B28-2B56-4479-B7F0-59CAB89AA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1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7CD3-A32C-48FB-B181-25D395A99556}" type="datetime1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B28-2B56-4479-B7F0-59CAB89AA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95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6F8C-6274-45D8-830D-745E03DD69F0}" type="datetime1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B28-2B56-4479-B7F0-59CAB89AA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9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F4EA-7422-49E4-9CAE-4EB99A1EF8A7}" type="datetime1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B28-2B56-4479-B7F0-59CAB89AA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52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D1CD-4395-4430-8373-4652481D6F5B}" type="datetime1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B28-2B56-4479-B7F0-59CAB89AA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48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88AD-212F-46F2-AD76-53FAB1F5F574}" type="datetime1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B28-2B56-4479-B7F0-59CAB89AA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44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B072-205A-422F-B65E-07418F61C2F9}" type="datetime1">
              <a:rPr lang="ru-RU" smtClean="0"/>
              <a:t>28.06.2021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B28-2B56-4479-B7F0-59CAB89AA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28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700A-DD6D-4736-AD16-35483FCB5C92}" type="datetime1">
              <a:rPr lang="ru-RU" smtClean="0"/>
              <a:t>28.06.2021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B28-2B56-4479-B7F0-59CAB89AA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38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811A-7FD1-489C-A565-27EA19B2DC4B}" type="datetime1">
              <a:rPr lang="ru-RU" smtClean="0"/>
              <a:t>28.06.2021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B28-2B56-4479-B7F0-59CAB89AA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319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75BE-B03D-4924-9342-7EAAF86CA395}" type="datetime1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B28-2B56-4479-B7F0-59CAB89AA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25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7A56-BDB3-450C-861A-DD6190D0DE90}" type="datetime1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B28-2B56-4479-B7F0-59CAB89AA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99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9671D-1399-453F-857C-6BB152A116DE}" type="datetime1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46B28-2B56-4479-B7F0-59CAB89AA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79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obanova@elsys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962727" y="1847275"/>
            <a:ext cx="8266546" cy="273396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Анализ системы предоставления грантов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на проекты по разработке ПО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по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направлению ИИ в медицине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на примере медицинского приложения виброизображения HealthTest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4779892"/>
            <a:ext cx="10058400" cy="168555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Е.Г. Лобанова</a:t>
            </a:r>
          </a:p>
          <a:p>
            <a:r>
              <a:rPr lang="ru-RU" dirty="0" smtClean="0"/>
              <a:t>ООО </a:t>
            </a:r>
            <a:r>
              <a:rPr lang="ru-RU" dirty="0"/>
              <a:t>«Многопрофильное предприятие «Элсис</a:t>
            </a:r>
            <a:r>
              <a:rPr lang="ru-RU" dirty="0" smtClean="0"/>
              <a:t>»,</a:t>
            </a:r>
            <a:endParaRPr lang="en-US" dirty="0" smtClean="0"/>
          </a:p>
          <a:p>
            <a:r>
              <a:rPr lang="ru-RU" dirty="0" smtClean="0"/>
              <a:t>г</a:t>
            </a:r>
            <a:r>
              <a:rPr lang="ru-RU" dirty="0"/>
              <a:t>. Санкт-Петербург, Россия, </a:t>
            </a:r>
            <a:r>
              <a:rPr lang="ru-RU" dirty="0" smtClean="0">
                <a:hlinkClick r:id="rId3"/>
              </a:rPr>
              <a:t>lobanova@elsys.ru</a:t>
            </a:r>
            <a:endParaRPr lang="ru-RU" dirty="0" smtClean="0"/>
          </a:p>
          <a:p>
            <a:r>
              <a:rPr lang="ru-RU" dirty="0" smtClean="0"/>
              <a:t>2021 г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https://psymaker.com/images/earth_vib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65" y="62045"/>
            <a:ext cx="2946400" cy="180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braMed. Система анализа психофизиологического и эмоционального состояния  человека РУКОВОДСТВО ПО ЭКСПЛУАТАЦИИ. Многопрофильное Предприятие «ЭЛСИС» -  PDF Скачать Бесплатн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066" y="277019"/>
            <a:ext cx="3095625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59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B28-2B56-4479-B7F0-59CAB89AAAE9}" type="slidenum">
              <a:rPr lang="ru-RU" smtClean="0"/>
              <a:t>10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81024" y="197088"/>
            <a:ext cx="11029783" cy="61961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400" dirty="0" smtClean="0"/>
              <a:t>Поиск инвесторов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6834" y="3600165"/>
            <a:ext cx="52349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ea typeface="Calibri" panose="020F0502020204030204" pitchFamily="34" charset="0"/>
              </a:rPr>
              <a:t>допускается при </a:t>
            </a:r>
            <a:r>
              <a:rPr lang="ru-RU" dirty="0">
                <a:ea typeface="Calibri" panose="020F0502020204030204" pitchFamily="34" charset="0"/>
              </a:rPr>
              <a:t>больших ограничениях участие третьих </a:t>
            </a:r>
            <a:r>
              <a:rPr lang="ru-RU" dirty="0" smtClean="0">
                <a:ea typeface="Calibri" panose="020F0502020204030204" pitchFamily="34" charset="0"/>
              </a:rPr>
              <a:t>стран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ea typeface="Calibri" panose="020F0502020204030204" pitchFamily="34" charset="0"/>
              </a:rPr>
              <a:t>к </a:t>
            </a:r>
            <a:r>
              <a:rPr lang="ru-RU" dirty="0">
                <a:ea typeface="Calibri" panose="020F0502020204030204" pitchFamily="34" charset="0"/>
              </a:rPr>
              <a:t>концу 2018 года проекты третьих стран представляли 3,89 % от всех проектов программы, получив 194,2 млн евро, </a:t>
            </a:r>
            <a:r>
              <a:rPr lang="ru-RU" dirty="0" smtClean="0">
                <a:ea typeface="Calibri" panose="020F0502020204030204" pitchFamily="34" charset="0"/>
              </a:rPr>
              <a:t>(США</a:t>
            </a:r>
            <a:r>
              <a:rPr lang="ru-RU" dirty="0">
                <a:ea typeface="Calibri" panose="020F0502020204030204" pitchFamily="34" charset="0"/>
              </a:rPr>
              <a:t>, Канада, Австралия и </a:t>
            </a:r>
            <a:r>
              <a:rPr lang="ru-RU" dirty="0" smtClean="0">
                <a:ea typeface="Calibri" panose="020F0502020204030204" pitchFamily="34" charset="0"/>
              </a:rPr>
              <a:t>ЮАР)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48087" y="819590"/>
            <a:ext cx="1813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За рубежом</a:t>
            </a:r>
            <a:endParaRPr lang="ru-RU" sz="2400" b="1" dirty="0"/>
          </a:p>
        </p:txBody>
      </p:sp>
      <p:pic>
        <p:nvPicPr>
          <p:cNvPr id="5122" name="Picture 2" descr="Горизонт 2020 | EU Neighbou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5" b="10061"/>
          <a:stretch/>
        </p:blipFill>
        <p:spPr bwMode="auto">
          <a:xfrm>
            <a:off x="1398994" y="1278366"/>
            <a:ext cx="2711823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900881" y="816701"/>
            <a:ext cx="1419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России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33652" y="3600165"/>
            <a:ext cx="5153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ea typeface="Calibri" panose="020F0502020204030204" pitchFamily="34" charset="0"/>
              </a:rPr>
              <a:t>внедрение </a:t>
            </a:r>
            <a:r>
              <a:rPr lang="ru-RU" dirty="0">
                <a:ea typeface="Calibri" panose="020F0502020204030204" pitchFamily="34" charset="0"/>
              </a:rPr>
              <a:t>«Цифровых технологий</a:t>
            </a:r>
            <a:r>
              <a:rPr lang="ru-RU" dirty="0" smtClean="0">
                <a:ea typeface="Calibri" panose="020F0502020204030204" pitchFamily="34" charset="0"/>
              </a:rPr>
              <a:t>»: 7.1 </a:t>
            </a:r>
            <a:r>
              <a:rPr lang="ru-RU" dirty="0">
                <a:ea typeface="Calibri" panose="020F0502020204030204" pitchFamily="34" charset="0"/>
              </a:rPr>
              <a:t>млрд. рублей на гранты для </a:t>
            </a:r>
            <a:r>
              <a:rPr lang="ru-RU" dirty="0" smtClean="0">
                <a:ea typeface="Calibri" panose="020F0502020204030204" pitchFamily="34" charset="0"/>
              </a:rPr>
              <a:t>ИТ-проектов.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ea typeface="Calibri" panose="020F0502020204030204" pitchFamily="34" charset="0"/>
              </a:rPr>
              <a:t>поддержка проектов с ИИ </a:t>
            </a:r>
            <a:r>
              <a:rPr lang="ru-RU" dirty="0">
                <a:ea typeface="Calibri" panose="020F0502020204030204" pitchFamily="34" charset="0"/>
              </a:rPr>
              <a:t>(Указ Президента, 2019). </a:t>
            </a:r>
          </a:p>
        </p:txBody>
      </p:sp>
      <p:pic>
        <p:nvPicPr>
          <p:cNvPr id="5124" name="Picture 4" descr="Государственная ветеринарная служба Забайкальского края | В рамках  реализации федерального проекта «Цифровые технологии» национальной программы  «Цифровая экономика Российской Федераци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338" y="1278366"/>
            <a:ext cx="2740521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331901"/>
              </p:ext>
            </p:extLst>
          </p:nvPr>
        </p:nvGraphicFramePr>
        <p:xfrm>
          <a:off x="2184396" y="5238115"/>
          <a:ext cx="8128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0335113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8133960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стратегические программы по </a:t>
                      </a:r>
                      <a:r>
                        <a:rPr lang="ru-RU" dirty="0" err="1" smtClean="0"/>
                        <a:t>цифровизации</a:t>
                      </a:r>
                      <a:r>
                        <a:rPr lang="ru-RU" dirty="0" smtClean="0"/>
                        <a:t> начались: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110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2012 г (США)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28 мая 2019 г утвержден проект «Цифровые технологии» в России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511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2013 г (Республика Корея)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774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 smtClean="0"/>
                        <a:t>2015 г (Япония, Сингапур и др.)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569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8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B28-2B56-4479-B7F0-59CAB89AAAE9}" type="slidenum">
              <a:rPr lang="ru-RU" smtClean="0"/>
              <a:t>11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81024" y="197088"/>
            <a:ext cx="11029783" cy="61961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/>
              <a:t>Рынок </a:t>
            </a:r>
            <a:r>
              <a:rPr lang="ru-RU" sz="3600" dirty="0"/>
              <a:t>технологий ИИ в медицине в 2020 г в Москве</a:t>
            </a:r>
            <a:endParaRPr lang="ru-RU" sz="24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81024" y="1450110"/>
            <a:ext cx="10772775" cy="3463636"/>
            <a:chOff x="581025" y="1126837"/>
            <a:chExt cx="10772775" cy="3463636"/>
          </a:xfrm>
        </p:grpSpPr>
        <p:pic>
          <p:nvPicPr>
            <p:cNvPr id="4" name="Рисунок 3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25" y="1126837"/>
              <a:ext cx="7713230" cy="34636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Рисунок 4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5"/>
            <a:stretch/>
          </p:blipFill>
          <p:spPr bwMode="auto">
            <a:xfrm>
              <a:off x="8204200" y="1126837"/>
              <a:ext cx="3149600" cy="3463636"/>
            </a:xfrm>
            <a:prstGeom prst="rect">
              <a:avLst/>
            </a:prstGeom>
            <a:noFill/>
          </p:spPr>
        </p:pic>
      </p:grpSp>
      <p:sp>
        <p:nvSpPr>
          <p:cNvPr id="7" name="Прямоугольник 6"/>
          <p:cNvSpPr/>
          <p:nvPr/>
        </p:nvSpPr>
        <p:spPr>
          <a:xfrm>
            <a:off x="581025" y="5316322"/>
            <a:ext cx="10696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Проект</a:t>
            </a:r>
            <a:r>
              <a:rPr lang="en-US" sz="2400" i="1" dirty="0" smtClean="0"/>
              <a:t> </a:t>
            </a:r>
            <a:r>
              <a:rPr lang="en-US" sz="2400" i="1" dirty="0"/>
              <a:t>HealthTest</a:t>
            </a:r>
            <a:r>
              <a:rPr lang="ru-RU" sz="2400" i="1" dirty="0"/>
              <a:t> </a:t>
            </a:r>
            <a:r>
              <a:rPr lang="ru-RU" sz="2400" i="1" dirty="0" smtClean="0"/>
              <a:t>относится к диагностическим системам, предиктивной аналитике, системам поддержки принятия решений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87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B28-2B56-4479-B7F0-59CAB89AAAE9}" type="slidenum">
              <a:rPr lang="ru-RU" smtClean="0"/>
              <a:t>12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81024" y="197088"/>
            <a:ext cx="11029783" cy="61961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400" dirty="0" smtClean="0"/>
              <a:t>Заявки на гранты в России</a:t>
            </a:r>
            <a:endParaRPr lang="ru-RU" sz="4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914805"/>
              </p:ext>
            </p:extLst>
          </p:nvPr>
        </p:nvGraphicFramePr>
        <p:xfrm>
          <a:off x="581025" y="1062181"/>
          <a:ext cx="11029782" cy="503366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30902">
                  <a:extLst>
                    <a:ext uri="{9D8B030D-6E8A-4147-A177-3AD203B41FA5}">
                      <a16:colId xmlns:a16="http://schemas.microsoft.com/office/drawing/2014/main" val="4281214544"/>
                    </a:ext>
                  </a:extLst>
                </a:gridCol>
                <a:gridCol w="1301466">
                  <a:extLst>
                    <a:ext uri="{9D8B030D-6E8A-4147-A177-3AD203B41FA5}">
                      <a16:colId xmlns:a16="http://schemas.microsoft.com/office/drawing/2014/main" val="3144785752"/>
                    </a:ext>
                  </a:extLst>
                </a:gridCol>
                <a:gridCol w="1750514">
                  <a:extLst>
                    <a:ext uri="{9D8B030D-6E8A-4147-A177-3AD203B41FA5}">
                      <a16:colId xmlns:a16="http://schemas.microsoft.com/office/drawing/2014/main" val="2710903935"/>
                    </a:ext>
                  </a:extLst>
                </a:gridCol>
                <a:gridCol w="1080878">
                  <a:extLst>
                    <a:ext uri="{9D8B030D-6E8A-4147-A177-3AD203B41FA5}">
                      <a16:colId xmlns:a16="http://schemas.microsoft.com/office/drawing/2014/main" val="4197742360"/>
                    </a:ext>
                  </a:extLst>
                </a:gridCol>
                <a:gridCol w="1535000">
                  <a:extLst>
                    <a:ext uri="{9D8B030D-6E8A-4147-A177-3AD203B41FA5}">
                      <a16:colId xmlns:a16="http://schemas.microsoft.com/office/drawing/2014/main" val="2444671111"/>
                    </a:ext>
                  </a:extLst>
                </a:gridCol>
                <a:gridCol w="4031022">
                  <a:extLst>
                    <a:ext uri="{9D8B030D-6E8A-4147-A177-3AD203B41FA5}">
                      <a16:colId xmlns:a16="http://schemas.microsoft.com/office/drawing/2014/main" val="3852702994"/>
                    </a:ext>
                  </a:extLst>
                </a:gridCol>
              </a:tblGrid>
              <a:tr h="10447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Подавали заявки 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Сумма в заявке, млн руб*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Минимальная доля софинанс., %*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Срок проекта, лет*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 ПП РФ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Стоп-фактор продвижения заявки от ООО «Многопрофильное предприятие «Элсис»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extLst>
                  <a:ext uri="{0D108BD9-81ED-4DB2-BD59-A6C34878D82A}">
                    <a16:rowId xmlns:a16="http://schemas.microsoft.com/office/drawing/2014/main" val="910453064"/>
                  </a:ext>
                </a:extLst>
              </a:tr>
              <a:tr h="7763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Фонд «</a:t>
                      </a:r>
                      <a:r>
                        <a:rPr lang="ru-RU" sz="1800" dirty="0" err="1">
                          <a:effectLst/>
                        </a:rPr>
                        <a:t>Сколково</a:t>
                      </a:r>
                      <a:r>
                        <a:rPr lang="ru-RU" sz="1800" dirty="0">
                          <a:effectLst/>
                        </a:rPr>
                        <a:t>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555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Необходимость посредника между Оператором гранта и Разработчиком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extLst>
                  <a:ext uri="{0D108BD9-81ED-4DB2-BD59-A6C34878D82A}">
                    <a16:rowId xmlns:a16="http://schemas.microsoft.com/office/drawing/2014/main" val="506714494"/>
                  </a:ext>
                </a:extLst>
              </a:tr>
              <a:tr h="538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РВК НТИ </a:t>
                      </a:r>
                      <a:r>
                        <a:rPr lang="en-US" sz="1800" dirty="0">
                          <a:effectLst/>
                        </a:rPr>
                        <a:t>Covid-19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–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Недостаточная информация по проекту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extLst>
                  <a:ext uri="{0D108BD9-81ED-4DB2-BD59-A6C34878D82A}">
                    <a16:rowId xmlns:a16="http://schemas.microsoft.com/office/drawing/2014/main" val="1246570907"/>
                  </a:ext>
                </a:extLst>
              </a:tr>
              <a:tr h="538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РВК НТИ «</a:t>
                      </a:r>
                      <a:r>
                        <a:rPr lang="ru-RU" sz="1800" dirty="0" err="1">
                          <a:effectLst/>
                        </a:rPr>
                        <a:t>Хелснет</a:t>
                      </a:r>
                      <a:r>
                        <a:rPr lang="ru-RU" sz="1800" dirty="0">
                          <a:effectLst/>
                        </a:rPr>
                        <a:t>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402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Недостаточный объем софинансирования в заявке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extLst>
                  <a:ext uri="{0D108BD9-81ED-4DB2-BD59-A6C34878D82A}">
                    <a16:rowId xmlns:a16="http://schemas.microsoft.com/office/drawing/2014/main" val="792379402"/>
                  </a:ext>
                </a:extLst>
              </a:tr>
              <a:tr h="538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ФСИ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­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Повышенные риски для Фонда при работе с новой технологией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extLst>
                  <a:ext uri="{0D108BD9-81ED-4DB2-BD59-A6C34878D82A}">
                    <a16:rowId xmlns:a16="http://schemas.microsoft.com/office/drawing/2014/main" val="2453780995"/>
                  </a:ext>
                </a:extLst>
              </a:tr>
              <a:tr h="7763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РФРИТ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550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Необходимость посредника между Оператором гранта и Разработчиком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extLst>
                  <a:ext uri="{0D108BD9-81ED-4DB2-BD59-A6C34878D82A}">
                    <a16:rowId xmlns:a16="http://schemas.microsoft.com/office/drawing/2014/main" val="2401957180"/>
                  </a:ext>
                </a:extLst>
              </a:tr>
              <a:tr h="2690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РФРИТ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1185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Ошибка при подаче документов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extLst>
                  <a:ext uri="{0D108BD9-81ED-4DB2-BD59-A6C34878D82A}">
                    <a16:rowId xmlns:a16="http://schemas.microsoft.com/office/drawing/2014/main" val="2435167739"/>
                  </a:ext>
                </a:extLst>
              </a:tr>
              <a:tr h="515950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Примечание: * на основе информации из конкурсной документации соответствующих грантов по ПП РФ </a:t>
                      </a:r>
                      <a:r>
                        <a:rPr lang="ru-RU" sz="1800" dirty="0" smtClean="0">
                          <a:effectLst/>
                          <a:highlight>
                            <a:srgbClr val="FF0000"/>
                          </a:highlight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68" marR="156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465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445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B28-2B56-4479-B7F0-59CAB89AAAE9}" type="slidenum">
              <a:rPr lang="ru-RU" smtClean="0"/>
              <a:t>13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81024" y="197088"/>
            <a:ext cx="11029783" cy="61961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400" dirty="0" smtClean="0"/>
              <a:t>Финансирование грантов против пандемии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3070" y="4616475"/>
            <a:ext cx="7804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194 одобренных </a:t>
            </a:r>
            <a:r>
              <a:rPr lang="ru-RU" dirty="0" smtClean="0">
                <a:ea typeface="Calibri" panose="020F0502020204030204" pitchFamily="34" charset="0"/>
              </a:rPr>
              <a:t>проектов</a:t>
            </a:r>
          </a:p>
          <a:p>
            <a:r>
              <a:rPr lang="ru-RU" dirty="0">
                <a:ea typeface="Calibri" panose="020F0502020204030204" pitchFamily="34" charset="0"/>
              </a:rPr>
              <a:t>48 финалистов были по направлению «Медицина».</a:t>
            </a:r>
            <a:endParaRPr lang="ru-RU" dirty="0" smtClean="0">
              <a:ea typeface="Calibri" panose="020F0502020204030204" pitchFamily="34" charset="0"/>
            </a:endParaRPr>
          </a:p>
          <a:p>
            <a:r>
              <a:rPr lang="ru-RU" dirty="0" smtClean="0">
                <a:ea typeface="Calibri" panose="020F0502020204030204" pitchFamily="34" charset="0"/>
              </a:rPr>
              <a:t>22 </a:t>
            </a:r>
            <a:r>
              <a:rPr lang="ru-RU" dirty="0">
                <a:ea typeface="Calibri" panose="020F0502020204030204" pitchFamily="34" charset="0"/>
              </a:rPr>
              <a:t>инновационных </a:t>
            </a:r>
            <a:r>
              <a:rPr lang="ru-RU" dirty="0" err="1">
                <a:ea typeface="Calibri" panose="020F0502020204030204" pitchFamily="34" charset="0"/>
              </a:rPr>
              <a:t>стартапа</a:t>
            </a:r>
            <a:r>
              <a:rPr lang="ru-RU" dirty="0">
                <a:ea typeface="Calibri" panose="020F0502020204030204" pitchFamily="34" charset="0"/>
              </a:rPr>
              <a:t>, </a:t>
            </a:r>
            <a:r>
              <a:rPr lang="ru-RU" dirty="0" smtClean="0">
                <a:ea typeface="Calibri" panose="020F0502020204030204" pitchFamily="34" charset="0"/>
              </a:rPr>
              <a:t>бывшие </a:t>
            </a:r>
            <a:r>
              <a:rPr lang="ru-RU" dirty="0">
                <a:ea typeface="Calibri" panose="020F0502020204030204" pitchFamily="34" charset="0"/>
              </a:rPr>
              <a:t>полезными в условиях </a:t>
            </a:r>
            <a:r>
              <a:rPr lang="ru-RU" dirty="0" smtClean="0">
                <a:ea typeface="Calibri" panose="020F0502020204030204" pitchFamily="34" charset="0"/>
              </a:rPr>
              <a:t>пандемии, получили гранты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6544" y="6086620"/>
            <a:ext cx="9980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*Согласно </a:t>
            </a:r>
            <a:r>
              <a:rPr lang="ru-RU" sz="1600" dirty="0"/>
              <a:t>словам первого заместителя руководителя администрации президента РФ С. </a:t>
            </a:r>
            <a:r>
              <a:rPr lang="ru-RU" sz="1600" dirty="0" smtClean="0"/>
              <a:t>Кириенко</a:t>
            </a:r>
            <a:endParaRPr lang="en-US" sz="1600" dirty="0" smtClean="0"/>
          </a:p>
          <a:p>
            <a:r>
              <a:rPr lang="en-US" sz="1600" dirty="0" smtClean="0"/>
              <a:t>**</a:t>
            </a:r>
            <a:r>
              <a:rPr lang="ru-RU" sz="1600" dirty="0">
                <a:ea typeface="Calibri" panose="020F0502020204030204" pitchFamily="34" charset="0"/>
              </a:rPr>
              <a:t> по отчетам с официального сайта </a:t>
            </a:r>
            <a:r>
              <a:rPr lang="ru-RU" sz="1600" dirty="0" err="1" smtClean="0">
                <a:ea typeface="Calibri" panose="020F0502020204030204" pitchFamily="34" charset="0"/>
              </a:rPr>
              <a:t>президентскиегранты.рф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4" y="966123"/>
            <a:ext cx="3105150" cy="14668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23070" y="966122"/>
            <a:ext cx="7806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a typeface="Calibri" panose="020F0502020204030204" pitchFamily="34" charset="0"/>
              </a:rPr>
              <a:t>+3</a:t>
            </a:r>
            <a:r>
              <a:rPr lang="en-US" sz="2000" dirty="0">
                <a:ea typeface="Calibri" panose="020F0502020204030204" pitchFamily="34" charset="0"/>
              </a:rPr>
              <a:t> </a:t>
            </a:r>
            <a:r>
              <a:rPr lang="ru-RU" sz="2000" dirty="0">
                <a:ea typeface="Calibri" panose="020F0502020204030204" pitchFamily="34" charset="0"/>
              </a:rPr>
              <a:t>млрд </a:t>
            </a:r>
            <a:r>
              <a:rPr lang="ru-RU" sz="2000" dirty="0" err="1">
                <a:ea typeface="Calibri" panose="020F0502020204030204" pitchFamily="34" charset="0"/>
              </a:rPr>
              <a:t>руб</a:t>
            </a:r>
            <a:r>
              <a:rPr lang="ru-RU" sz="2000" dirty="0">
                <a:ea typeface="Calibri" panose="020F0502020204030204" pitchFamily="34" charset="0"/>
              </a:rPr>
              <a:t> </a:t>
            </a:r>
            <a:r>
              <a:rPr lang="ru-RU" sz="2000" dirty="0" smtClean="0">
                <a:ea typeface="Calibri" panose="020F0502020204030204" pitchFamily="34" charset="0"/>
              </a:rPr>
              <a:t>на </a:t>
            </a:r>
            <a:r>
              <a:rPr lang="ru-RU" sz="2000" dirty="0">
                <a:ea typeface="Calibri" panose="020F0502020204030204" pitchFamily="34" charset="0"/>
              </a:rPr>
              <a:t>проекты против пандемии и ее </a:t>
            </a:r>
            <a:r>
              <a:rPr lang="ru-RU" sz="2000" dirty="0" smtClean="0">
                <a:ea typeface="Calibri" panose="020F0502020204030204" pitchFamily="34" charset="0"/>
              </a:rPr>
              <a:t>последствий*</a:t>
            </a:r>
          </a:p>
          <a:p>
            <a:endParaRPr lang="ru-RU" sz="2000" dirty="0"/>
          </a:p>
          <a:p>
            <a:r>
              <a:rPr lang="en-US" sz="2000" dirty="0" smtClean="0"/>
              <a:t>&lt;</a:t>
            </a:r>
            <a:r>
              <a:rPr lang="ru-RU" sz="2000" dirty="0" smtClean="0"/>
              <a:t>100 проектов (200 млн </a:t>
            </a:r>
            <a:r>
              <a:rPr lang="ru-RU" sz="2000" dirty="0" err="1" smtClean="0"/>
              <a:t>руб</a:t>
            </a:r>
            <a:r>
              <a:rPr lang="ru-RU" sz="2000" dirty="0" smtClean="0"/>
              <a:t>)</a:t>
            </a:r>
            <a:r>
              <a:rPr lang="en-US" sz="2000" dirty="0" smtClean="0"/>
              <a:t> </a:t>
            </a:r>
            <a:r>
              <a:rPr lang="ru-RU" sz="2000" dirty="0">
                <a:ea typeface="Calibri" panose="020F0502020204030204" pitchFamily="34" charset="0"/>
              </a:rPr>
              <a:t>однозначно против </a:t>
            </a:r>
            <a:r>
              <a:rPr lang="ru-RU" sz="2000" dirty="0" smtClean="0">
                <a:ea typeface="Calibri" panose="020F0502020204030204" pitchFamily="34" charset="0"/>
              </a:rPr>
              <a:t>пандемии</a:t>
            </a:r>
            <a:r>
              <a:rPr lang="en-US" sz="2000" dirty="0" smtClean="0">
                <a:ea typeface="Calibri" panose="020F0502020204030204" pitchFamily="34" charset="0"/>
              </a:rPr>
              <a:t>**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t="7224" b="7350"/>
          <a:stretch/>
        </p:blipFill>
        <p:spPr>
          <a:xfrm>
            <a:off x="581024" y="2785970"/>
            <a:ext cx="3105150" cy="146168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23070" y="2785970"/>
            <a:ext cx="7806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a typeface="Calibri" panose="020F0502020204030204" pitchFamily="34" charset="0"/>
              </a:rPr>
              <a:t>27 проектов против</a:t>
            </a:r>
            <a:r>
              <a:rPr lang="en-US" sz="2000" dirty="0" smtClean="0">
                <a:ea typeface="Calibri" panose="020F0502020204030204" pitchFamily="34" charset="0"/>
              </a:rPr>
              <a:t> </a:t>
            </a:r>
            <a:r>
              <a:rPr lang="ru-RU" sz="2000" dirty="0" smtClean="0">
                <a:ea typeface="Calibri" panose="020F0502020204030204" pitchFamily="34" charset="0"/>
              </a:rPr>
              <a:t>пандемии </a:t>
            </a:r>
            <a:r>
              <a:rPr lang="en-US" sz="2000" dirty="0" smtClean="0">
                <a:ea typeface="Calibri" panose="020F0502020204030204" pitchFamily="34" charset="0"/>
              </a:rPr>
              <a:t>COVID-19</a:t>
            </a:r>
            <a:endParaRPr lang="ru-RU" sz="2000" dirty="0" smtClean="0">
              <a:ea typeface="Calibri" panose="020F0502020204030204" pitchFamily="34" charset="0"/>
            </a:endParaRPr>
          </a:p>
          <a:p>
            <a:endParaRPr lang="ru-RU" sz="2000" dirty="0"/>
          </a:p>
          <a:p>
            <a:r>
              <a:rPr lang="ru-RU" sz="2000" dirty="0" smtClean="0"/>
              <a:t>17 проектов в сфере </a:t>
            </a:r>
            <a:r>
              <a:rPr lang="en-US" sz="2000" dirty="0" smtClean="0"/>
              <a:t>IT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368" y="4598551"/>
            <a:ext cx="1733856" cy="14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B28-2B56-4479-B7F0-59CAB89AAAE9}" type="slidenum">
              <a:rPr lang="ru-RU" smtClean="0"/>
              <a:t>14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81024" y="197088"/>
            <a:ext cx="11029783" cy="61961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400" dirty="0" smtClean="0"/>
              <a:t>Проблемы с внедрением </a:t>
            </a:r>
            <a:r>
              <a:rPr lang="en-US" sz="4400" dirty="0" smtClean="0"/>
              <a:t>HealthTest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1024" y="1206441"/>
            <a:ext cx="105589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1 </a:t>
            </a:r>
            <a:r>
              <a:rPr lang="ru-RU" sz="2800" u="sng" dirty="0" smtClean="0"/>
              <a:t>Инерция сознания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2 </a:t>
            </a:r>
            <a:r>
              <a:rPr lang="ru-RU" sz="2800" u="sng" dirty="0" smtClean="0"/>
              <a:t>Недоверие </a:t>
            </a:r>
            <a:r>
              <a:rPr lang="ru-RU" sz="2800" dirty="0" smtClean="0"/>
              <a:t>бесконтактным методам диагностики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3 Многие люди понимает телемедицину только как </a:t>
            </a:r>
            <a:r>
              <a:rPr lang="ru-RU" sz="2800" u="sng" dirty="0" smtClean="0"/>
              <a:t>общение врача с пациентом онлайн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4 Пользователи принимают работу ИИ, только при обработке известной ранее информации (например, КТ, МРТ и т.п.)</a:t>
            </a:r>
          </a:p>
        </p:txBody>
      </p:sp>
    </p:spTree>
    <p:extLst>
      <p:ext uri="{BB962C8B-B14F-4D97-AF65-F5344CB8AC3E}">
        <p14:creationId xmlns:p14="http://schemas.microsoft.com/office/powerpoint/2010/main" val="2340354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B28-2B56-4479-B7F0-59CAB89AAAE9}" type="slidenum">
              <a:rPr lang="ru-RU" smtClean="0"/>
              <a:t>15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81024" y="197088"/>
            <a:ext cx="11029783" cy="61961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400" dirty="0" smtClean="0"/>
              <a:t>Заключение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1023" y="955036"/>
            <a:ext cx="1102978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Пандемия COVID-19 </a:t>
            </a:r>
            <a:r>
              <a:rPr lang="en-US" sz="2400" dirty="0" smtClean="0"/>
              <a:t>&gt;</a:t>
            </a:r>
            <a:r>
              <a:rPr lang="ru-RU" sz="2400" dirty="0" smtClean="0"/>
              <a:t> 1 года. </a:t>
            </a:r>
            <a:endParaRPr lang="en-US" sz="2400" dirty="0" smtClean="0"/>
          </a:p>
          <a:p>
            <a:r>
              <a:rPr lang="ru-RU" sz="2400" dirty="0" smtClean="0"/>
              <a:t>Вакцины – разработаны (</a:t>
            </a:r>
            <a:r>
              <a:rPr lang="fr-FR" sz="2400" dirty="0" err="1" smtClean="0"/>
              <a:t>AstraZeneca</a:t>
            </a:r>
            <a:r>
              <a:rPr lang="ru-RU" sz="2400" dirty="0" smtClean="0"/>
              <a:t>, </a:t>
            </a:r>
            <a:r>
              <a:rPr lang="en-US" sz="2400" dirty="0" smtClean="0"/>
              <a:t>Pfizer, </a:t>
            </a:r>
            <a:r>
              <a:rPr lang="en-US" sz="2400" dirty="0" err="1" smtClean="0"/>
              <a:t>Moderna</a:t>
            </a:r>
            <a:r>
              <a:rPr lang="ru-RU" sz="2400" dirty="0" smtClean="0"/>
              <a:t>, </a:t>
            </a:r>
            <a:r>
              <a:rPr lang="ru-RU" sz="2400" dirty="0"/>
              <a:t>Спутник </a:t>
            </a:r>
            <a:r>
              <a:rPr lang="fr-FR" sz="2400" dirty="0" smtClean="0"/>
              <a:t>V</a:t>
            </a:r>
            <a:r>
              <a:rPr lang="ru-RU" sz="2400" dirty="0" smtClean="0"/>
              <a:t> и др.)</a:t>
            </a:r>
          </a:p>
          <a:p>
            <a:r>
              <a:rPr lang="ru-RU" sz="2400" dirty="0" smtClean="0"/>
              <a:t>Биохимические методы – есть (в том числе экспресс)</a:t>
            </a:r>
          </a:p>
          <a:p>
            <a:r>
              <a:rPr lang="ru-RU" sz="2400" dirty="0" smtClean="0"/>
              <a:t>Однако вопрос недорогой массовой высокоточной экспресс-диагностики - актуален. </a:t>
            </a:r>
          </a:p>
          <a:p>
            <a:endParaRPr lang="ru-RU" sz="2400" dirty="0"/>
          </a:p>
          <a:p>
            <a:r>
              <a:rPr lang="ru-RU" sz="2400" dirty="0" smtClean="0"/>
              <a:t>HealthTest, который можно использовать с любым компьютером с видеокамерой (в дальнейшем и на любом мобильном телефоне), представляется единственным вариантом массовой экспресс-диагностики, что позволит проводить мероприятия со зрителями, увеличить количество офлайн-встреч, в целом повысить здоровье граждан и остановить пандемию. </a:t>
            </a:r>
          </a:p>
          <a:p>
            <a:endParaRPr lang="ru-RU" sz="2400" dirty="0"/>
          </a:p>
          <a:p>
            <a:r>
              <a:rPr lang="ru-RU" sz="2400" dirty="0" smtClean="0"/>
              <a:t>HealthTest — недооцененное и инвестиционно-привлекательное ПО экспресс-диагностики патологий, которое в скором времени может стать частью любой платформы по здравоохранению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87009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B28-2B56-4479-B7F0-59CAB89AAAE9}" type="slidenum">
              <a:rPr lang="ru-RU" smtClean="0"/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44692" y="2861302"/>
            <a:ext cx="65026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Контакты: </a:t>
            </a:r>
          </a:p>
          <a:p>
            <a:pPr algn="ctr"/>
            <a:r>
              <a:rPr lang="ru-RU" sz="2400" dirty="0" err="1"/>
              <a:t>Дир</a:t>
            </a:r>
            <a:r>
              <a:rPr lang="ru-RU" sz="2400" dirty="0"/>
              <a:t>. по развитию</a:t>
            </a:r>
            <a:endParaRPr lang="en-US" sz="2400" dirty="0"/>
          </a:p>
          <a:p>
            <a:pPr algn="ctr"/>
            <a:r>
              <a:rPr lang="ru-RU" sz="2400" dirty="0"/>
              <a:t>ООО «</a:t>
            </a:r>
            <a:r>
              <a:rPr lang="ru-RU" sz="2400" dirty="0" smtClean="0"/>
              <a:t>Многопрофильное предприятие </a:t>
            </a:r>
            <a:r>
              <a:rPr lang="ru-RU" sz="2400" dirty="0"/>
              <a:t>«</a:t>
            </a:r>
            <a:r>
              <a:rPr lang="ru-RU" sz="2400" dirty="0" err="1"/>
              <a:t>Элсис</a:t>
            </a:r>
            <a:r>
              <a:rPr lang="ru-RU" sz="2400" dirty="0"/>
              <a:t>»</a:t>
            </a:r>
          </a:p>
          <a:p>
            <a:pPr algn="ctr"/>
            <a:r>
              <a:rPr lang="ru-RU" sz="2400" dirty="0"/>
              <a:t>Е.Г. Лобанова</a:t>
            </a:r>
          </a:p>
          <a:p>
            <a:pPr algn="ctr"/>
            <a:r>
              <a:rPr lang="ru-RU" sz="2400" dirty="0"/>
              <a:t>тел. 8 (812) 552-67-19</a:t>
            </a:r>
          </a:p>
          <a:p>
            <a:pPr algn="ctr"/>
            <a:r>
              <a:rPr lang="en-US" sz="2400" dirty="0"/>
              <a:t>c</a:t>
            </a:r>
            <a:r>
              <a:rPr lang="ru-RU" sz="2400" dirty="0" err="1"/>
              <a:t>айт</a:t>
            </a:r>
            <a:r>
              <a:rPr lang="ru-RU" sz="2400" dirty="0"/>
              <a:t>: </a:t>
            </a:r>
            <a:r>
              <a:rPr lang="en-US" sz="2400" dirty="0"/>
              <a:t>Psymaker.com</a:t>
            </a:r>
            <a:endParaRPr lang="ru-RU" sz="2400" dirty="0"/>
          </a:p>
          <a:p>
            <a:pPr algn="ctr"/>
            <a:r>
              <a:rPr lang="en-US" sz="2400" dirty="0"/>
              <a:t>e-mail</a:t>
            </a:r>
            <a:r>
              <a:rPr lang="ru-RU" sz="2400" dirty="0"/>
              <a:t>: </a:t>
            </a:r>
            <a:r>
              <a:rPr lang="en-US" sz="2400" dirty="0"/>
              <a:t>lobanova@elsys.ru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75093" y="1993543"/>
            <a:ext cx="6253885" cy="61961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031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B28-2B56-4479-B7F0-59CAB89AAAE9}" type="slidenum">
              <a:rPr lang="ru-RU" smtClean="0"/>
              <a:t>2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81024" y="197088"/>
            <a:ext cx="11029783" cy="61961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400" dirty="0" smtClean="0"/>
              <a:t>Пандемия </a:t>
            </a:r>
            <a:r>
              <a:rPr lang="en-US" sz="4400" dirty="0" smtClean="0"/>
              <a:t>COVID-19 </a:t>
            </a:r>
            <a:r>
              <a:rPr lang="ru-RU" sz="4400" dirty="0" smtClean="0"/>
              <a:t>и ее последствия</a:t>
            </a:r>
            <a:endParaRPr lang="ru-RU" sz="4400" dirty="0"/>
          </a:p>
        </p:txBody>
      </p:sp>
      <p:pic>
        <p:nvPicPr>
          <p:cNvPr id="3074" name="Picture 2" descr="рецессия мировой экономики, экономический кризис от воздействия covid-19, бизнес и финансы, финансы и анализ акций от пандемии коронавируса, график и диаграмма, инвестиционный план и анализ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15929" r="7904" b="15684"/>
          <a:stretch/>
        </p:blipFill>
        <p:spPr bwMode="auto">
          <a:xfrm>
            <a:off x="888204" y="3884366"/>
            <a:ext cx="3211846" cy="215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Смертность в России в марте выросла на 25%. Умерли почти 24 тыс. человек с  ковидом - BBC News Русская служб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4"/>
          <a:stretch/>
        </p:blipFill>
        <p:spPr bwMode="auto">
          <a:xfrm>
            <a:off x="5189513" y="1575299"/>
            <a:ext cx="6043320" cy="359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96120" y="5362860"/>
            <a:ext cx="3430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Увеличение количества </a:t>
            </a:r>
            <a:r>
              <a:rPr lang="ru-RU" dirty="0" smtClean="0"/>
              <a:t>смертей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1024" y="6127233"/>
            <a:ext cx="3918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Экономическая мировая рецессия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86031" y="3333345"/>
            <a:ext cx="1020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/>
              <a:t>Локдаун</a:t>
            </a:r>
            <a:endParaRPr lang="ru-RU" dirty="0"/>
          </a:p>
        </p:txBody>
      </p:sp>
      <p:pic>
        <p:nvPicPr>
          <p:cNvPr id="13" name="Picture 4" descr="Киев идет на локдаун прежде всего, чтобы защитить молодежь и дет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4" y="998390"/>
            <a:ext cx="3215736" cy="215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233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B28-2B56-4479-B7F0-59CAB89AAAE9}" type="slidenum">
              <a:rPr lang="ru-RU" smtClean="0"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19" y="4062489"/>
            <a:ext cx="10882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ВОЗ: «Для успешной борьбы с пандемией необходимо обеспечить глобальный доступ к вакцинам, средствам диагностики и лекарственным препаратам для борьбы с </a:t>
            </a:r>
            <a:r>
              <a:rPr lang="en-US" sz="2400" i="1" dirty="0" smtClean="0"/>
              <a:t>COVID-19</a:t>
            </a:r>
            <a:r>
              <a:rPr lang="ru-RU" sz="2400" i="1" dirty="0" smtClean="0"/>
              <a:t> повсеместно и для всех нуждающихся в них людей»</a:t>
            </a:r>
            <a:endParaRPr lang="ru-RU" sz="2400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81024" y="197088"/>
            <a:ext cx="11029783" cy="61961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400" dirty="0" smtClean="0"/>
              <a:t>Борьба с пандемией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06308" y="5521146"/>
            <a:ext cx="3594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Решение: телемедицина</a:t>
            </a:r>
            <a:endParaRPr lang="ru-RU" sz="24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03198" y="5508886"/>
            <a:ext cx="382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/>
              <a:t>Пример: проект</a:t>
            </a:r>
            <a:r>
              <a:rPr lang="en-US" sz="2400" i="1" dirty="0"/>
              <a:t> HealthTest</a:t>
            </a:r>
            <a:r>
              <a:rPr lang="ru-RU" sz="2400" i="1" dirty="0"/>
              <a:t> </a:t>
            </a:r>
            <a:endParaRPr lang="ru-RU" sz="2400" dirty="0"/>
          </a:p>
        </p:txBody>
      </p:sp>
      <p:pic>
        <p:nvPicPr>
          <p:cNvPr id="4098" name="Picture 2" descr="Медработникам и чиновникам в Москве предложили испытать на себе вакцину от  коронавируса » Медвест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2" y="1374513"/>
            <a:ext cx="2971895" cy="197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71419" y="891229"/>
            <a:ext cx="59947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Государство и инвесторы поддерживают проекты по: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1024" y="3425415"/>
            <a:ext cx="3004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разработка </a:t>
            </a:r>
            <a:r>
              <a:rPr lang="ru-RU" dirty="0"/>
              <a:t>лекарств/вакцин</a:t>
            </a:r>
          </a:p>
        </p:txBody>
      </p:sp>
      <p:pic>
        <p:nvPicPr>
          <p:cNvPr id="4100" name="Picture 4" descr="Лабораторная диагностика после коронавируса: цена в Москв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r="5515"/>
          <a:stretch/>
        </p:blipFill>
        <p:spPr bwMode="auto">
          <a:xfrm>
            <a:off x="4456877" y="1372065"/>
            <a:ext cx="2939846" cy="19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46156" y="3422869"/>
            <a:ext cx="2361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диагностика COVID-19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l="10632" r="7046"/>
          <a:stretch/>
        </p:blipFill>
        <p:spPr>
          <a:xfrm>
            <a:off x="8227142" y="1374754"/>
            <a:ext cx="2969342" cy="197607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526712" y="3422869"/>
            <a:ext cx="2370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работа, услуги онлайн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054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B28-2B56-4479-B7F0-59CAB89AAAE9}" type="slidenum">
              <a:rPr lang="ru-RU" smtClean="0"/>
              <a:t>4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81024" y="197088"/>
            <a:ext cx="11029783" cy="61961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400" dirty="0" smtClean="0"/>
              <a:t>Телемедицина в мире</a:t>
            </a:r>
            <a:endParaRPr lang="ru-RU" sz="4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74192"/>
              </p:ext>
            </p:extLst>
          </p:nvPr>
        </p:nvGraphicFramePr>
        <p:xfrm>
          <a:off x="552449" y="1013788"/>
          <a:ext cx="10974532" cy="5381050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454060">
                  <a:extLst>
                    <a:ext uri="{9D8B030D-6E8A-4147-A177-3AD203B41FA5}">
                      <a16:colId xmlns:a16="http://schemas.microsoft.com/office/drawing/2014/main" val="4140776953"/>
                    </a:ext>
                  </a:extLst>
                </a:gridCol>
                <a:gridCol w="2582435">
                  <a:extLst>
                    <a:ext uri="{9D8B030D-6E8A-4147-A177-3AD203B41FA5}">
                      <a16:colId xmlns:a16="http://schemas.microsoft.com/office/drawing/2014/main" val="3578227099"/>
                    </a:ext>
                  </a:extLst>
                </a:gridCol>
                <a:gridCol w="2674550">
                  <a:extLst>
                    <a:ext uri="{9D8B030D-6E8A-4147-A177-3AD203B41FA5}">
                      <a16:colId xmlns:a16="http://schemas.microsoft.com/office/drawing/2014/main" val="3346800961"/>
                    </a:ext>
                  </a:extLst>
                </a:gridCol>
                <a:gridCol w="4263487">
                  <a:extLst>
                    <a:ext uri="{9D8B030D-6E8A-4147-A177-3AD203B41FA5}">
                      <a16:colId xmlns:a16="http://schemas.microsoft.com/office/drawing/2014/main" val="2728143030"/>
                    </a:ext>
                  </a:extLst>
                </a:gridCol>
              </a:tblGrid>
              <a:tr h="39937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Решение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Страны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Примеры*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extLst>
                  <a:ext uri="{0D108BD9-81ED-4DB2-BD59-A6C34878D82A}">
                    <a16:rowId xmlns:a16="http://schemas.microsoft.com/office/drawing/2014/main" val="4284638006"/>
                  </a:ext>
                </a:extLst>
              </a:tr>
              <a:tr h="544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Электронная медицинская карта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Австралия, Бразилия, Великобритания, Германия, Дания, Израиль, КНР, Мексика, Сингапур, США, Финляндия, </a:t>
                      </a:r>
                      <a:r>
                        <a:rPr lang="ru-RU" sz="1600" dirty="0" smtClean="0">
                          <a:effectLst/>
                        </a:rPr>
                        <a:t>Корея</a:t>
                      </a:r>
                      <a:r>
                        <a:rPr lang="ru-RU" sz="1600" dirty="0">
                          <a:effectLst/>
                        </a:rPr>
                        <a:t>, Япония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Open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Eyes</a:t>
                      </a:r>
                      <a:r>
                        <a:rPr lang="ru-RU" sz="1600" dirty="0">
                          <a:effectLst/>
                        </a:rPr>
                        <a:t> (Великобритания</a:t>
                      </a:r>
                      <a:r>
                        <a:rPr lang="ru-RU" sz="1600" dirty="0" smtClean="0">
                          <a:effectLst/>
                        </a:rPr>
                        <a:t>),</a:t>
                      </a:r>
                      <a:br>
                        <a:rPr lang="ru-RU" sz="1600" dirty="0" smtClean="0">
                          <a:effectLst/>
                        </a:rPr>
                      </a:br>
                      <a:r>
                        <a:rPr lang="ru-RU" sz="1600" dirty="0" err="1" smtClean="0">
                          <a:effectLst/>
                        </a:rPr>
                        <a:t>KanTa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(Финляндия)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extLst>
                  <a:ext uri="{0D108BD9-81ED-4DB2-BD59-A6C34878D82A}">
                    <a16:rowId xmlns:a16="http://schemas.microsoft.com/office/drawing/2014/main" val="3264774258"/>
                  </a:ext>
                </a:extLst>
              </a:tr>
              <a:tr h="5449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Web</a:t>
                      </a:r>
                      <a:r>
                        <a:rPr lang="ru-RU" sz="1600" b="1" dirty="0">
                          <a:effectLst/>
                        </a:rPr>
                        <a:t>-платформа для мониторинга лечения и консультаций в больницах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Австралия, Бразилия, Великобритания, Германия, Дания, Израиль, КНР, Мексика, Сингапур, США, Финляндия, </a:t>
                      </a:r>
                      <a:r>
                        <a:rPr lang="ru-RU" sz="1600" dirty="0" smtClean="0">
                          <a:effectLst/>
                        </a:rPr>
                        <a:t>Корея</a:t>
                      </a:r>
                      <a:r>
                        <a:rPr lang="ru-RU" sz="1600" dirty="0">
                          <a:effectLst/>
                        </a:rPr>
                        <a:t>, Япония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Strategic Interoperability Framework</a:t>
                      </a:r>
                      <a:r>
                        <a:rPr lang="ru-RU" sz="1600" dirty="0">
                          <a:effectLst/>
                        </a:rPr>
                        <a:t> (Австралия), </a:t>
                      </a:r>
                      <a:r>
                        <a:rPr lang="en-US" sz="1600" dirty="0" err="1">
                          <a:effectLst/>
                        </a:rPr>
                        <a:t>DigiSUS</a:t>
                      </a:r>
                      <a:r>
                        <a:rPr lang="ru-RU" sz="1600" dirty="0">
                          <a:effectLst/>
                        </a:rPr>
                        <a:t> (Бразилия), </a:t>
                      </a:r>
                      <a:r>
                        <a:rPr lang="en-US" sz="1600" dirty="0">
                          <a:effectLst/>
                        </a:rPr>
                        <a:t>NHS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r>
                        <a:rPr lang="en-US" sz="1600" dirty="0">
                          <a:effectLst/>
                        </a:rPr>
                        <a:t>UK </a:t>
                      </a:r>
                      <a:r>
                        <a:rPr lang="ru-RU" sz="1600" dirty="0">
                          <a:effectLst/>
                        </a:rPr>
                        <a:t>(Великобритания), </a:t>
                      </a:r>
                      <a:r>
                        <a:rPr lang="ru-RU" sz="1600" dirty="0" err="1">
                          <a:effectLst/>
                        </a:rPr>
                        <a:t>RadarCisalud</a:t>
                      </a:r>
                      <a:r>
                        <a:rPr lang="ru-RU" sz="1600" dirty="0">
                          <a:effectLst/>
                        </a:rPr>
                        <a:t> (Мексика)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extLst>
                  <a:ext uri="{0D108BD9-81ED-4DB2-BD59-A6C34878D82A}">
                    <a16:rowId xmlns:a16="http://schemas.microsoft.com/office/drawing/2014/main" val="108785425"/>
                  </a:ext>
                </a:extLst>
              </a:tr>
              <a:tr h="618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Программы диагностики, в том числе на основе ИИ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Великобритания, Израиль, КНР, Сингапур, США, </a:t>
                      </a:r>
                      <a:r>
                        <a:rPr lang="ru-RU" sz="1600" dirty="0" smtClean="0">
                          <a:effectLst/>
                        </a:rPr>
                        <a:t>Корея</a:t>
                      </a:r>
                      <a:r>
                        <a:rPr lang="ru-RU" sz="1600" dirty="0">
                          <a:effectLst/>
                        </a:rPr>
                        <a:t>, Япония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DIADEM</a:t>
                      </a:r>
                      <a:r>
                        <a:rPr lang="ru-RU" sz="1600" dirty="0">
                          <a:effectLst/>
                        </a:rPr>
                        <a:t> (Великобритания), </a:t>
                      </a:r>
                      <a:r>
                        <a:rPr lang="en-US" sz="1600" dirty="0">
                          <a:effectLst/>
                        </a:rPr>
                        <a:t>AI Singapore Grand Challenge</a:t>
                      </a:r>
                      <a:r>
                        <a:rPr lang="ru-RU" sz="1600" dirty="0">
                          <a:effectLst/>
                        </a:rPr>
                        <a:t> (Сингапур), «Доктор Ответ» (Республика Корея), </a:t>
                      </a:r>
                      <a:r>
                        <a:rPr lang="ru-RU" sz="1600" dirty="0" err="1">
                          <a:effectLst/>
                        </a:rPr>
                        <a:t>Zebra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Medical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Vision</a:t>
                      </a:r>
                      <a:r>
                        <a:rPr lang="ru-RU" sz="1600" dirty="0">
                          <a:effectLst/>
                        </a:rPr>
                        <a:t> (Израиль), «23andMe (США), «</a:t>
                      </a:r>
                      <a:r>
                        <a:rPr lang="ru-RU" sz="1600" dirty="0" err="1">
                          <a:effectLst/>
                        </a:rPr>
                        <a:t>Sophia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Genetics</a:t>
                      </a:r>
                      <a:r>
                        <a:rPr lang="ru-RU" sz="1600" dirty="0">
                          <a:effectLst/>
                        </a:rPr>
                        <a:t>», </a:t>
                      </a:r>
                      <a:r>
                        <a:rPr lang="ru-RU" sz="1600" dirty="0" err="1">
                          <a:effectLst/>
                        </a:rPr>
                        <a:t>Arterys</a:t>
                      </a:r>
                      <a:r>
                        <a:rPr lang="ru-RU" sz="1600" dirty="0">
                          <a:effectLst/>
                        </a:rPr>
                        <a:t> (США)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extLst>
                  <a:ext uri="{0D108BD9-81ED-4DB2-BD59-A6C34878D82A}">
                    <a16:rowId xmlns:a16="http://schemas.microsoft.com/office/drawing/2014/main" val="3211964884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Аналитическая платформа на основе ИИ для разработки новых тестов и методов терапии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Германия, Израиль, КНР, Сингапур, США, </a:t>
                      </a:r>
                      <a:r>
                        <a:rPr lang="ru-RU" sz="1600" dirty="0" smtClean="0">
                          <a:effectLst/>
                        </a:rPr>
                        <a:t>Корея</a:t>
                      </a:r>
                      <a:r>
                        <a:rPr lang="ru-RU" sz="1600" dirty="0">
                          <a:effectLst/>
                        </a:rPr>
                        <a:t>, Япония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Ontosight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Discovery</a:t>
                      </a:r>
                      <a:r>
                        <a:rPr lang="ru-RU" sz="1600" dirty="0">
                          <a:effectLst/>
                        </a:rPr>
                        <a:t> (Германия), проект «Большие данные в здравоохранении» (Израиль), FEEDER-NET (Республика Корея)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extLst>
                  <a:ext uri="{0D108BD9-81ED-4DB2-BD59-A6C34878D82A}">
                    <a16:rowId xmlns:a16="http://schemas.microsoft.com/office/drawing/2014/main" val="3337488529"/>
                  </a:ext>
                </a:extLst>
              </a:tr>
              <a:tr h="348714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Примечание:*информация взята с официальных сайтов разработанных программ и приложений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940249"/>
                  </a:ext>
                </a:extLst>
              </a:tr>
            </a:tbl>
          </a:graphicData>
        </a:graphic>
      </p:graphicFrame>
      <p:pic>
        <p:nvPicPr>
          <p:cNvPr id="2056" name="Рисунок 3" descr="medical-chart-vector-icon-png_260737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91" y="1454551"/>
            <a:ext cx="822960" cy="11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Рисунок 5" descr="Без имени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91" y="2836394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Рисунок 4" descr="kisspng-artificial-intelligence-machine-learning-artificia-migacore-demand-forecasting-5b893246869312.65364825153571795855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7191" y="4022935"/>
            <a:ext cx="806457" cy="84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7" descr="Фотография на тему Иконка аналитика | PressFo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" t="9113" r="36835" b="8884"/>
          <a:stretch>
            <a:fillRect/>
          </a:stretch>
        </p:blipFill>
        <p:spPr bwMode="auto">
          <a:xfrm>
            <a:off x="863695" y="5141734"/>
            <a:ext cx="829953" cy="8204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18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B28-2B56-4479-B7F0-59CAB89AAAE9}" type="slidenum">
              <a:rPr lang="ru-RU" smtClean="0"/>
              <a:t>5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81024" y="197088"/>
            <a:ext cx="11029783" cy="61961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400" dirty="0" smtClean="0"/>
              <a:t>ИИ в медицине</a:t>
            </a:r>
            <a:endParaRPr lang="ru-RU" sz="4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813215"/>
              </p:ext>
            </p:extLst>
          </p:nvPr>
        </p:nvGraphicFramePr>
        <p:xfrm>
          <a:off x="581021" y="979057"/>
          <a:ext cx="11029786" cy="5192511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3675493">
                  <a:extLst>
                    <a:ext uri="{9D8B030D-6E8A-4147-A177-3AD203B41FA5}">
                      <a16:colId xmlns:a16="http://schemas.microsoft.com/office/drawing/2014/main" val="3884598284"/>
                    </a:ext>
                  </a:extLst>
                </a:gridCol>
                <a:gridCol w="3675493">
                  <a:extLst>
                    <a:ext uri="{9D8B030D-6E8A-4147-A177-3AD203B41FA5}">
                      <a16:colId xmlns:a16="http://schemas.microsoft.com/office/drawing/2014/main" val="1110560580"/>
                    </a:ext>
                  </a:extLst>
                </a:gridCol>
                <a:gridCol w="3678800">
                  <a:extLst>
                    <a:ext uri="{9D8B030D-6E8A-4147-A177-3AD203B41FA5}">
                      <a16:colId xmlns:a16="http://schemas.microsoft.com/office/drawing/2014/main" val="2199236293"/>
                    </a:ext>
                  </a:extLst>
                </a:gridCol>
              </a:tblGrid>
              <a:tr h="4802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Профилактика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Диагностика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Лечение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1578747339"/>
                  </a:ext>
                </a:extLst>
              </a:tr>
              <a:tr h="387928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effectLst/>
                        </a:rPr>
                        <a:t>Поддержка принятия врачебных решений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048081"/>
                  </a:ext>
                </a:extLst>
              </a:tr>
              <a:tr h="17513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effectLst/>
                        </a:rPr>
                        <a:t>- гаджеты и приложения для здорового образа жизни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effectLst/>
                        </a:rPr>
                        <a:t>- ускоренная разработка вакцин (особенно актуально при пандемиях)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effectLst/>
                        </a:rPr>
                        <a:t>- анализ генетических предрасположенностей к заболеваниям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effectLst/>
                        </a:rPr>
                        <a:t>- анализ медицинских изображений (УЗИ, КТ, МРТ) для диагностики заболеваний на более ранних стадиях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effectLst/>
                        </a:rPr>
                        <a:t>- обработка и систематизация результатов традиционных анализов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effectLst/>
                        </a:rPr>
                        <a:t>- подбор индивидуального оптимального лечения с учетом анамнеза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effectLst/>
                        </a:rPr>
                        <a:t>- разработка лекарств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2246793556"/>
                  </a:ext>
                </a:extLst>
              </a:tr>
              <a:tr h="2677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>
                          <a:effectLst/>
                        </a:rPr>
                        <a:t> </a:t>
                      </a:r>
                      <a:endParaRPr lang="ru-RU" sz="20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990" marR="6799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effectLst/>
                        </a:rPr>
                        <a:t>Реконструкция изображений (например, при операциях)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895993"/>
                  </a:ext>
                </a:extLst>
              </a:tr>
              <a:tr h="26604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effectLst/>
                        </a:rPr>
                        <a:t>Дистанционный мониторинг состояния здоровья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133948"/>
                  </a:ext>
                </a:extLst>
              </a:tr>
              <a:tr h="27359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effectLst/>
                        </a:rPr>
                        <a:t>Ускорение работы врача за счет выдачи наиболее вероятных диагнозов на основе существующих анализов пациента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799426"/>
                  </a:ext>
                </a:extLst>
              </a:tr>
              <a:tr h="27709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effectLst/>
                        </a:rPr>
                        <a:t>Принятие управленческих решений в области здравоохранения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666603"/>
                  </a:ext>
                </a:extLst>
              </a:tr>
              <a:tr h="36189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effectLst/>
                        </a:rPr>
                        <a:t>Образовательные программы в области здравоохранения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494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79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B28-2B56-4479-B7F0-59CAB89AAAE9}" type="slidenum">
              <a:rPr lang="ru-RU" smtClean="0"/>
              <a:t>6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81024" y="197088"/>
            <a:ext cx="11029783" cy="61961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smtClean="0"/>
              <a:t>HealthTest</a:t>
            </a:r>
            <a:r>
              <a:rPr lang="ru-RU" sz="4400" dirty="0" smtClean="0"/>
              <a:t>. Схема работы</a:t>
            </a:r>
            <a:endParaRPr lang="ru-RU" sz="4400" dirty="0"/>
          </a:p>
        </p:txBody>
      </p:sp>
      <p:grpSp>
        <p:nvGrpSpPr>
          <p:cNvPr id="4" name="Полотно 8"/>
          <p:cNvGrpSpPr/>
          <p:nvPr/>
        </p:nvGrpSpPr>
        <p:grpSpPr>
          <a:xfrm>
            <a:off x="581024" y="929007"/>
            <a:ext cx="10474903" cy="4809939"/>
            <a:chOff x="0" y="-66130"/>
            <a:chExt cx="4895850" cy="365642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4895850" cy="3590290"/>
            </a:xfrm>
            <a:prstGeom prst="rect">
              <a:avLst/>
            </a:prstGeom>
          </p:spPr>
        </p:sp>
        <p:sp>
          <p:nvSpPr>
            <p:cNvPr id="6" name="Равнобедренный треугольник 5"/>
            <p:cNvSpPr/>
            <p:nvPr/>
          </p:nvSpPr>
          <p:spPr>
            <a:xfrm rot="16200000">
              <a:off x="1400969" y="580706"/>
              <a:ext cx="1028700" cy="37147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40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/>
            <a:srcRect l="10257" r="9402"/>
            <a:stretch/>
          </p:blipFill>
          <p:spPr>
            <a:xfrm>
              <a:off x="3016249" y="-18377"/>
              <a:ext cx="1171573" cy="1297050"/>
            </a:xfrm>
            <a:prstGeom prst="rect">
              <a:avLst/>
            </a:prstGeom>
          </p:spPr>
        </p:pic>
        <p:sp>
          <p:nvSpPr>
            <p:cNvPr id="8" name="Надпись 12"/>
            <p:cNvSpPr txBox="1"/>
            <p:nvPr/>
          </p:nvSpPr>
          <p:spPr>
            <a:xfrm>
              <a:off x="228598" y="195033"/>
              <a:ext cx="1487488" cy="1149234"/>
            </a:xfrm>
            <a:prstGeom prst="rect">
              <a:avLst/>
            </a:prstGeom>
            <a:solidFill>
              <a:schemeClr val="lt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20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Требования: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ru-RU" sz="20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- не менее 640*480 пкс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ru-RU" sz="20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- не менее 25 к/сек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ru-RU" sz="20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- шумы не более 0,1 бит</a:t>
              </a:r>
            </a:p>
          </p:txBody>
        </p:sp>
        <p:pic>
          <p:nvPicPr>
            <p:cNvPr id="9" name="Рисунок 8" descr="C:\Users\Jane\Downloads\kisspng-computer-monitors-computer-icons-clip-art-sofa-coloring-5b4311302088d7.8106554515311219681333.jpg"/>
            <p:cNvPicPr/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885" y="1424569"/>
              <a:ext cx="1738189" cy="16996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Надпись 12"/>
            <p:cNvSpPr txBox="1"/>
            <p:nvPr/>
          </p:nvSpPr>
          <p:spPr>
            <a:xfrm>
              <a:off x="2447925" y="1584979"/>
              <a:ext cx="1514477" cy="79625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Требования: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effectLst/>
                  <a:ea typeface="Calibri" panose="020F0502020204030204" pitchFamily="34" charset="0"/>
                </a:rPr>
                <a:t>- не ниже </a:t>
              </a:r>
              <a:r>
                <a:rPr lang="en-US" dirty="0">
                  <a:effectLst/>
                  <a:ea typeface="Calibri" panose="020F0502020204030204" pitchFamily="34" charset="0"/>
                </a:rPr>
                <a:t>Intel I</a:t>
              </a:r>
              <a:r>
                <a:rPr lang="ru-RU" dirty="0">
                  <a:effectLst/>
                  <a:ea typeface="Calibri" panose="020F0502020204030204" pitchFamily="34" charset="0"/>
                </a:rPr>
                <a:t>3</a:t>
              </a:r>
              <a:endParaRPr lang="ru-RU" dirty="0">
                <a:effectLst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effectLst/>
                  <a:ea typeface="Calibri" panose="020F0502020204030204" pitchFamily="34" charset="0"/>
                </a:rPr>
                <a:t>- не менее 25 к/сек</a:t>
              </a:r>
              <a:endParaRPr lang="ru-RU" dirty="0">
                <a:effectLst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ea typeface="Calibri" panose="020F0502020204030204" pitchFamily="34" charset="0"/>
                </a:rPr>
                <a:t>- </a:t>
              </a:r>
              <a:r>
                <a:rPr lang="ru-RU" dirty="0">
                  <a:effectLst/>
                  <a:ea typeface="Calibri" panose="020F0502020204030204" pitchFamily="34" charset="0"/>
                </a:rPr>
                <a:t>ОС </a:t>
              </a:r>
              <a:r>
                <a:rPr lang="en-US" dirty="0">
                  <a:effectLst/>
                  <a:ea typeface="Calibri" panose="020F0502020204030204" pitchFamily="34" charset="0"/>
                </a:rPr>
                <a:t>Windows</a:t>
              </a:r>
              <a:endParaRPr lang="ru-RU" dirty="0">
                <a:effectLst/>
                <a:ea typeface="Times New Roman" panose="02020603050405020304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972342" y="2057939"/>
              <a:ext cx="1352543" cy="2475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>
              <a:endCxn id="8" idx="2"/>
            </p:cNvCxnSpPr>
            <p:nvPr/>
          </p:nvCxnSpPr>
          <p:spPr>
            <a:xfrm flipV="1">
              <a:off x="972342" y="1344267"/>
              <a:ext cx="0" cy="716146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Надпись 12"/>
            <p:cNvSpPr txBox="1"/>
            <p:nvPr/>
          </p:nvSpPr>
          <p:spPr>
            <a:xfrm>
              <a:off x="43654" y="-66130"/>
              <a:ext cx="1857375" cy="3057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>
                  <a:solidFill>
                    <a:srgbClr val="1F3864"/>
                  </a:solidFill>
                  <a:effectLst/>
                  <a:ea typeface="Calibri" panose="020F0502020204030204" pitchFamily="34" charset="0"/>
                </a:rPr>
                <a:t>ВЕБ-КАМЕРА</a:t>
              </a:r>
              <a:endParaRPr lang="ru-RU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4" name="Надпись 12"/>
            <p:cNvSpPr txBox="1"/>
            <p:nvPr/>
          </p:nvSpPr>
          <p:spPr>
            <a:xfrm>
              <a:off x="228599" y="3104055"/>
              <a:ext cx="4524376" cy="48450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>
                  <a:solidFill>
                    <a:srgbClr val="268263"/>
                  </a:solidFill>
                  <a:effectLst/>
                  <a:ea typeface="Calibri" panose="020F0502020204030204" pitchFamily="34" charset="0"/>
                </a:rPr>
                <a:t>РЕЗУЛЬТАТ на ПК в программе </a:t>
              </a:r>
              <a:r>
                <a:rPr lang="en-US" sz="1600" b="1" dirty="0">
                  <a:solidFill>
                    <a:srgbClr val="268263"/>
                  </a:solidFill>
                  <a:effectLst/>
                  <a:ea typeface="Calibri" panose="020F0502020204030204" pitchFamily="34" charset="0"/>
                </a:rPr>
                <a:t>HealthTest</a:t>
              </a:r>
              <a:endParaRPr lang="ru-RU" sz="1600" dirty="0">
                <a:effectLst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>
                  <a:solidFill>
                    <a:srgbClr val="268263"/>
                  </a:solidFill>
                  <a:effectLst/>
                  <a:ea typeface="Calibri" panose="020F0502020204030204" pitchFamily="34" charset="0"/>
                </a:rPr>
                <a:t>после обработки видео лица пациента 1 - 3 мин</a:t>
              </a:r>
              <a:endParaRPr lang="ru-RU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5" name="Надпись 12"/>
            <p:cNvSpPr txBox="1"/>
            <p:nvPr/>
          </p:nvSpPr>
          <p:spPr>
            <a:xfrm>
              <a:off x="2194796" y="380112"/>
              <a:ext cx="790568" cy="73552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2000" b="1" dirty="0">
                  <a:solidFill>
                    <a:srgbClr val="1F3864"/>
                  </a:solidFill>
                  <a:effectLst/>
                  <a:ea typeface="Calibri" panose="020F0502020204030204" pitchFamily="34" charset="0"/>
                </a:rPr>
                <a:t>ВИДЕО</a:t>
              </a:r>
              <a:endParaRPr lang="ru-RU" sz="2000" dirty="0">
                <a:effectLst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2400" b="1" dirty="0">
                  <a:solidFill>
                    <a:srgbClr val="C00000"/>
                  </a:solidFill>
                  <a:effectLst/>
                  <a:ea typeface="Calibri" panose="020F0502020204030204" pitchFamily="34" charset="0"/>
                </a:rPr>
                <a:t>1 - 3 мин</a:t>
              </a:r>
              <a:endParaRPr lang="ru-RU" sz="20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6" name="Надпись 12"/>
            <p:cNvSpPr txBox="1"/>
            <p:nvPr/>
          </p:nvSpPr>
          <p:spPr>
            <a:xfrm>
              <a:off x="4063075" y="1746137"/>
              <a:ext cx="728001" cy="98427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203864"/>
                  </a:solidFill>
                  <a:effectLst/>
                  <a:ea typeface="Calibri" panose="020F0502020204030204" pitchFamily="34" charset="0"/>
                </a:rPr>
                <a:t>Искусственный интеллект 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203864"/>
                  </a:solidFill>
                  <a:effectLst/>
                  <a:ea typeface="Calibri" panose="020F0502020204030204" pitchFamily="34" charset="0"/>
                </a:rPr>
                <a:t>+</a:t>
              </a:r>
              <a:endParaRPr lang="ru-RU" sz="1600" dirty="0">
                <a:effectLst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err="1" smtClean="0">
                  <a:solidFill>
                    <a:srgbClr val="203864"/>
                  </a:solidFill>
                  <a:effectLst/>
                  <a:ea typeface="Calibri" panose="020F0502020204030204" pitchFamily="34" charset="0"/>
                </a:rPr>
                <a:t>Вибро</a:t>
              </a:r>
              <a:endParaRPr lang="ru-RU" sz="1600" b="1" dirty="0" smtClean="0">
                <a:solidFill>
                  <a:srgbClr val="203864"/>
                </a:solidFill>
                <a:effectLst/>
                <a:ea typeface="Calibri" panose="020F050202020403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solidFill>
                    <a:srgbClr val="203864"/>
                  </a:solidFill>
                  <a:effectLst/>
                  <a:ea typeface="Calibri" panose="020F0502020204030204" pitchFamily="34" charset="0"/>
                </a:rPr>
                <a:t>изображение</a:t>
              </a:r>
              <a:endParaRPr lang="ru-RU" sz="16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7" name="Надпись 12"/>
            <p:cNvSpPr txBox="1"/>
            <p:nvPr/>
          </p:nvSpPr>
          <p:spPr>
            <a:xfrm>
              <a:off x="1944684" y="1195678"/>
              <a:ext cx="2390774" cy="3054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>
                  <a:solidFill>
                    <a:srgbClr val="1F3864"/>
                  </a:solidFill>
                  <a:effectLst/>
                  <a:ea typeface="Calibri" panose="020F0502020204030204" pitchFamily="34" charset="0"/>
                </a:rPr>
                <a:t>ПК с HealthTest</a:t>
              </a:r>
              <a:endParaRPr lang="ru-RU" sz="1600" dirty="0">
                <a:effectLst/>
                <a:ea typeface="Times New Roman" panose="02020603050405020304" pitchFamily="18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581025" y="5738946"/>
            <a:ext cx="10169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Принципиальная схема работы HealthTest. ПК — персональный компьютер, HealthTest — установленное на ПК программное обеспечение для экспресс-диагностики COVID-19, ИИ — искусственный интеллект, ВИ — технология виброизображения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06900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B28-2B56-4479-B7F0-59CAB89AAAE9}" type="slidenum">
              <a:rPr lang="ru-RU" smtClean="0"/>
              <a:t>7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81024" y="197088"/>
            <a:ext cx="11029783" cy="61961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HealthTest</a:t>
            </a:r>
            <a:r>
              <a:rPr lang="ru-RU" sz="4400" dirty="0" smtClean="0"/>
              <a:t>. Описание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1024" y="1037281"/>
            <a:ext cx="8529514" cy="4862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Цель проекта:</a:t>
            </a:r>
            <a:r>
              <a:rPr lang="ru-RU" sz="2400" dirty="0" smtClean="0"/>
              <a:t> эффективная ранняя диагностика COVID-19</a:t>
            </a:r>
          </a:p>
          <a:p>
            <a:pPr>
              <a:spcBef>
                <a:spcPts val="600"/>
              </a:spcBef>
            </a:pPr>
            <a:r>
              <a:rPr lang="ru-RU" sz="2800" b="1" dirty="0"/>
              <a:t>Решаемые задачи: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предотвращение распространения, остановка пандемии;</a:t>
            </a:r>
          </a:p>
          <a:p>
            <a:r>
              <a:rPr lang="ru-RU" sz="2400" dirty="0" smtClean="0"/>
              <a:t>- повышение </a:t>
            </a:r>
            <a:r>
              <a:rPr lang="ru-RU" sz="2400" dirty="0"/>
              <a:t>эффективности лечения заразившихся </a:t>
            </a:r>
            <a:r>
              <a:rPr lang="ru-RU" sz="2400" dirty="0" smtClean="0"/>
              <a:t>пациентов.</a:t>
            </a:r>
          </a:p>
          <a:p>
            <a:pPr>
              <a:spcBef>
                <a:spcPts val="600"/>
              </a:spcBef>
            </a:pPr>
            <a:r>
              <a:rPr lang="ru-RU" sz="2800" b="1" dirty="0"/>
              <a:t>Требования к программе:</a:t>
            </a:r>
          </a:p>
          <a:p>
            <a:r>
              <a:rPr lang="ru-RU" sz="2400" dirty="0"/>
              <a:t>1 общедоступность диагностики;</a:t>
            </a:r>
          </a:p>
          <a:p>
            <a:r>
              <a:rPr lang="ru-RU" sz="2400" dirty="0"/>
              <a:t>2 простота применения;</a:t>
            </a:r>
          </a:p>
          <a:p>
            <a:r>
              <a:rPr lang="ru-RU" sz="2400" dirty="0"/>
              <a:t>3 экспресс система; </a:t>
            </a:r>
          </a:p>
          <a:p>
            <a:r>
              <a:rPr lang="ru-RU" sz="2400" dirty="0"/>
              <a:t>4 вероятность </a:t>
            </a:r>
            <a:r>
              <a:rPr lang="ru-RU" sz="2400" dirty="0" err="1"/>
              <a:t>непропуска</a:t>
            </a:r>
            <a:r>
              <a:rPr lang="ru-RU" sz="2400" dirty="0"/>
              <a:t> больного </a:t>
            </a:r>
            <a:r>
              <a:rPr lang="en-US" sz="2400" dirty="0"/>
              <a:t>&gt;</a:t>
            </a:r>
            <a:r>
              <a:rPr lang="ru-RU" sz="2400" dirty="0"/>
              <a:t> 95%;</a:t>
            </a:r>
          </a:p>
          <a:p>
            <a:r>
              <a:rPr lang="ru-RU" sz="2400" dirty="0"/>
              <a:t>5 выявление новых инфекционных заболеваний;</a:t>
            </a:r>
          </a:p>
          <a:p>
            <a:r>
              <a:rPr lang="ru-RU" sz="2400" dirty="0"/>
              <a:t>6 определение адаптивных возможностей организма</a:t>
            </a:r>
          </a:p>
          <a:p>
            <a:r>
              <a:rPr lang="ru-RU" sz="2400" dirty="0"/>
              <a:t>7 измерение функционального здоровья </a:t>
            </a:r>
          </a:p>
        </p:txBody>
      </p:sp>
    </p:spTree>
    <p:extLst>
      <p:ext uri="{BB962C8B-B14F-4D97-AF65-F5344CB8AC3E}">
        <p14:creationId xmlns:p14="http://schemas.microsoft.com/office/powerpoint/2010/main" val="286465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B28-2B56-4479-B7F0-59CAB89AAAE9}" type="slidenum">
              <a:rPr lang="ru-RU" smtClean="0"/>
              <a:t>8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81024" y="187256"/>
            <a:ext cx="11029783" cy="61961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HealthTest</a:t>
            </a:r>
            <a:r>
              <a:rPr lang="ru-RU" sz="4400" dirty="0" smtClean="0"/>
              <a:t>. Этап разработки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1024" y="1206441"/>
            <a:ext cx="1055892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Точность результатов:</a:t>
            </a:r>
            <a:r>
              <a:rPr lang="ru-RU" sz="2400" dirty="0" smtClean="0"/>
              <a:t> </a:t>
            </a:r>
            <a:r>
              <a:rPr lang="ru-RU" sz="3200" dirty="0" smtClean="0"/>
              <a:t>99 %</a:t>
            </a:r>
            <a:r>
              <a:rPr lang="ru-RU" sz="2400" dirty="0" smtClean="0"/>
              <a:t>*</a:t>
            </a:r>
          </a:p>
          <a:p>
            <a:r>
              <a:rPr lang="ru-RU" sz="2000" dirty="0" smtClean="0"/>
              <a:t>*Сравнительно с известными биохимическими методами диагностики</a:t>
            </a:r>
          </a:p>
          <a:p>
            <a:pPr>
              <a:spcBef>
                <a:spcPts val="1200"/>
              </a:spcBef>
            </a:pPr>
            <a:r>
              <a:rPr lang="ru-RU" sz="2800" b="1" dirty="0"/>
              <a:t>Может быть </a:t>
            </a:r>
            <a:r>
              <a:rPr lang="ru-RU" sz="2800" b="1" dirty="0" smtClean="0"/>
              <a:t>применен:</a:t>
            </a:r>
            <a:endParaRPr lang="ru-RU" sz="2800" b="1" dirty="0"/>
          </a:p>
          <a:p>
            <a:pPr>
              <a:lnSpc>
                <a:spcPct val="150000"/>
              </a:lnSpc>
            </a:pPr>
            <a:r>
              <a:rPr lang="ru-RU" sz="2400" dirty="0" smtClean="0"/>
              <a:t>1 для персональной самодиагностики COVID-19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2 в системах </a:t>
            </a:r>
            <a:r>
              <a:rPr lang="ru-RU" sz="2400" dirty="0"/>
              <a:t>поддержки принятия врачебных </a:t>
            </a:r>
            <a:r>
              <a:rPr lang="ru-RU" sz="2400" dirty="0" smtClean="0"/>
              <a:t>решений</a:t>
            </a:r>
          </a:p>
          <a:p>
            <a:pPr>
              <a:lnSpc>
                <a:spcPct val="150000"/>
              </a:lnSpc>
            </a:pPr>
            <a:r>
              <a:rPr lang="ru-RU" sz="2400" u="sng" dirty="0" smtClean="0"/>
              <a:t>в </a:t>
            </a:r>
            <a:r>
              <a:rPr lang="ru-RU" sz="2400" u="sng" dirty="0"/>
              <a:t>медицинских </a:t>
            </a:r>
            <a:r>
              <a:rPr lang="ru-RU" sz="2400" u="sng" dirty="0" smtClean="0"/>
              <a:t>учреждениях</a:t>
            </a:r>
            <a:r>
              <a:rPr lang="ru-RU" sz="2400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3 контроля </a:t>
            </a:r>
            <a:r>
              <a:rPr lang="ru-RU" sz="2400" dirty="0"/>
              <a:t>состояния здоровья </a:t>
            </a:r>
            <a:r>
              <a:rPr lang="ru-RU" sz="2400" u="sng" dirty="0"/>
              <a:t>в </a:t>
            </a:r>
            <a:r>
              <a:rPr lang="ru-RU" sz="2400" u="sng" dirty="0" smtClean="0"/>
              <a:t>аэропортах</a:t>
            </a:r>
            <a:r>
              <a:rPr lang="ru-RU" sz="2400" dirty="0" smtClean="0"/>
              <a:t> до и после полета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4 </a:t>
            </a:r>
            <a:r>
              <a:rPr lang="ru-RU" sz="2400" u="sng" dirty="0" smtClean="0"/>
              <a:t>в </a:t>
            </a:r>
            <a:r>
              <a:rPr lang="ru-RU" sz="2400" u="sng" dirty="0"/>
              <a:t>общественных местах</a:t>
            </a:r>
            <a:r>
              <a:rPr lang="ru-RU" sz="2400" dirty="0"/>
              <a:t>, где есть возможность организовать рабочие места </a:t>
            </a:r>
            <a:endParaRPr lang="ru-RU" sz="2400" dirty="0" smtClean="0"/>
          </a:p>
          <a:p>
            <a:r>
              <a:rPr lang="ru-RU" sz="2400" dirty="0" smtClean="0"/>
              <a:t>для </a:t>
            </a:r>
            <a:r>
              <a:rPr lang="ru-RU" sz="2400" dirty="0"/>
              <a:t>контроля посетителей </a:t>
            </a:r>
            <a:r>
              <a:rPr lang="ru-RU" sz="2400" dirty="0" smtClean="0"/>
              <a:t>(</a:t>
            </a:r>
            <a:r>
              <a:rPr lang="ru-RU" sz="2400" dirty="0"/>
              <a:t>спортивные учреждения, театры, аэропорты, вокзалы и т. п</a:t>
            </a:r>
            <a:r>
              <a:rPr lang="ru-RU" sz="2400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10265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6B28-2B56-4479-B7F0-59CAB89AAAE9}" type="slidenum">
              <a:rPr lang="ru-RU" smtClean="0"/>
              <a:t>9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81024" y="197088"/>
            <a:ext cx="11029783" cy="61961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HealthTest</a:t>
            </a:r>
            <a:r>
              <a:rPr lang="ru-RU" sz="4400" dirty="0"/>
              <a:t>. </a:t>
            </a:r>
            <a:r>
              <a:rPr lang="ru-RU" sz="4400" dirty="0" smtClean="0"/>
              <a:t>Сравнение</a:t>
            </a:r>
            <a:endParaRPr lang="ru-RU" sz="4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562382"/>
              </p:ext>
            </p:extLst>
          </p:nvPr>
        </p:nvGraphicFramePr>
        <p:xfrm>
          <a:off x="581026" y="1120415"/>
          <a:ext cx="10772774" cy="5446312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975779">
                  <a:extLst>
                    <a:ext uri="{9D8B030D-6E8A-4147-A177-3AD203B41FA5}">
                      <a16:colId xmlns:a16="http://schemas.microsoft.com/office/drawing/2014/main" val="2756359966"/>
                    </a:ext>
                  </a:extLst>
                </a:gridCol>
                <a:gridCol w="1317184">
                  <a:extLst>
                    <a:ext uri="{9D8B030D-6E8A-4147-A177-3AD203B41FA5}">
                      <a16:colId xmlns:a16="http://schemas.microsoft.com/office/drawing/2014/main" val="2100080592"/>
                    </a:ext>
                  </a:extLst>
                </a:gridCol>
                <a:gridCol w="1474759">
                  <a:extLst>
                    <a:ext uri="{9D8B030D-6E8A-4147-A177-3AD203B41FA5}">
                      <a16:colId xmlns:a16="http://schemas.microsoft.com/office/drawing/2014/main" val="3562093125"/>
                    </a:ext>
                  </a:extLst>
                </a:gridCol>
                <a:gridCol w="2467897">
                  <a:extLst>
                    <a:ext uri="{9D8B030D-6E8A-4147-A177-3AD203B41FA5}">
                      <a16:colId xmlns:a16="http://schemas.microsoft.com/office/drawing/2014/main" val="4146586531"/>
                    </a:ext>
                  </a:extLst>
                </a:gridCol>
                <a:gridCol w="1944930">
                  <a:extLst>
                    <a:ext uri="{9D8B030D-6E8A-4147-A177-3AD203B41FA5}">
                      <a16:colId xmlns:a16="http://schemas.microsoft.com/office/drawing/2014/main" val="1055873326"/>
                    </a:ext>
                  </a:extLst>
                </a:gridCol>
                <a:gridCol w="1592225">
                  <a:extLst>
                    <a:ext uri="{9D8B030D-6E8A-4147-A177-3AD203B41FA5}">
                      <a16:colId xmlns:a16="http://schemas.microsoft.com/office/drawing/2014/main" val="3671490833"/>
                    </a:ext>
                  </a:extLst>
                </a:gridCol>
              </a:tblGrid>
              <a:tr h="763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Метод диагностики </a:t>
                      </a:r>
                      <a:r>
                        <a:rPr lang="en-US" sz="1800" dirty="0">
                          <a:effectLst/>
                        </a:rPr>
                        <a:t>COVID-19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Чувстви-тельность</a:t>
                      </a:r>
                      <a:r>
                        <a:rPr lang="ru-RU" sz="1800" dirty="0">
                          <a:effectLst/>
                        </a:rPr>
                        <a:t> теста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Длительность </a:t>
                      </a:r>
                      <a:endParaRPr lang="ru-RU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до </a:t>
                      </a:r>
                      <a:r>
                        <a:rPr lang="ru-RU" sz="1800" dirty="0">
                          <a:effectLst/>
                        </a:rPr>
                        <a:t>получения результата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Стоимость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Доступность (требования)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Неинвазив-ность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/>
                </a:tc>
                <a:extLst>
                  <a:ext uri="{0D108BD9-81ED-4DB2-BD59-A6C34878D82A}">
                    <a16:rowId xmlns:a16="http://schemas.microsoft.com/office/drawing/2014/main" val="2037346542"/>
                  </a:ext>
                </a:extLst>
              </a:tr>
              <a:tr h="76301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HealthTest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r>
                        <a:rPr lang="ru-RU" sz="1800" dirty="0">
                          <a:effectLst/>
                        </a:rPr>
                        <a:t>9</a:t>
                      </a:r>
                      <a:r>
                        <a:rPr lang="en-US" sz="1800" dirty="0">
                          <a:effectLst/>
                        </a:rPr>
                        <a:t> 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1-3 мин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Бесплатно или 1000 р* неограниченно раз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Зафиксированный телефон или компьютер с веб-камерой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2019136037"/>
                  </a:ext>
                </a:extLst>
              </a:tr>
              <a:tr h="37303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ПЦР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70 %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1 - 3 дня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от 1700 р* за 1 раз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Необходим визит в клинику или приезд курьера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3640037098"/>
                  </a:ext>
                </a:extLst>
              </a:tr>
              <a:tr h="37303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Экспресс ПЦР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30 %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час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от 2000 р* за 1 раз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4288145462"/>
                  </a:ext>
                </a:extLst>
              </a:tr>
              <a:tr h="76301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Биохимический анализ крови на антитела ИФА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95-100 %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2 -3 дня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 880 р* за 1 раз </a:t>
                      </a:r>
                      <a:endParaRPr lang="ru-RU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за </a:t>
                      </a:r>
                      <a:r>
                        <a:rPr lang="ru-RU" sz="1800" dirty="0">
                          <a:effectLst/>
                        </a:rPr>
                        <a:t>1 вид антител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1667390846"/>
                  </a:ext>
                </a:extLst>
              </a:tr>
              <a:tr h="5670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Экспресс-тесты по методу ИХА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80 %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10-25 мин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 3500 р* за 1 раз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3582458096"/>
                  </a:ext>
                </a:extLst>
              </a:tr>
              <a:tr h="76301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Анализ кашля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CoughVid</a:t>
                      </a:r>
                      <a:r>
                        <a:rPr lang="en-US" sz="1800" dirty="0">
                          <a:effectLst/>
                        </a:rPr>
                        <a:t>, Deep Cough 3D </a:t>
                      </a:r>
                      <a:r>
                        <a:rPr lang="ru-RU" sz="1800" dirty="0">
                          <a:effectLst/>
                        </a:rPr>
                        <a:t>и т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r>
                        <a:rPr lang="ru-RU" sz="1800" dirty="0">
                          <a:effectLst/>
                        </a:rPr>
                        <a:t>п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85 %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1 -5 мин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 разработке*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Телефон или специальное устройство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1562872117"/>
                  </a:ext>
                </a:extLst>
              </a:tr>
              <a:tr h="567040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Примечание</a:t>
                      </a:r>
                      <a:r>
                        <a:rPr lang="en-US" sz="1600" b="0" dirty="0">
                          <a:effectLst/>
                        </a:rPr>
                        <a:t>: *</a:t>
                      </a:r>
                      <a:r>
                        <a:rPr lang="ru-RU" sz="1600" b="0" dirty="0">
                          <a:effectLst/>
                        </a:rPr>
                        <a:t>цены на анализы взяты с официальных сайтов лабораторий</a:t>
                      </a:r>
                      <a:r>
                        <a:rPr lang="en-US" sz="1600" b="0" dirty="0">
                          <a:effectLst/>
                        </a:rPr>
                        <a:t> (helix.ru, gemotest.ru, smt-clinic.ru, www.invitro.ru) </a:t>
                      </a:r>
                      <a:r>
                        <a:rPr lang="ru-RU" sz="1600" b="0" dirty="0">
                          <a:effectLst/>
                        </a:rPr>
                        <a:t>и разработчиков ПО</a:t>
                      </a:r>
                      <a:r>
                        <a:rPr lang="en-US" sz="1600" b="0" dirty="0">
                          <a:effectLst/>
                        </a:rPr>
                        <a:t> (psymaker.com, coughvid.epfl.ch), </a:t>
                      </a:r>
                      <a:r>
                        <a:rPr lang="ru-RU" sz="1600" b="0" dirty="0">
                          <a:effectLst/>
                        </a:rPr>
                        <a:t>а также </a:t>
                      </a:r>
                      <a:r>
                        <a:rPr lang="ru-RU" sz="1600" b="0" dirty="0" smtClean="0">
                          <a:effectLst/>
                        </a:rPr>
                        <a:t>(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Knowles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2021)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513" marR="435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791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34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2812</Words>
  <Application>Microsoft Office PowerPoint</Application>
  <PresentationFormat>Широкоэкранный</PresentationFormat>
  <Paragraphs>300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Анализ системы предоставления грантов на проекты по разработке ПО по направлению ИИ в медицине на примере медицинского приложения виброизображения HealthTest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системы предоставления грантов на проекты по разработке ПО по направлению ИИ в медицине на примере медицинского приложения виброизображения HealthTest</dc:title>
  <dc:creator>Windows User</dc:creator>
  <cp:lastModifiedBy>Jane</cp:lastModifiedBy>
  <cp:revision>60</cp:revision>
  <dcterms:created xsi:type="dcterms:W3CDTF">2021-06-22T19:28:16Z</dcterms:created>
  <dcterms:modified xsi:type="dcterms:W3CDTF">2021-06-28T11:28:12Z</dcterms:modified>
</cp:coreProperties>
</file>