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2" r:id="rId3"/>
    <p:sldId id="266" r:id="rId4"/>
    <p:sldId id="269" r:id="rId5"/>
    <p:sldId id="267" r:id="rId6"/>
    <p:sldId id="268" r:id="rId7"/>
    <p:sldId id="270" r:id="rId8"/>
    <p:sldId id="271" r:id="rId9"/>
    <p:sldId id="272" r:id="rId10"/>
    <p:sldId id="274" r:id="rId11"/>
    <p:sldId id="275" r:id="rId12"/>
    <p:sldId id="276" r:id="rId13"/>
    <p:sldId id="277" r:id="rId14"/>
    <p:sldId id="265" r:id="rId15"/>
  </p:sldIdLst>
  <p:sldSz cx="9144000" cy="6858000" type="screen4x3"/>
  <p:notesSz cx="6858000" cy="9144000"/>
  <p:custDataLst>
    <p:tags r:id="rId1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1E78"/>
    <a:srgbClr val="666699"/>
    <a:srgbClr val="3399FF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6705" autoAdjust="0"/>
  </p:normalViewPr>
  <p:slideViewPr>
    <p:cSldViewPr>
      <p:cViewPr>
        <p:scale>
          <a:sx n="66" d="100"/>
          <a:sy n="66" d="100"/>
        </p:scale>
        <p:origin x="1944" y="-2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17.06.2021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maker.com/ru/support/downloads/)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тот момент, когда ставились цели и задачи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исследования, предполагалось связать прослушивание музыкального произведения в определенной тональности,  с изменениями в психофизиологическом состоянии человека. Но, как мы могли убедится из представленных ранее слайдов изменения по ПФ параметрам минимальные. 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Тогда было решено провести сравнительный анализ 2 отрицательных и 2 положительных  параметров ПФС, привязав частоту их изменений к Гц . По оси Х были расположены музыкальные тональности в порядке их предъявления; по оси У – усредненные данные по параметрам  Агрессия, Стресс, Энергичность и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Саморегуляция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Мы видим изменения  по параметру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Саморегуляция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переходе с Ля минор (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РЕ диез минор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D#m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 рост стресса при переходе от Си минор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 Фа минор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Fm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что в целом логично:  «мрачная Си минор» провоцирует стресс, в виде Фа минор (о Фа минор и СИ минор было рассказано в предыдущих слайдах).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754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Прцесс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транспонирования тональностей в нашем эксперименте осуществлялся в пределах 1 октавы. Частота звучания каждой из нот приведена в таблице. Как мы видим, имеет значение в какой именно октаве осуществлялся процесс транспонирования тональностей. </a:t>
            </a:r>
          </a:p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Октавный принцип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один из фундаментальных принципов, благодаря которому возможно посредством увеличения или уменьшения частот соединение воедино объектов в различных пространственно-временных масштабах.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Принятая в настоящее время в качестве стандарта частота настройки камертона 440 Гц.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частота соответствует ноте Ля 1 октавы т.е. является эталонной частотой,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наиболе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приятной для слуха человека, легко воспринимаемой и пр.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Данный стандарт был установлен на Лондонской конференции по стандартизации (ISA) в 1939 г. и утверждён Международной организацией по стандартизации (ISO) в 1953 г. В дальнейшем стандарт был подтверждён этой же организацией в 1975 г. </a:t>
            </a:r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6220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Именно от частоты в 440 Гц идет негласный отсчет остальных частот. Хотя и предпринимались и другие попытки (примеры вы можете видеть на слайде).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этой связи  было решено продолжить  исследование,  с привязкой к конкретным частотам звучания (в Гц), но без привязки к последовательности предъявления музыкальных тональностей. </a:t>
            </a:r>
          </a:p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764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взяли средние значения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головы человека, по данным частотной гистограммы (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mf)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-файла и сопоставили их с Гц. Из представленной диаграммы видно, что при увеличении частоты звучания (Гц) падает частота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(энергичность) т.е. человек успокаивается. Напротив, при низких частотах в Гц, частота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будет возрастать. Таким образом, от Ля диез минор к Ре минор т.е. от наиболее комфортной зоны в 440 Гц нарастает частота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микродвижений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общая напряженность. В указанный диапазон частот не попали Си минор и До минор. Предположительно  понижение частот (менее 293 Гц), как и превышение в 493 Гц   не совпадает  с естественными биоритмами в организме человека т.е. выходы за пределы этого диапазона частот дискомфортны для организма человека.  Выдвинутое предположение необходимо проверит на примере других октав. 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Однако, наличие связей между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микродвижениями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головы человека и звуковым восприятием частот в Гц не вызывает сомнений. Коэффициент корреляции между </a:t>
            </a:r>
            <a:r>
              <a:rPr lang="ru-RU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микродвижениями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головы и диапазоном частот 261-466 Гц  (т.е. без учета Си минор) равен – 0,76, что является статистически достоверным.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3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 же время, виду малой репрезентативности выборки сложно утверждать, влияют ли музыкальные тональности на ПФС человека и как именно влияют? Является ли временной интервал между музыкальными фрагментами ключевым в  изменении ПФС? На данном этапе исследования сложно ответить на эти вопросы. Исследование будет продолжено.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Семантика музыкальных тональностей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давний интерес многих известных композиторов, а также поэтов и деятелей искусств. </a:t>
            </a:r>
            <a:r>
              <a:rPr lang="ru-RU" dirty="0" smtClean="0"/>
              <a:t>Возможности </a:t>
            </a:r>
            <a:r>
              <a:rPr lang="ru-RU" sz="1200" dirty="0" smtClean="0">
                <a:latin typeface="Bahnschrift Light Condensed" panose="020B0502040204020203" pitchFamily="34" charset="0"/>
              </a:rPr>
              <a:t>музыкальных тональностей действительно безграничны</a:t>
            </a:r>
            <a:r>
              <a:rPr lang="ru-RU" sz="1200" baseline="0" dirty="0" smtClean="0">
                <a:latin typeface="Bahnschrift Light Condensed" panose="020B0502040204020203" pitchFamily="34" charset="0"/>
              </a:rPr>
              <a:t> и эти знания можно использовать в совершенно разных отраслях, порой далеких от музыки и музыкального совершенствования. Собственно, об этом и будет наш сегодняшний доклад</a:t>
            </a:r>
            <a:r>
              <a:rPr lang="ru-RU" sz="1200" dirty="0" smtClean="0">
                <a:latin typeface="Bahnschrift Light Condensed" panose="020B0502040204020203" pitchFamily="34" charset="0"/>
              </a:rPr>
              <a:t> . </a:t>
            </a: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091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ПО </a:t>
            </a:r>
            <a:r>
              <a:rPr lang="en-US" sz="1200" dirty="0" err="1" smtClean="0"/>
              <a:t>VibraMI</a:t>
            </a:r>
            <a:r>
              <a:rPr lang="ru-RU" sz="1200" dirty="0" smtClean="0"/>
              <a:t> использовалась со специальным опросником </a:t>
            </a:r>
            <a:r>
              <a:rPr lang="en-US" sz="1200" dirty="0" smtClean="0"/>
              <a:t>Mus</a:t>
            </a:r>
            <a:r>
              <a:rPr lang="ru-RU" sz="1200" dirty="0" smtClean="0"/>
              <a:t>_12_1.</a:t>
            </a:r>
            <a:r>
              <a:rPr lang="en-US" sz="1200" dirty="0" err="1" smtClean="0"/>
              <a:t>ldq</a:t>
            </a:r>
            <a:r>
              <a:rPr lang="ru-RU" sz="1200" dirty="0" smtClean="0"/>
              <a:t>, позволяющим формировать в виде стимула один музыкальный фрагмент и получать психофизиологическую реакцию испытуемого в процессе воздействия стимула в виде стандартного М файла. В качестве стимулов были использованы 12 минорных тональностей, расположенных в определенной последовательности.</a:t>
            </a:r>
            <a:r>
              <a:rPr lang="ru-RU" sz="1200" baseline="0" dirty="0" smtClean="0"/>
              <a:t> Рассмотрим подробнее алгоритм транспонирования тональностей</a:t>
            </a:r>
            <a:endParaRPr lang="ru-RU" sz="1200" dirty="0" smtClean="0"/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735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Пары тональностей  предъявлялись для прослушивания с разницей в 6 полутонов (максимально возможная разница). Таким образом, самая дальняя от 1 тональности </a:t>
            </a:r>
            <a:r>
              <a:rPr lang="ru-RU" dirty="0" smtClean="0">
                <a:sym typeface="Symbol" panose="05050102010706020507" pitchFamily="18" charset="2"/>
              </a:rPr>
              <a:t></a:t>
            </a:r>
            <a:r>
              <a:rPr lang="ru-RU" dirty="0" smtClean="0"/>
              <a:t> 7 (6 полутонов). Например, если отсчитать от ноты До (С</a:t>
            </a:r>
            <a:r>
              <a:rPr lang="en-US" dirty="0" smtClean="0"/>
              <a:t>m</a:t>
            </a:r>
            <a:r>
              <a:rPr lang="ru-RU" dirty="0" smtClean="0"/>
              <a:t>,</a:t>
            </a:r>
            <a:r>
              <a:rPr lang="ru-RU" baseline="0" dirty="0" smtClean="0"/>
              <a:t> № 4 в </a:t>
            </a:r>
            <a:r>
              <a:rPr lang="ru-RU" baseline="0" dirty="0" err="1" smtClean="0"/>
              <a:t>табл</a:t>
            </a:r>
            <a:r>
              <a:rPr lang="ru-RU" baseline="0" dirty="0" smtClean="0"/>
              <a:t>) 6 полутонов, то окажемся на ноте Фа, диез (</a:t>
            </a:r>
            <a:r>
              <a:rPr lang="en-US" baseline="0" dirty="0" err="1" smtClean="0"/>
              <a:t>F#m</a:t>
            </a:r>
            <a:r>
              <a:rPr lang="ru-RU" baseline="0" dirty="0" smtClean="0"/>
              <a:t>, №4 в </a:t>
            </a:r>
            <a:r>
              <a:rPr lang="ru-RU" baseline="0" dirty="0" err="1" smtClean="0"/>
              <a:t>табл</a:t>
            </a:r>
            <a:r>
              <a:rPr lang="ru-RU" baseline="0" dirty="0" smtClean="0"/>
              <a:t>). </a:t>
            </a:r>
            <a:r>
              <a:rPr lang="ru-RU" dirty="0" smtClean="0"/>
              <a:t> Далее, максимальные отличия и от 1 и от 7 (то есть, от первой пары тональностей) </a:t>
            </a:r>
            <a:r>
              <a:rPr lang="ru-RU" dirty="0" smtClean="0">
                <a:sym typeface="Symbol" panose="05050102010706020507" pitchFamily="18" charset="2"/>
              </a:rPr>
              <a:t></a:t>
            </a:r>
            <a:r>
              <a:rPr lang="ru-RU" dirty="0" smtClean="0"/>
              <a:t> либо 4, либо 10 тональность. От 4 тональности отсчитываем 6 полутонов </a:t>
            </a:r>
            <a:r>
              <a:rPr lang="ru-RU" dirty="0" smtClean="0">
                <a:sym typeface="Symbol" panose="05050102010706020507" pitchFamily="18" charset="2"/>
              </a:rPr>
              <a:t></a:t>
            </a:r>
            <a:r>
              <a:rPr lang="ru-RU" dirty="0" smtClean="0"/>
              <a:t> получаем 10 тональность и т.д. </a:t>
            </a:r>
            <a:endParaRPr lang="ru-RU" sz="105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Итого, тональности меняются по высоте в следующем порядке: 1, 7, 4, 10, 2, 8, 12, 6, 3, 9, 5, 11. . Каждой тональности был присвоен порядковый номер: тональность 1(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№1; тональность 7(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№ 2; тональность 4(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№ 3 и т.д. (табл. 1). В таблице 1 приведен перечень минорных тональностей в той последовательности, в которой они предъявлялись для прослушивания.</a:t>
            </a: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699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latin typeface="Bahnschrift Light Condensed" panose="020B0502040204020203" pitchFamily="34" charset="0"/>
              </a:rPr>
              <a:t>Воспроизведение муз. фрагмента. Текст по слайду.</a:t>
            </a: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67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Семантика музыкальных тональностей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давний интерес многих известных композиторов, а также поэтов и деятелей искусств. </a:t>
            </a:r>
            <a:r>
              <a:rPr lang="ru-RU" dirty="0" smtClean="0"/>
              <a:t>Возможности </a:t>
            </a:r>
            <a:r>
              <a:rPr lang="ru-RU" sz="1200" dirty="0" smtClean="0">
                <a:latin typeface="Bahnschrift Light Condensed" panose="020B0502040204020203" pitchFamily="34" charset="0"/>
              </a:rPr>
              <a:t>музыкальных тональностей действительно безграничны</a:t>
            </a:r>
            <a:r>
              <a:rPr lang="ru-RU" sz="1200" baseline="0" dirty="0" smtClean="0">
                <a:latin typeface="Bahnschrift Light Condensed" panose="020B0502040204020203" pitchFamily="34" charset="0"/>
              </a:rPr>
              <a:t> и эти знания можно использовать в совершенно разных отраслях, порой далеких от музыки и музыкального совершенствования. Собственно, об этом и будет наш сегодняшний доклад</a:t>
            </a:r>
            <a:r>
              <a:rPr lang="ru-RU" sz="1200" dirty="0" smtClean="0">
                <a:latin typeface="Bahnschrift Light Condensed" panose="020B0502040204020203" pitchFamily="34" charset="0"/>
              </a:rPr>
              <a:t> . </a:t>
            </a: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4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Музыкальный отрывок, звучащий в каждой из тональностей, представлялся тестируемому 5 раз подряд (сначала 5 раз измерялись параметры психофизиологического состояния тестируемого во время звучания музыкального трека в тональности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затем – 5 раз в тональности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т.д.). Таким образом, по каждой тональности произведено 10 замеров. Суммарно 120 замеров по всем 12 минорным тональностям. Статистическая обработка полученных данных производилась при помощи ПО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VibraStat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программы статистической обработки и анализа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виброизображения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ru-RU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https://www.psymaker.com/ru/support/downloads/)/</a:t>
            </a:r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sz="1200" dirty="0" smtClean="0">
              <a:latin typeface="Bahnschrift Light Condensed" panose="020B0502040204020203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32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Максимум агрессии при Ре диез минор (D#) может объясняться тем, что переход идет с Ля минор (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интервал 6 полутонов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тритон (музыкальный интервал в три целых тона). В данном случае, тритон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до D#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есть увеличенная кварта или уменьшенная квинта, т.е. сильный диссонирующий интервал – неблагозвучный интервал.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Так,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средние века интервал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 диез минор (D#) к Ля минор (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считался дьявольским и был даже запрещен (по неподтвержденным данным) католической церковью. В любом случае, это диссонирующий интервал. 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ПЕРЕЙТИ НА СЛЕДУЮЩИЙ СЛАЙ – Прокомментировать его, а затем опять вернуться на этот же слайд и продолжить анализ.</a:t>
            </a:r>
          </a:p>
          <a:p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(Си минор) – та самая «черная тональность» по Л.В. Бетховену. Пропорционально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росту агрессии  при прослушивании  Си минор, стресс падает– что соответствует физиологической норме: восстановление резистентной функции организма за счет выброса  отрицательных эмоций (некая разрядка).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 Фа диез минор,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Шубарт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пишет: «Мрачный тон: он тянет за собой страсть, как собака кусает платье. Его язык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обида и недовольство» (Стеблин, 2021).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то же время, хотелось бы обратить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внимание, что прослушивание музыкального фрагмента в разных тональностях не привело к усилению агрессии и стресса в клинически значимых диапазонах т.е. свыше 50%. Превышение порога в 50% мы не наблюдаем ни по одному из показателей, ни по одной из тональностей.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31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Немного о том, что такое РЕ минор в музыке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как по разному может звучать Ре минор.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наши дни не существует «запретов» на комбинации тональностей. И ярким тому примером служит музыкальное творчество немецкой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индастриал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-метал группы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Rammstein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Их популярный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сингл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 написанный полностью в Ре минорной (D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тональности. Эффект от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 минор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был усилен видео клипом (с идентичным названием), содержащим множественные сцены насилия. Однако «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 panose="05050102010706020507" pitchFamily="18" charset="2"/>
              </a:rPr>
              <a:t>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один из наиболее популярных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синглов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данной музыкальной группы. Воспроизводство аудиофайла. Это тональность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минор.</a:t>
            </a:r>
          </a:p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612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4624"/>
            <a:ext cx="8784976" cy="1728192"/>
          </a:xfrm>
        </p:spPr>
        <p:txBody>
          <a:bodyPr/>
          <a:lstStyle>
            <a:lvl1pPr>
              <a:defRPr b="1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4" name="Текст 2"/>
          <p:cNvSpPr>
            <a:spLocks noGrp="1"/>
          </p:cNvSpPr>
          <p:nvPr>
            <p:ph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5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16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7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9553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6016" y="1999381"/>
            <a:ext cx="4248472" cy="4525963"/>
          </a:xfrm>
        </p:spPr>
        <p:txBody>
          <a:bodyPr/>
          <a:lstStyle>
            <a:lvl1pPr>
              <a:defRPr sz="28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4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0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8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8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748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502048"/>
            <a:ext cx="4040188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925142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502048"/>
            <a:ext cx="4041775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8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24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20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tx2">
                    <a:lumMod val="7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presentation-creation.ru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GlowEdges trans="3000" smoothness="0"/>
                    </a14:imgEffect>
                    <a14:imgEffect>
                      <a14:colorTemperature colorTemp="15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28168"/>
            <a:ext cx="8784976" cy="1150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23728" y="1628800"/>
            <a:ext cx="7020272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17.06.2021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5"/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maker.com/ru/support/downloads/)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p3"/><Relationship Id="rId7" Type="http://schemas.openxmlformats.org/officeDocument/2006/relationships/image" Target="../media/image12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80" y="211658"/>
            <a:ext cx="1471823" cy="9057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2320" y="246421"/>
            <a:ext cx="1512168" cy="756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50610" y="211658"/>
            <a:ext cx="678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3-я Международная научно-техническая конференция </a:t>
            </a:r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«</a:t>
            </a:r>
            <a:r>
              <a:rPr lang="ru-RU" b="1" i="1" dirty="0">
                <a:solidFill>
                  <a:srgbClr val="0070C0"/>
                </a:solidFill>
              </a:rPr>
              <a:t>Современная психофизиология. </a:t>
            </a:r>
            <a:endParaRPr lang="ru-RU" b="1" i="1" dirty="0" smtClean="0">
              <a:solidFill>
                <a:srgbClr val="0070C0"/>
              </a:solidFill>
            </a:endParaRPr>
          </a:p>
          <a:p>
            <a:pPr algn="ctr"/>
            <a:r>
              <a:rPr lang="ru-RU" b="1" i="1" dirty="0" smtClean="0">
                <a:solidFill>
                  <a:srgbClr val="0070C0"/>
                </a:solidFill>
              </a:rPr>
              <a:t>Технология </a:t>
            </a:r>
            <a:r>
              <a:rPr lang="ru-RU" b="1" i="1" dirty="0">
                <a:solidFill>
                  <a:srgbClr val="0070C0"/>
                </a:solidFill>
              </a:rPr>
              <a:t>виброизображения (Vibraimage)»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978464" y="1503075"/>
            <a:ext cx="7130895" cy="2881078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r>
              <a:rPr lang="ru-RU" sz="3600" dirty="0" smtClean="0">
                <a:effectLst/>
              </a:rPr>
              <a:t/>
            </a:r>
            <a:br>
              <a:rPr lang="ru-RU" sz="3600" dirty="0" smtClean="0">
                <a:effectLst/>
              </a:rPr>
            </a:br>
            <a:r>
              <a:rPr lang="ru-RU" sz="3600" dirty="0">
                <a:effectLst/>
              </a:rPr>
              <a:t/>
            </a:r>
            <a:br>
              <a:rPr lang="ru-RU" sz="3600" dirty="0">
                <a:effectLst/>
              </a:rPr>
            </a:br>
            <a:r>
              <a:rPr lang="ru-RU" spc="-150" dirty="0">
                <a:solidFill>
                  <a:srgbClr val="C00000"/>
                </a:solidFill>
              </a:rPr>
              <a:t>Влияние минорных тональностей на </a:t>
            </a:r>
            <a:r>
              <a:rPr lang="ru-RU" spc="-150" dirty="0" smtClean="0">
                <a:solidFill>
                  <a:srgbClr val="C00000"/>
                </a:solidFill>
              </a:rPr>
              <a:t>психофизиологическое состояние </a:t>
            </a:r>
            <a:r>
              <a:rPr lang="ru-RU" spc="-150" dirty="0">
                <a:solidFill>
                  <a:srgbClr val="C00000"/>
                </a:solidFill>
              </a:rPr>
              <a:t>человека</a:t>
            </a:r>
            <a:br>
              <a:rPr lang="ru-RU" spc="-150" dirty="0">
                <a:solidFill>
                  <a:srgbClr val="C00000"/>
                </a:solidFill>
              </a:rPr>
            </a:br>
            <a:endParaRPr lang="ru-RU" sz="3600" spc="-15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35503" y="4741679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1E1E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Я.Н. Николаенко, П.И. Сацердов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gray">
          <a:xfrm>
            <a:off x="6516216" y="6021288"/>
            <a:ext cx="237626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15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ru-RU" sz="2000" dirty="0" smtClean="0"/>
              <a:t>www.psymaker.com</a:t>
            </a:r>
            <a:endParaRPr lang="en-US" altLang="ru-RU" sz="2000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1" y="260648"/>
            <a:ext cx="8640960" cy="530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Результаты исследования: ПФС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8" y="1268760"/>
            <a:ext cx="8963025" cy="432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8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80768"/>
            <a:ext cx="8640960" cy="530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Частота звучания  и октавы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464485"/>
            <a:ext cx="8460432" cy="373833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88024" y="1167431"/>
            <a:ext cx="828092" cy="27437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3185539"/>
            <a:ext cx="36004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2048" y="4265509"/>
            <a:ext cx="846043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Октавный принцип</a:t>
            </a:r>
            <a:r>
              <a:rPr lang="ru-RU" sz="2000" i="1" dirty="0"/>
              <a:t> — </a:t>
            </a:r>
            <a:r>
              <a:rPr lang="ru-RU" sz="2000" dirty="0"/>
              <a:t>один из фундаментальных принципов, благодаря которому возможно посредством увеличения или уменьшения частот соединение воедино объектов в различных пространственно-временных масштабах. Используя октавный принцип, можно за счёт последовательного умножения исходной частоты по степеням двойки трансформировать неслышимую частоту в слышимую, резонансно связанную с исходной частотой</a:t>
            </a:r>
            <a:r>
              <a:rPr lang="ru-RU" sz="24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70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33430" y="109583"/>
            <a:ext cx="8640960" cy="530064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+mn-lt"/>
              </a:rPr>
              <a:t>Частота камертона в разные периоды истории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442" y="2420888"/>
            <a:ext cx="842493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419,9 Гц — частота самого первого камертона, изобретённого Джоном </a:t>
            </a:r>
            <a:r>
              <a:rPr lang="ru-RU" sz="20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Шором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, 1711 г.;</a:t>
            </a:r>
          </a:p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422,5 Гц — частота камертона, которую применял Георг Фридрих Гендель, 1741 г.;</a:t>
            </a:r>
          </a:p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423,2 Гц — частота камертона во времена Максимилиана Вебера, ок.1815 г.;</a:t>
            </a:r>
          </a:p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435 Гц — частота камертона в Дрезденской опере, 1826 г.;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453 Гц — частота камертона в Парижской опере, 1841 г.;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456 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Гц — частота камертона в Венской опере, </a:t>
            </a:r>
            <a:r>
              <a:rPr lang="ru-RU" sz="2000" dirty="0" err="1">
                <a:solidFill>
                  <a:srgbClr val="000000"/>
                </a:solidFill>
                <a:latin typeface="Trebuchet MS" panose="020B0603020202020204" pitchFamily="34" charset="0"/>
              </a:rPr>
              <a:t>ок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. 1841 г.;</a:t>
            </a:r>
          </a:p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435 Гц — принят Международный эталон, Парижская консерватория, 1885 г.;</a:t>
            </a:r>
          </a:p>
          <a:p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439 Гц — частота камертона в Англии;</a:t>
            </a:r>
          </a:p>
          <a:p>
            <a:r>
              <a:rPr lang="ru-RU" sz="2000" dirty="0">
                <a:solidFill>
                  <a:srgbClr val="FF0000"/>
                </a:solidFill>
                <a:latin typeface="Trebuchet MS" panose="020B0603020202020204" pitchFamily="34" charset="0"/>
              </a:rPr>
              <a:t>440 Гц</a:t>
            </a:r>
            <a:r>
              <a:rPr lang="ru-RU" sz="2000" dirty="0">
                <a:solidFill>
                  <a:srgbClr val="000000"/>
                </a:solidFill>
                <a:latin typeface="Trebuchet MS" panose="020B0603020202020204" pitchFamily="34" charset="0"/>
              </a:rPr>
              <a:t> — частота принята Национальным бюро стандартов США, 1825 г. и</a:t>
            </a:r>
            <a:r>
              <a:rPr lang="ru-RU" sz="2000" dirty="0" smtClean="0">
                <a:solidFill>
                  <a:srgbClr val="000000"/>
                </a:solidFill>
                <a:latin typeface="Trebuchet MS" panose="020B0603020202020204" pitchFamily="34" charset="0"/>
              </a:rPr>
              <a:t> поныне</a:t>
            </a:r>
            <a: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  <a:t/>
            </a:r>
            <a:br>
              <a:rPr lang="ru-RU" sz="2400" dirty="0">
                <a:solidFill>
                  <a:srgbClr val="000000"/>
                </a:solidFill>
                <a:latin typeface="Trebuchet MS" panose="020B0603020202020204" pitchFamily="34" charset="0"/>
              </a:rPr>
            </a:b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476672"/>
            <a:ext cx="4032448" cy="18520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260" y="941011"/>
            <a:ext cx="20467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440 Гц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61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-80768"/>
            <a:ext cx="8640960" cy="5300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Результаты исследования: ПФС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567491"/>
            <a:ext cx="7272809" cy="31618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933056"/>
            <a:ext cx="3885617" cy="267665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270180" y="3807442"/>
            <a:ext cx="2916324" cy="12035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41111" y="4101870"/>
            <a:ext cx="1574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</a:t>
            </a:r>
            <a:r>
              <a:rPr lang="en-US" sz="2800" baseline="-25000" dirty="0" smtClean="0"/>
              <a:t>xy</a:t>
            </a:r>
            <a:r>
              <a:rPr lang="ru-RU" sz="2800" baseline="-25000" dirty="0" smtClean="0"/>
              <a:t> = -0,76</a:t>
            </a:r>
          </a:p>
          <a:p>
            <a:r>
              <a:rPr lang="ru-RU" sz="2000" baseline="-25000" dirty="0" smtClean="0"/>
              <a:t>(без учета </a:t>
            </a:r>
            <a:r>
              <a:rPr lang="en-US" sz="2000" baseline="-25000" dirty="0" err="1" smtClean="0"/>
              <a:t>Hm</a:t>
            </a:r>
            <a:r>
              <a:rPr lang="en-US" sz="2000" baseline="-25000" dirty="0" smtClean="0"/>
              <a:t>)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0254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Выводы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268760"/>
            <a:ext cx="7920880" cy="4608512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 smtClean="0">
                <a:solidFill>
                  <a:schemeClr val="tx1"/>
                </a:solidFill>
              </a:rPr>
              <a:t>Максимальные изменения в профиле ПФС проявились в отношении тональностей:  </a:t>
            </a:r>
            <a:r>
              <a:rPr lang="en-US" dirty="0">
                <a:solidFill>
                  <a:schemeClr val="tx1"/>
                </a:solidFill>
              </a:rPr>
              <a:t>Hm</a:t>
            </a:r>
            <a:r>
              <a:rPr lang="ru-RU" dirty="0">
                <a:solidFill>
                  <a:schemeClr val="tx1"/>
                </a:solidFill>
              </a:rPr>
              <a:t> (си минор), </a:t>
            </a:r>
            <a:r>
              <a:rPr lang="en-US" dirty="0">
                <a:solidFill>
                  <a:schemeClr val="tx1"/>
                </a:solidFill>
              </a:rPr>
              <a:t>D</a:t>
            </a:r>
            <a:r>
              <a:rPr lang="ru-RU" dirty="0">
                <a:solidFill>
                  <a:schemeClr val="tx1"/>
                </a:solidFill>
              </a:rPr>
              <a:t>#</a:t>
            </a: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ru-RU" dirty="0">
                <a:solidFill>
                  <a:schemeClr val="tx1"/>
                </a:solidFill>
              </a:rPr>
              <a:t> (Ре диез минор) и </a:t>
            </a:r>
            <a:r>
              <a:rPr lang="en-US" dirty="0">
                <a:solidFill>
                  <a:schemeClr val="tx1"/>
                </a:solidFill>
              </a:rPr>
              <a:t>Fm</a:t>
            </a:r>
            <a:r>
              <a:rPr lang="ru-RU" dirty="0">
                <a:solidFill>
                  <a:schemeClr val="tx1"/>
                </a:solidFill>
              </a:rPr>
              <a:t> (Фа минор</a:t>
            </a:r>
            <a:r>
              <a:rPr lang="ru-RU" dirty="0" smtClean="0">
                <a:solidFill>
                  <a:schemeClr val="tx1"/>
                </a:solidFill>
              </a:rPr>
              <a:t>). При этом, не доказано прямое влияние минорных тональностей на ПФС человека</a:t>
            </a: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Коэффициент к</a:t>
            </a:r>
            <a:r>
              <a:rPr lang="ru-RU" dirty="0" smtClean="0">
                <a:solidFill>
                  <a:schemeClr val="tx1"/>
                </a:solidFill>
              </a:rPr>
              <a:t>орреляции </a:t>
            </a:r>
            <a:r>
              <a:rPr lang="ru-RU" dirty="0" smtClean="0">
                <a:solidFill>
                  <a:schemeClr val="tx1"/>
                </a:solidFill>
              </a:rPr>
              <a:t>между частотой </a:t>
            </a:r>
            <a:r>
              <a:rPr lang="ru-RU" dirty="0" smtClean="0">
                <a:solidFill>
                  <a:schemeClr val="tx1"/>
                </a:solidFill>
              </a:rPr>
              <a:t>звучания</a:t>
            </a:r>
            <a:r>
              <a:rPr lang="ru-RU" dirty="0" smtClean="0">
                <a:solidFill>
                  <a:schemeClr val="tx1"/>
                </a:solidFill>
              </a:rPr>
              <a:t> в диапазоне 220-440 Гц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и частотой </a:t>
            </a:r>
            <a:r>
              <a:rPr lang="ru-RU" dirty="0" err="1" smtClean="0">
                <a:solidFill>
                  <a:schemeClr val="tx1"/>
                </a:solidFill>
              </a:rPr>
              <a:t>микродвижений</a:t>
            </a:r>
            <a:r>
              <a:rPr lang="ru-RU" dirty="0" smtClean="0">
                <a:solidFill>
                  <a:schemeClr val="tx1"/>
                </a:solidFill>
              </a:rPr>
              <a:t> головы </a:t>
            </a:r>
            <a:r>
              <a:rPr lang="ru-RU" dirty="0" smtClean="0">
                <a:solidFill>
                  <a:schemeClr val="tx1"/>
                </a:solidFill>
              </a:rPr>
              <a:t>человека составил -0,76. 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При увеличении частоты звучания (Гц) падает частота </a:t>
            </a:r>
            <a:r>
              <a:rPr lang="ru-RU" dirty="0" err="1" smtClean="0">
                <a:solidFill>
                  <a:schemeClr val="tx1"/>
                </a:solidFill>
              </a:rPr>
              <a:t>микродвижений</a:t>
            </a:r>
            <a:r>
              <a:rPr lang="ru-RU" dirty="0" smtClean="0">
                <a:solidFill>
                  <a:schemeClr val="tx1"/>
                </a:solidFill>
              </a:rPr>
              <a:t> головы </a:t>
            </a:r>
            <a:r>
              <a:rPr lang="ru-RU" dirty="0" smtClean="0">
                <a:solidFill>
                  <a:schemeClr val="tx1"/>
                </a:solidFill>
              </a:rPr>
              <a:t>человека</a:t>
            </a:r>
            <a:endParaRPr lang="ru-RU" dirty="0" smtClean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Понижение частоты звучания (Гц) сопровождается увеличением частоты </a:t>
            </a:r>
            <a:r>
              <a:rPr lang="ru-RU" dirty="0" err="1" smtClean="0">
                <a:solidFill>
                  <a:schemeClr val="tx1"/>
                </a:solidFill>
              </a:rPr>
              <a:t>микродвижений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головы</a:t>
            </a:r>
          </a:p>
          <a:p>
            <a:pPr algn="just"/>
            <a:r>
              <a:rPr lang="ru-RU" smtClean="0">
                <a:solidFill>
                  <a:schemeClr val="tx1"/>
                </a:solidFill>
              </a:rPr>
              <a:t> Изучение </a:t>
            </a:r>
            <a:r>
              <a:rPr lang="ru-RU" dirty="0" smtClean="0">
                <a:solidFill>
                  <a:schemeClr val="tx1"/>
                </a:solidFill>
              </a:rPr>
              <a:t>частоты влияния звучания (Гц) на ПФС человека будет продолжено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513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228169"/>
            <a:ext cx="8640960" cy="8245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Музыкальные тональности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556792"/>
            <a:ext cx="8064896" cy="4608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/>
              <a:t>Музыкальные тональности – одно из основных средств музыкальной выразительности, ее образно-эмоционального строя. Выразительные возможности тональностей безграничны и широко проявляются во взаимодействии с другими средствами музыкальной выразительности</a:t>
            </a:r>
            <a:r>
              <a:rPr lang="ru-RU" sz="2800" dirty="0" smtClean="0"/>
              <a:t>...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Организация и методы исследования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735693"/>
            <a:ext cx="8424936" cy="298133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/>
              <a:t>ПО </a:t>
            </a:r>
            <a:r>
              <a:rPr lang="en-US" sz="2400" dirty="0" err="1" smtClean="0"/>
              <a:t>VibraMI</a:t>
            </a:r>
            <a:r>
              <a:rPr lang="ru-RU" sz="2400" dirty="0" smtClean="0"/>
              <a:t> </a:t>
            </a:r>
            <a:r>
              <a:rPr lang="ru-RU" sz="2400" dirty="0"/>
              <a:t>использовалась со специальным опросником </a:t>
            </a:r>
            <a:r>
              <a:rPr lang="en-US" sz="2400" dirty="0"/>
              <a:t>Mus</a:t>
            </a:r>
            <a:r>
              <a:rPr lang="ru-RU" sz="2400" dirty="0"/>
              <a:t>_12_1.</a:t>
            </a:r>
            <a:r>
              <a:rPr lang="en-US" sz="2400" dirty="0" err="1"/>
              <a:t>ldq</a:t>
            </a:r>
            <a:r>
              <a:rPr lang="ru-RU" sz="2400" dirty="0"/>
              <a:t>, позволяющим формировать в виде стимула один музыкальный фрагмент и получать психофизиологическую реакцию испытуемого в процессе воздействия стимула в виде стандартного М </a:t>
            </a:r>
            <a:r>
              <a:rPr lang="ru-RU" sz="2400" dirty="0" smtClean="0"/>
              <a:t>файла. </a:t>
            </a:r>
            <a:r>
              <a:rPr lang="ru-RU" sz="2400" dirty="0"/>
              <a:t>В качестве стимулов были использованы 12 минорных тональностей, расположенных в определенной </a:t>
            </a:r>
            <a:r>
              <a:rPr lang="ru-RU" sz="2400" dirty="0" smtClean="0"/>
              <a:t>последовательности: </a:t>
            </a:r>
            <a:endParaRPr lang="ru-RU" sz="2400" dirty="0"/>
          </a:p>
          <a:p>
            <a:pPr marL="0" indent="0" algn="just"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527549"/>
              </p:ext>
            </p:extLst>
          </p:nvPr>
        </p:nvGraphicFramePr>
        <p:xfrm>
          <a:off x="2195736" y="3429000"/>
          <a:ext cx="4668180" cy="25958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85995">
                  <a:extLst>
                    <a:ext uri="{9D8B030D-6E8A-4147-A177-3AD203B41FA5}">
                      <a16:colId xmlns:a16="http://schemas.microsoft.com/office/drawing/2014/main" val="1063071628"/>
                    </a:ext>
                  </a:extLst>
                </a:gridCol>
                <a:gridCol w="1689897">
                  <a:extLst>
                    <a:ext uri="{9D8B030D-6E8A-4147-A177-3AD203B41FA5}">
                      <a16:colId xmlns:a16="http://schemas.microsoft.com/office/drawing/2014/main" val="2913032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21776693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309615482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Тональность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Тональность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G#m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19410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D#m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712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Hm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6147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F#m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Fm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05451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A#m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C#m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57251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Em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Gm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0707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3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1372" y="92915"/>
            <a:ext cx="8640960" cy="824568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Порядок предъявления пар тональностей</a:t>
            </a:r>
            <a:r>
              <a:rPr lang="ru-RU" sz="2800" dirty="0"/>
              <a:t>: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908720"/>
            <a:ext cx="8424936" cy="298133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Порядок предъявления пар тональностей: предъявление с разницей в 6 полутонов (максимально возможная разница). Таким образом, самая дальняя от 1 тональности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7 (6 полутонов). Далее, максимальные отличия и от 1 и от 7 (то есть, от первой пары тональностей)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либо 4, либо 10 тональность. От 4 тональности отсчитываем 6 полутонов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 получаем 10 тональность и т.д. 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70" y="3755942"/>
            <a:ext cx="3970226" cy="23296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068" y="3789040"/>
            <a:ext cx="3880264" cy="19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Транспонирование тональностей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9512" y="836712"/>
            <a:ext cx="5760640" cy="532859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«</a:t>
            </a:r>
            <a:r>
              <a:rPr lang="ru-RU" dirty="0" err="1"/>
              <a:t>Listen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your</a:t>
            </a:r>
            <a:r>
              <a:rPr lang="ru-RU" dirty="0"/>
              <a:t> </a:t>
            </a:r>
            <a:r>
              <a:rPr lang="ru-RU" dirty="0" err="1"/>
              <a:t>heart</a:t>
            </a:r>
            <a:r>
              <a:rPr lang="ru-RU" dirty="0"/>
              <a:t>» (авторы: Пер </a:t>
            </a:r>
            <a:r>
              <a:rPr lang="ru-RU" dirty="0" err="1"/>
              <a:t>Гессле</a:t>
            </a:r>
            <a:r>
              <a:rPr lang="ru-RU" dirty="0"/>
              <a:t>, </a:t>
            </a:r>
            <a:r>
              <a:rPr lang="ru-RU" dirty="0" err="1"/>
              <a:t>Матс</a:t>
            </a:r>
            <a:r>
              <a:rPr lang="ru-RU" dirty="0"/>
              <a:t> </a:t>
            </a:r>
            <a:r>
              <a:rPr lang="ru-RU" dirty="0" err="1"/>
              <a:t>Перссон</a:t>
            </a:r>
            <a:r>
              <a:rPr lang="ru-RU" dirty="0"/>
              <a:t>, 1988) в исполнении музыкальной группы </a:t>
            </a:r>
            <a:r>
              <a:rPr lang="ru-RU" dirty="0" err="1" smtClean="0"/>
              <a:t>Roxette</a:t>
            </a:r>
            <a:r>
              <a:rPr lang="ru-RU" dirty="0" smtClean="0"/>
              <a:t> – взят за основу транспонирования тональностей 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При </a:t>
            </a:r>
            <a:r>
              <a:rPr lang="ru-RU" dirty="0"/>
              <a:t>помощи ПО </a:t>
            </a:r>
            <a:r>
              <a:rPr lang="ru-RU" dirty="0" err="1"/>
              <a:t>Guitar</a:t>
            </a:r>
            <a:r>
              <a:rPr lang="ru-RU" dirty="0"/>
              <a:t> </a:t>
            </a:r>
            <a:r>
              <a:rPr lang="ru-RU" dirty="0" err="1"/>
              <a:t>Pro</a:t>
            </a:r>
            <a:r>
              <a:rPr lang="ru-RU" dirty="0"/>
              <a:t> 6 произведено транспонирование </a:t>
            </a:r>
            <a:r>
              <a:rPr lang="ru-RU" dirty="0" smtClean="0"/>
              <a:t>выбранного </a:t>
            </a:r>
            <a:r>
              <a:rPr lang="ru-RU" dirty="0"/>
              <a:t>музыкального фрагмента. </a:t>
            </a:r>
            <a:r>
              <a:rPr lang="ru-RU" dirty="0" smtClean="0"/>
              <a:t>	</a:t>
            </a:r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smtClean="0"/>
              <a:t>ПО </a:t>
            </a:r>
            <a:r>
              <a:rPr lang="ru-RU" dirty="0" err="1"/>
              <a:t>Guitar</a:t>
            </a:r>
            <a:r>
              <a:rPr lang="ru-RU" dirty="0"/>
              <a:t> </a:t>
            </a:r>
            <a:r>
              <a:rPr lang="ru-RU" dirty="0" err="1"/>
              <a:t>Pro</a:t>
            </a:r>
            <a:r>
              <a:rPr lang="ru-RU" dirty="0"/>
              <a:t> 6 (2010) </a:t>
            </a:r>
            <a:r>
              <a:rPr lang="ru-RU" dirty="0">
                <a:sym typeface="Symbol" panose="05050102010706020507" pitchFamily="18" charset="2"/>
              </a:rPr>
              <a:t></a:t>
            </a:r>
            <a:r>
              <a:rPr lang="ru-RU" dirty="0"/>
              <a:t> нотный редактор, предназначенный для создания, редактирования и прослушивания гитарных табулатур и нотных партитур.</a:t>
            </a:r>
          </a:p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725176"/>
            <a:ext cx="2988048" cy="22410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Roxette_-_Listen_To_Your_Heart_478299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3196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Транспонирование тональностей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6066" y="725176"/>
            <a:ext cx="8806414" cy="30806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400" dirty="0"/>
              <a:t>Измерение параметров психофизиологического состояния </a:t>
            </a:r>
            <a:r>
              <a:rPr lang="ru-RU" sz="2400" dirty="0" smtClean="0"/>
              <a:t>проводилось непосредственно во </a:t>
            </a:r>
            <a:r>
              <a:rPr lang="ru-RU" sz="2400" dirty="0"/>
              <a:t>время звучания музыкального трека. </a:t>
            </a:r>
            <a:endParaRPr lang="ru-RU" sz="2400" dirty="0" smtClean="0"/>
          </a:p>
          <a:p>
            <a:pPr algn="just"/>
            <a:r>
              <a:rPr lang="ru-RU" sz="2400" dirty="0" smtClean="0"/>
              <a:t>Продолжительность </a:t>
            </a:r>
            <a:r>
              <a:rPr lang="ru-RU" sz="2400" dirty="0"/>
              <a:t>каждого транспонированного музыкального трека – </a:t>
            </a:r>
            <a:r>
              <a:rPr lang="ru-RU" sz="2400" dirty="0">
                <a:solidFill>
                  <a:srgbClr val="C00000"/>
                </a:solidFill>
              </a:rPr>
              <a:t>67 секунд</a:t>
            </a:r>
            <a:r>
              <a:rPr lang="ru-RU" sz="2400" dirty="0"/>
              <a:t>. </a:t>
            </a:r>
            <a:endParaRPr lang="ru-RU" sz="2400" dirty="0" smtClean="0"/>
          </a:p>
          <a:p>
            <a:pPr algn="just"/>
            <a:r>
              <a:rPr lang="ru-RU" sz="2400" dirty="0" smtClean="0"/>
              <a:t>Музыкальный </a:t>
            </a:r>
            <a:r>
              <a:rPr lang="ru-RU" sz="2400" dirty="0"/>
              <a:t>отрывок автоматически начинал звучать через 10 секунд после ручного запуска тестирования в ПО </a:t>
            </a:r>
            <a:r>
              <a:rPr lang="en-US" sz="2400" dirty="0" err="1"/>
              <a:t>VibraMI</a:t>
            </a:r>
            <a:r>
              <a:rPr lang="ru-RU" sz="2400" dirty="0"/>
              <a:t>. </a:t>
            </a:r>
            <a:endParaRPr lang="ru-RU" sz="2400" dirty="0" smtClean="0"/>
          </a:p>
          <a:p>
            <a:pPr algn="just"/>
            <a:r>
              <a:rPr lang="ru-RU" sz="2400" dirty="0" smtClean="0"/>
              <a:t>Параметры </a:t>
            </a:r>
            <a:r>
              <a:rPr lang="ru-RU" sz="2400" dirty="0"/>
              <a:t>психофизиологического состояния тестируемого измерялись на протяжении </a:t>
            </a:r>
            <a:r>
              <a:rPr lang="ru-RU" sz="2400" dirty="0" smtClean="0"/>
              <a:t>звучания </a:t>
            </a:r>
            <a:r>
              <a:rPr lang="ru-RU" sz="2400" dirty="0"/>
              <a:t>музыкального трека. </a:t>
            </a:r>
          </a:p>
          <a:p>
            <a:pPr marL="0" indent="0" algn="just">
              <a:buNone/>
            </a:pP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005064"/>
            <a:ext cx="5213708" cy="236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2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Замеры и процедура тестирования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39552" y="980728"/>
            <a:ext cx="6120680" cy="460851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 smtClean="0"/>
              <a:t>60 замеров т.е. по 5 замеров на каждую из 12 минорных тональностей</a:t>
            </a:r>
          </a:p>
          <a:p>
            <a:pPr marL="0" indent="0">
              <a:buNone/>
            </a:pP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Каждый музыкальный </a:t>
            </a:r>
            <a:r>
              <a:rPr lang="ru-RU" sz="2400" dirty="0">
                <a:solidFill>
                  <a:schemeClr val="tx1"/>
                </a:solidFill>
              </a:rPr>
              <a:t>отрывок, </a:t>
            </a:r>
            <a:r>
              <a:rPr lang="ru-RU" sz="2400" dirty="0" smtClean="0">
                <a:solidFill>
                  <a:schemeClr val="tx1"/>
                </a:solidFill>
              </a:rPr>
              <a:t>в пределах 1 тональности, тестируемый прослушивает </a:t>
            </a:r>
            <a:r>
              <a:rPr lang="ru-RU" sz="2400" dirty="0">
                <a:solidFill>
                  <a:schemeClr val="tx1"/>
                </a:solidFill>
              </a:rPr>
              <a:t>5 раз </a:t>
            </a:r>
            <a:r>
              <a:rPr lang="ru-RU" sz="2400" dirty="0" smtClean="0">
                <a:solidFill>
                  <a:schemeClr val="tx1"/>
                </a:solidFill>
              </a:rPr>
              <a:t>подряд. </a:t>
            </a:r>
          </a:p>
          <a:p>
            <a:pPr marL="0" indent="0">
              <a:buNone/>
            </a:pP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/>
              <a:t>Итого: </a:t>
            </a:r>
            <a:r>
              <a:rPr lang="ru-RU" sz="2400" dirty="0"/>
              <a:t>120 замеров т.е. по 60 </a:t>
            </a:r>
            <a:r>
              <a:rPr lang="ru-RU" sz="2400" dirty="0" smtClean="0"/>
              <a:t>замеров, </a:t>
            </a:r>
            <a:r>
              <a:rPr lang="ru-RU" sz="2400" dirty="0"/>
              <a:t>с каждого человека</a:t>
            </a:r>
          </a:p>
          <a:p>
            <a:pPr marL="0" indent="0" algn="just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Статистическая </a:t>
            </a:r>
            <a:r>
              <a:rPr lang="ru-RU" sz="2400" dirty="0">
                <a:solidFill>
                  <a:schemeClr val="tx1"/>
                </a:solidFill>
              </a:rPr>
              <a:t>обработка полученных данных </a:t>
            </a:r>
            <a:r>
              <a:rPr lang="ru-RU" sz="2400" dirty="0" smtClean="0">
                <a:solidFill>
                  <a:schemeClr val="tx1"/>
                </a:solidFill>
              </a:rPr>
              <a:t>при </a:t>
            </a:r>
            <a:r>
              <a:rPr lang="ru-RU" sz="2400" dirty="0">
                <a:solidFill>
                  <a:schemeClr val="tx1"/>
                </a:solidFill>
              </a:rPr>
              <a:t>помощи ПО </a:t>
            </a:r>
            <a:r>
              <a:rPr lang="en-US" sz="2400" dirty="0" err="1">
                <a:solidFill>
                  <a:schemeClr val="tx1"/>
                </a:solidFill>
              </a:rPr>
              <a:t>VibraStat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  <a:sym typeface="Symbol" panose="05050102010706020507" pitchFamily="18" charset="2"/>
              </a:rPr>
              <a:t></a:t>
            </a:r>
            <a:r>
              <a:rPr lang="ru-RU" sz="2400" dirty="0">
                <a:solidFill>
                  <a:schemeClr val="tx1"/>
                </a:solidFill>
              </a:rPr>
              <a:t> программы статистической обработки и анализа </a:t>
            </a:r>
            <a:r>
              <a:rPr lang="ru-RU" sz="2400" dirty="0" err="1">
                <a:solidFill>
                  <a:schemeClr val="tx1"/>
                </a:solidFill>
              </a:rPr>
              <a:t>виброизображения</a:t>
            </a:r>
            <a:r>
              <a:rPr lang="ru-RU" sz="2400" dirty="0">
                <a:solidFill>
                  <a:schemeClr val="tx1"/>
                </a:solidFill>
              </a:rPr>
              <a:t> (</a:t>
            </a:r>
            <a:r>
              <a:rPr lang="ru-RU" sz="2400" u="sng" dirty="0">
                <a:solidFill>
                  <a:schemeClr val="tx1"/>
                </a:solidFill>
                <a:hlinkClick r:id="rId3"/>
              </a:rPr>
              <a:t>https://www.psymaker.com/ru/support/downloads/)/</a:t>
            </a:r>
            <a:endParaRPr lang="ru-RU" sz="2400" dirty="0">
              <a:latin typeface="Bahnschrift Light Condensed" panose="020B0502040204020203" pitchFamily="34" charset="0"/>
            </a:endParaRPr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248" y="1008052"/>
            <a:ext cx="20667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0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Результаты исследования: агрессия и стресс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908720"/>
            <a:ext cx="7624975" cy="34020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1560" y="4370704"/>
            <a:ext cx="77689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Н</a:t>
            </a:r>
            <a:r>
              <a:rPr lang="ru-RU" sz="2400" dirty="0" smtClean="0"/>
              <a:t>аибольший </a:t>
            </a:r>
            <a:r>
              <a:rPr lang="ru-RU" sz="2400" dirty="0"/>
              <a:t>всплеск Агрессии (Е1) наблюдается при </a:t>
            </a:r>
            <a:r>
              <a:rPr lang="ru-RU" sz="2400" dirty="0" smtClean="0"/>
              <a:t>прослушивании </a:t>
            </a:r>
            <a:r>
              <a:rPr lang="ru-RU" sz="2400" dirty="0"/>
              <a:t>тональности </a:t>
            </a:r>
            <a:r>
              <a:rPr lang="en-US" sz="2400" dirty="0"/>
              <a:t>Hm</a:t>
            </a:r>
            <a:r>
              <a:rPr lang="ru-RU" sz="2400" dirty="0"/>
              <a:t> (си минор – 41,38) и </a:t>
            </a:r>
            <a:r>
              <a:rPr lang="en-US" sz="2400" dirty="0"/>
              <a:t>D</a:t>
            </a:r>
            <a:r>
              <a:rPr lang="ru-RU" sz="2400" dirty="0"/>
              <a:t>#</a:t>
            </a:r>
            <a:r>
              <a:rPr lang="en-US" sz="2400" dirty="0"/>
              <a:t>m</a:t>
            </a:r>
            <a:r>
              <a:rPr lang="ru-RU" sz="2400" dirty="0"/>
              <a:t> (Ре диез минор – 39,35</a:t>
            </a:r>
            <a:r>
              <a:rPr lang="ru-RU" sz="2400" dirty="0" smtClean="0"/>
              <a:t>). Эти 2 </a:t>
            </a:r>
            <a:r>
              <a:rPr lang="ru-RU" sz="2400" dirty="0"/>
              <a:t>тональности способствуют формированию агрессии как психофизиологической реакции на прослушанный музыкальный фрагмент. </a:t>
            </a:r>
          </a:p>
        </p:txBody>
      </p:sp>
    </p:spTree>
    <p:extLst>
      <p:ext uri="{BB962C8B-B14F-4D97-AF65-F5344CB8AC3E}">
        <p14:creationId xmlns:p14="http://schemas.microsoft.com/office/powerpoint/2010/main" val="2199096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99392"/>
            <a:ext cx="8640960" cy="8245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Результаты исследования: Ре минор в музыке наших дней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6" y="620688"/>
            <a:ext cx="7768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Музыкальное </a:t>
            </a:r>
            <a:r>
              <a:rPr lang="ru-RU" sz="2400" dirty="0"/>
              <a:t>творчество немецкой </a:t>
            </a:r>
            <a:r>
              <a:rPr lang="ru-RU" sz="2400" dirty="0" err="1"/>
              <a:t>индастриал</a:t>
            </a:r>
            <a:r>
              <a:rPr lang="ru-RU" sz="2400" dirty="0"/>
              <a:t>-метал группы </a:t>
            </a:r>
            <a:r>
              <a:rPr lang="ru-RU" sz="2400" dirty="0" err="1"/>
              <a:t>Rammstein</a:t>
            </a:r>
            <a:r>
              <a:rPr lang="ru-RU" sz="2400" dirty="0"/>
              <a:t>. Их популярный </a:t>
            </a:r>
            <a:r>
              <a:rPr lang="ru-RU" sz="2400" dirty="0" err="1"/>
              <a:t>сингл</a:t>
            </a:r>
            <a:r>
              <a:rPr lang="ru-RU" sz="2400" dirty="0"/>
              <a:t> «</a:t>
            </a:r>
            <a:r>
              <a:rPr lang="en-US" sz="2400" dirty="0" err="1"/>
              <a:t>Ich</a:t>
            </a:r>
            <a:r>
              <a:rPr lang="en-US" sz="2400" dirty="0"/>
              <a:t> Will</a:t>
            </a:r>
            <a:r>
              <a:rPr lang="ru-RU" sz="2400" dirty="0"/>
              <a:t>», </a:t>
            </a:r>
            <a:r>
              <a:rPr lang="ru-RU" sz="2400" dirty="0" smtClean="0"/>
              <a:t>написан в </a:t>
            </a:r>
            <a:r>
              <a:rPr lang="ru-RU" sz="2400" dirty="0"/>
              <a:t>Ре минорной (D</a:t>
            </a:r>
            <a:r>
              <a:rPr lang="en-US" sz="2400" dirty="0"/>
              <a:t>m</a:t>
            </a:r>
            <a:r>
              <a:rPr lang="ru-RU" sz="2400" dirty="0"/>
              <a:t>) тональности. Эффект от </a:t>
            </a:r>
            <a:r>
              <a:rPr lang="ru-RU" sz="2400" dirty="0" err="1"/>
              <a:t>Dm</a:t>
            </a:r>
            <a:r>
              <a:rPr lang="ru-RU" sz="2400" dirty="0"/>
              <a:t> </a:t>
            </a:r>
            <a:r>
              <a:rPr lang="ru-RU" sz="2400" dirty="0" smtClean="0"/>
              <a:t>усилен </a:t>
            </a:r>
            <a:r>
              <a:rPr lang="ru-RU" sz="2400" dirty="0"/>
              <a:t>видео клипом (с идентичным названием), содержащим множественные сцены насилия.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2728112"/>
            <a:ext cx="3672408" cy="2063894"/>
          </a:xfrm>
          <a:prstGeom prst="rect">
            <a:avLst/>
          </a:prstGeom>
        </p:spPr>
      </p:pic>
      <p:pic>
        <p:nvPicPr>
          <p:cNvPr id="8" name="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6677" y="5624834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6057" y="4473960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 диез минор, транспонированный фрагмент  </a:t>
            </a:r>
            <a:r>
              <a:rPr lang="ru-RU" dirty="0" err="1" smtClean="0"/>
              <a:t>сингла</a:t>
            </a:r>
            <a:r>
              <a:rPr lang="ru-RU" dirty="0" smtClean="0"/>
              <a:t> </a:t>
            </a:r>
            <a:r>
              <a:rPr lang="ru-RU" dirty="0"/>
              <a:t>«</a:t>
            </a:r>
            <a:r>
              <a:rPr lang="ru-RU" dirty="0" err="1"/>
              <a:t>Listen</a:t>
            </a:r>
            <a:r>
              <a:rPr lang="ru-RU" dirty="0"/>
              <a:t> </a:t>
            </a:r>
            <a:r>
              <a:rPr lang="ru-RU" dirty="0" err="1"/>
              <a:t>to</a:t>
            </a:r>
            <a:r>
              <a:rPr lang="ru-RU" dirty="0"/>
              <a:t> </a:t>
            </a:r>
            <a:r>
              <a:rPr lang="ru-RU" dirty="0" err="1"/>
              <a:t>your</a:t>
            </a:r>
            <a:r>
              <a:rPr lang="ru-RU" dirty="0"/>
              <a:t> </a:t>
            </a:r>
            <a:r>
              <a:rPr lang="ru-RU" dirty="0" err="1"/>
              <a:t>heart</a:t>
            </a:r>
            <a:r>
              <a:rPr lang="ru-RU" dirty="0" smtClean="0"/>
              <a:t>»,  группы «</a:t>
            </a:r>
            <a:r>
              <a:rPr lang="ru-RU" dirty="0" err="1"/>
              <a:t>Roxette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9631" y="4792006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Ре минор, «</a:t>
            </a:r>
            <a:r>
              <a:rPr lang="ru-RU" dirty="0" err="1"/>
              <a:t>Rammstein</a:t>
            </a:r>
            <a:r>
              <a:rPr lang="ru-RU" dirty="0" smtClean="0"/>
              <a:t>», </a:t>
            </a:r>
            <a:r>
              <a:rPr lang="ru-RU" dirty="0" err="1"/>
              <a:t>сингл</a:t>
            </a:r>
            <a:r>
              <a:rPr lang="ru-RU" dirty="0"/>
              <a:t> «</a:t>
            </a:r>
            <a:r>
              <a:rPr lang="en-US" dirty="0" err="1"/>
              <a:t>Ich</a:t>
            </a:r>
            <a:r>
              <a:rPr lang="en-US" dirty="0"/>
              <a:t> Will</a:t>
            </a:r>
            <a:r>
              <a:rPr lang="ru-RU" dirty="0"/>
              <a:t>»,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71" y="2660370"/>
            <a:ext cx="2224375" cy="1668281"/>
          </a:xfrm>
          <a:prstGeom prst="rect">
            <a:avLst/>
          </a:prstGeom>
        </p:spPr>
      </p:pic>
      <p:pic>
        <p:nvPicPr>
          <p:cNvPr id="12" name="Ich will - Rammstein instrumental_(x-Minusovka.ru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47664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9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df9eac6577e9e95d6fb3f59f9cbfceda20487e4"/>
</p:tagLst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2031</TotalTime>
  <Words>2282</Words>
  <Application>Microsoft Office PowerPoint</Application>
  <PresentationFormat>On-screen Show (4:3)</PresentationFormat>
  <Paragraphs>139</Paragraphs>
  <Slides>14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Bahnschrift Light Condensed</vt:lpstr>
      <vt:lpstr>Calibri</vt:lpstr>
      <vt:lpstr>Symbol</vt:lpstr>
      <vt:lpstr>Times New Roman</vt:lpstr>
      <vt:lpstr>Trebuchet MS</vt:lpstr>
      <vt:lpstr>Wingdings</vt:lpstr>
      <vt:lpstr>Тема Office</vt:lpstr>
      <vt:lpstr>  Влияние минорных тональностей на психофизиологическое состояние человека </vt:lpstr>
      <vt:lpstr>Музыкальные тональности</vt:lpstr>
      <vt:lpstr>Организация и методы исследования</vt:lpstr>
      <vt:lpstr>Порядок предъявления пар тональностей:</vt:lpstr>
      <vt:lpstr>Транспонирование тональностей</vt:lpstr>
      <vt:lpstr>Транспонирование тональностей</vt:lpstr>
      <vt:lpstr>Замеры и процедура тестирования</vt:lpstr>
      <vt:lpstr>Результаты исследования: агрессия и стресс</vt:lpstr>
      <vt:lpstr>Результаты исследования: Ре минор в музыке наших дней</vt:lpstr>
      <vt:lpstr>Результаты исследования: ПФС</vt:lpstr>
      <vt:lpstr>Частота звучания  и октавы</vt:lpstr>
      <vt:lpstr>Частота камертона в разные периоды истории </vt:lpstr>
      <vt:lpstr>Результаты исследования: ПФС</vt:lpstr>
      <vt:lpstr>Выводы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Скрипичный ключ</dc:title>
  <dc:creator>obstinate</dc:creator>
  <dc:description>Шаблон презентации с сайта https://presentation-creation.ru/</dc:description>
  <cp:lastModifiedBy>vm</cp:lastModifiedBy>
  <cp:revision>570</cp:revision>
  <dcterms:created xsi:type="dcterms:W3CDTF">2018-02-25T09:09:03Z</dcterms:created>
  <dcterms:modified xsi:type="dcterms:W3CDTF">2021-06-17T13:49:54Z</dcterms:modified>
</cp:coreProperties>
</file>