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6"/>
  </p:notesMasterIdLst>
  <p:handoutMasterIdLst>
    <p:handoutMasterId r:id="rId37"/>
  </p:handoutMasterIdLst>
  <p:sldIdLst>
    <p:sldId id="257" r:id="rId2"/>
    <p:sldId id="338" r:id="rId3"/>
    <p:sldId id="340" r:id="rId4"/>
    <p:sldId id="342" r:id="rId5"/>
    <p:sldId id="343" r:id="rId6"/>
    <p:sldId id="344" r:id="rId7"/>
    <p:sldId id="345" r:id="rId8"/>
    <p:sldId id="346" r:id="rId9"/>
    <p:sldId id="347" r:id="rId10"/>
    <p:sldId id="348" r:id="rId11"/>
    <p:sldId id="349" r:id="rId12"/>
    <p:sldId id="350" r:id="rId13"/>
    <p:sldId id="351" r:id="rId14"/>
    <p:sldId id="352" r:id="rId15"/>
    <p:sldId id="353" r:id="rId16"/>
    <p:sldId id="329" r:id="rId17"/>
    <p:sldId id="318" r:id="rId18"/>
    <p:sldId id="324" r:id="rId19"/>
    <p:sldId id="258" r:id="rId20"/>
    <p:sldId id="322" r:id="rId21"/>
    <p:sldId id="304" r:id="rId22"/>
    <p:sldId id="264" r:id="rId23"/>
    <p:sldId id="315" r:id="rId24"/>
    <p:sldId id="332" r:id="rId25"/>
    <p:sldId id="331" r:id="rId26"/>
    <p:sldId id="354" r:id="rId27"/>
    <p:sldId id="355" r:id="rId28"/>
    <p:sldId id="333" r:id="rId29"/>
    <p:sldId id="334" r:id="rId30"/>
    <p:sldId id="341" r:id="rId31"/>
    <p:sldId id="356" r:id="rId32"/>
    <p:sldId id="357" r:id="rId33"/>
    <p:sldId id="335" r:id="rId34"/>
    <p:sldId id="273" r:id="rId35"/>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0327" autoAdjust="0"/>
  </p:normalViewPr>
  <p:slideViewPr>
    <p:cSldViewPr snapToGrid="0">
      <p:cViewPr varScale="1">
        <p:scale>
          <a:sx n="77" d="100"/>
          <a:sy n="77" d="100"/>
        </p:scale>
        <p:origin x="1555" y="7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7794C-7E57-4CA5-84C0-718390FAF55C}"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ru-RU"/>
        </a:p>
      </dgm:t>
    </dgm:pt>
    <dgm:pt modelId="{F06289D0-210E-4807-AF3F-49D6C7DCA8A0}">
      <dgm:prSet phldrT="[Текст]" custT="1"/>
      <dgm:spPr/>
      <dgm:t>
        <a:bodyPr/>
        <a:lstStyle/>
        <a:p>
          <a:r>
            <a:rPr lang="en-US" sz="2000" dirty="0">
              <a:solidFill>
                <a:schemeClr val="accent2"/>
              </a:solidFill>
              <a:latin typeface="+mn-lt"/>
            </a:rPr>
            <a:t>Behavioral symptoms</a:t>
          </a:r>
          <a:endParaRPr lang="ru-RU" sz="2000" dirty="0">
            <a:solidFill>
              <a:schemeClr val="accent2"/>
            </a:solidFill>
            <a:latin typeface="+mn-lt"/>
          </a:endParaRPr>
        </a:p>
        <a:p>
          <a:r>
            <a:rPr lang="en-US" sz="2000" dirty="0">
              <a:solidFill>
                <a:schemeClr val="accent2"/>
              </a:solidFill>
              <a:latin typeface="+mn-lt"/>
            </a:rPr>
            <a:t>diseases</a:t>
          </a:r>
          <a:endParaRPr lang="ru-RU" sz="2000" dirty="0">
            <a:solidFill>
              <a:schemeClr val="accent2"/>
            </a:solidFill>
            <a:latin typeface="+mn-lt"/>
          </a:endParaRPr>
        </a:p>
      </dgm:t>
    </dgm:pt>
    <dgm:pt modelId="{8667DFD8-7EC1-4731-9CD4-39A531631CA5}" type="parTrans" cxnId="{7DEBB060-F9F2-4514-B8F1-7E59AA8A3E77}">
      <dgm:prSet/>
      <dgm:spPr/>
      <dgm:t>
        <a:bodyPr/>
        <a:lstStyle/>
        <a:p>
          <a:endParaRPr lang="ru-RU" sz="2000">
            <a:latin typeface="+mn-lt"/>
          </a:endParaRPr>
        </a:p>
      </dgm:t>
    </dgm:pt>
    <dgm:pt modelId="{A6B29E73-BF9A-4B78-BE3E-5EEAA823BC02}" type="sibTrans" cxnId="{7DEBB060-F9F2-4514-B8F1-7E59AA8A3E77}">
      <dgm:prSet custT="1"/>
      <dgm:spPr>
        <a:solidFill>
          <a:schemeClr val="tx1"/>
        </a:solidFill>
      </dgm:spPr>
      <dgm:t>
        <a:bodyPr/>
        <a:lstStyle/>
        <a:p>
          <a:endParaRPr lang="ru-RU" sz="2000" dirty="0">
            <a:latin typeface="+mn-lt"/>
          </a:endParaRPr>
        </a:p>
      </dgm:t>
    </dgm:pt>
    <dgm:pt modelId="{83E96A98-93E9-435F-88D0-426F1AF1C7FD}">
      <dgm:prSet phldrT="[Текст]" custT="1"/>
      <dgm:spPr/>
      <dgm:t>
        <a:bodyPr/>
        <a:lstStyle/>
        <a:p>
          <a:r>
            <a:rPr lang="en-US" sz="2000" dirty="0">
              <a:solidFill>
                <a:schemeClr val="accent2"/>
              </a:solidFill>
              <a:latin typeface="+mn-lt"/>
            </a:rPr>
            <a:t>Head </a:t>
          </a:r>
          <a:r>
            <a:rPr lang="en-US" sz="2000" dirty="0" err="1">
              <a:solidFill>
                <a:schemeClr val="accent2"/>
              </a:solidFill>
              <a:latin typeface="+mn-lt"/>
            </a:rPr>
            <a:t>microvibration</a:t>
          </a:r>
          <a:r>
            <a:rPr lang="en-US" sz="2000" dirty="0">
              <a:solidFill>
                <a:schemeClr val="accent2"/>
              </a:solidFill>
              <a:latin typeface="+mn-lt"/>
            </a:rPr>
            <a:t> </a:t>
          </a:r>
        </a:p>
        <a:p>
          <a:r>
            <a:rPr lang="en-US" sz="2000" dirty="0">
              <a:solidFill>
                <a:schemeClr val="accent2"/>
              </a:solidFill>
              <a:latin typeface="+mn-lt"/>
            </a:rPr>
            <a:t>video</a:t>
          </a:r>
          <a:endParaRPr lang="ru-RU" sz="2000" dirty="0">
            <a:solidFill>
              <a:schemeClr val="accent2"/>
            </a:solidFill>
            <a:latin typeface="+mn-lt"/>
          </a:endParaRPr>
        </a:p>
      </dgm:t>
    </dgm:pt>
    <dgm:pt modelId="{CA59D214-83C0-4C16-A23B-4986F1325B58}" type="parTrans" cxnId="{AE76327F-664F-4C59-A054-3C1067CD7017}">
      <dgm:prSet/>
      <dgm:spPr/>
      <dgm:t>
        <a:bodyPr/>
        <a:lstStyle/>
        <a:p>
          <a:endParaRPr lang="ru-RU" sz="2000">
            <a:latin typeface="+mn-lt"/>
          </a:endParaRPr>
        </a:p>
      </dgm:t>
    </dgm:pt>
    <dgm:pt modelId="{30707AC8-DD6A-4A58-A941-6BD10C8EF490}" type="sibTrans" cxnId="{AE76327F-664F-4C59-A054-3C1067CD7017}">
      <dgm:prSet custT="1"/>
      <dgm:spPr/>
      <dgm:t>
        <a:bodyPr/>
        <a:lstStyle/>
        <a:p>
          <a:endParaRPr lang="ru-RU" sz="2000" dirty="0">
            <a:latin typeface="+mn-lt"/>
          </a:endParaRPr>
        </a:p>
      </dgm:t>
    </dgm:pt>
    <dgm:pt modelId="{67159C6E-37BE-4D8F-A0BF-42DA43304B70}">
      <dgm:prSet phldrT="[Текст]" custT="1"/>
      <dgm:spPr/>
      <dgm:t>
        <a:bodyPr/>
        <a:lstStyle/>
        <a:p>
          <a:r>
            <a:rPr lang="en-US" sz="2000" dirty="0">
              <a:solidFill>
                <a:schemeClr val="accent2"/>
              </a:solidFill>
              <a:latin typeface="+mn-lt"/>
            </a:rPr>
            <a:t>Normal psychophysiological</a:t>
          </a:r>
        </a:p>
        <a:p>
          <a:r>
            <a:rPr lang="en-US" sz="2000" dirty="0">
              <a:solidFill>
                <a:schemeClr val="accent2"/>
              </a:solidFill>
              <a:latin typeface="+mn-lt"/>
            </a:rPr>
            <a:t>state</a:t>
          </a:r>
          <a:endParaRPr lang="ru-RU" sz="2000" dirty="0">
            <a:solidFill>
              <a:schemeClr val="accent2"/>
            </a:solidFill>
            <a:latin typeface="+mn-lt"/>
          </a:endParaRPr>
        </a:p>
      </dgm:t>
    </dgm:pt>
    <dgm:pt modelId="{DC3B94B3-3F7F-4062-8CD1-D8B834D04007}" type="sibTrans" cxnId="{791F3200-80F7-4FD0-88BF-533E75A33C80}">
      <dgm:prSet custT="1"/>
      <dgm:spPr>
        <a:solidFill>
          <a:schemeClr val="tx1"/>
        </a:solidFill>
      </dgm:spPr>
      <dgm:t>
        <a:bodyPr/>
        <a:lstStyle/>
        <a:p>
          <a:endParaRPr lang="ru-RU" sz="2000" dirty="0">
            <a:latin typeface="+mn-lt"/>
          </a:endParaRPr>
        </a:p>
      </dgm:t>
    </dgm:pt>
    <dgm:pt modelId="{06226DF3-F943-4AA2-A49D-610AB370002B}" type="parTrans" cxnId="{791F3200-80F7-4FD0-88BF-533E75A33C80}">
      <dgm:prSet/>
      <dgm:spPr/>
      <dgm:t>
        <a:bodyPr/>
        <a:lstStyle/>
        <a:p>
          <a:endParaRPr lang="ru-RU" sz="2000">
            <a:latin typeface="+mn-lt"/>
          </a:endParaRPr>
        </a:p>
      </dgm:t>
    </dgm:pt>
    <dgm:pt modelId="{C9C5E13B-9A70-486B-960A-9F8213B13F71}">
      <dgm:prSet phldrT="[Текст]" custT="1"/>
      <dgm:spPr/>
      <dgm:t>
        <a:bodyPr/>
        <a:lstStyle/>
        <a:p>
          <a:r>
            <a:rPr lang="en-US" sz="2000" kern="1200" dirty="0">
              <a:solidFill>
                <a:schemeClr val="accent2"/>
              </a:solidFill>
              <a:latin typeface="+mn-lt"/>
            </a:rPr>
            <a:t>Vibraimage + AI</a:t>
          </a:r>
          <a:endParaRPr lang="ru-RU" sz="2000" kern="1200" dirty="0">
            <a:solidFill>
              <a:schemeClr val="accent2"/>
            </a:solidFill>
            <a:latin typeface="+mn-lt"/>
          </a:endParaRPr>
        </a:p>
        <a:p>
          <a:r>
            <a:rPr lang="en-US" sz="2000" kern="1200" dirty="0">
              <a:solidFill>
                <a:schemeClr val="accent2"/>
              </a:solidFill>
              <a:latin typeface="+mn-lt"/>
            </a:rPr>
            <a:t>Software processing</a:t>
          </a:r>
          <a:endParaRPr lang="ru-RU" sz="2000" kern="1200" dirty="0">
            <a:solidFill>
              <a:schemeClr val="tx1"/>
            </a:solidFill>
            <a:latin typeface="+mn-lt"/>
          </a:endParaRPr>
        </a:p>
      </dgm:t>
    </dgm:pt>
    <dgm:pt modelId="{63F828EA-9282-4838-962A-06ADCB27D103}" type="parTrans" cxnId="{B3E4ED93-BE18-477A-A0E9-11FB366AB14E}">
      <dgm:prSet/>
      <dgm:spPr/>
      <dgm:t>
        <a:bodyPr/>
        <a:lstStyle/>
        <a:p>
          <a:endParaRPr lang="ru-RU" sz="2000">
            <a:latin typeface="+mn-lt"/>
          </a:endParaRPr>
        </a:p>
      </dgm:t>
    </dgm:pt>
    <dgm:pt modelId="{82C734F2-A70E-407B-A128-95BDA8F168D1}" type="sibTrans" cxnId="{B3E4ED93-BE18-477A-A0E9-11FB366AB14E}">
      <dgm:prSet custT="1"/>
      <dgm:spPr>
        <a:solidFill>
          <a:schemeClr val="tx1"/>
        </a:solidFill>
      </dgm:spPr>
      <dgm:t>
        <a:bodyPr/>
        <a:lstStyle/>
        <a:p>
          <a:endParaRPr lang="ru-RU" sz="2000" dirty="0">
            <a:latin typeface="+mn-lt"/>
          </a:endParaRPr>
        </a:p>
      </dgm:t>
    </dgm:pt>
    <dgm:pt modelId="{CF56CF80-28F9-40E9-A643-EB98E3384544}">
      <dgm:prSet phldrT="[Текст]" custT="1"/>
      <dgm:spPr/>
      <dgm:t>
        <a:bodyPr/>
        <a:lstStyle/>
        <a:p>
          <a:endParaRPr lang="en-US" sz="2000" dirty="0">
            <a:solidFill>
              <a:schemeClr val="accent2"/>
            </a:solidFill>
            <a:latin typeface="+mn-lt"/>
          </a:endParaRPr>
        </a:p>
        <a:p>
          <a:r>
            <a:rPr lang="en-US" sz="2000" dirty="0">
              <a:solidFill>
                <a:schemeClr val="accent2"/>
              </a:solidFill>
              <a:latin typeface="+mn-lt"/>
            </a:rPr>
            <a:t>COVID-19</a:t>
          </a:r>
        </a:p>
        <a:p>
          <a:r>
            <a:rPr lang="en-US" sz="2000" dirty="0">
              <a:solidFill>
                <a:schemeClr val="accent2"/>
              </a:solidFill>
              <a:latin typeface="+mn-lt"/>
            </a:rPr>
            <a:t>Diagnostic result</a:t>
          </a:r>
          <a:endParaRPr lang="ru-RU" sz="2000" dirty="0">
            <a:solidFill>
              <a:schemeClr val="accent2"/>
            </a:solidFill>
            <a:latin typeface="+mn-lt"/>
          </a:endParaRPr>
        </a:p>
        <a:p>
          <a:endParaRPr lang="ru-RU" sz="2000" dirty="0">
            <a:solidFill>
              <a:schemeClr val="accent2"/>
            </a:solidFill>
            <a:latin typeface="+mn-lt"/>
          </a:endParaRPr>
        </a:p>
      </dgm:t>
    </dgm:pt>
    <dgm:pt modelId="{40512CB3-D95D-415F-88C8-0D4CC6332C32}" type="parTrans" cxnId="{B90B66D8-73A9-4F8A-8614-39C3EEC5515F}">
      <dgm:prSet/>
      <dgm:spPr/>
      <dgm:t>
        <a:bodyPr/>
        <a:lstStyle/>
        <a:p>
          <a:endParaRPr lang="ru-RU" sz="2000">
            <a:latin typeface="+mn-lt"/>
          </a:endParaRPr>
        </a:p>
      </dgm:t>
    </dgm:pt>
    <dgm:pt modelId="{733230B3-6128-46DA-BD91-455250F504FD}" type="sibTrans" cxnId="{B90B66D8-73A9-4F8A-8614-39C3EEC5515F}">
      <dgm:prSet/>
      <dgm:spPr/>
      <dgm:t>
        <a:bodyPr/>
        <a:lstStyle/>
        <a:p>
          <a:endParaRPr lang="ru-RU" sz="2000">
            <a:latin typeface="+mn-lt"/>
          </a:endParaRPr>
        </a:p>
      </dgm:t>
    </dgm:pt>
    <dgm:pt modelId="{889B0656-4B76-4307-84AE-1058BD30259E}" type="pres">
      <dgm:prSet presAssocID="{35D7794C-7E57-4CA5-84C0-718390FAF55C}" presName="linearFlow" presStyleCnt="0">
        <dgm:presLayoutVars>
          <dgm:resizeHandles val="exact"/>
        </dgm:presLayoutVars>
      </dgm:prSet>
      <dgm:spPr/>
    </dgm:pt>
    <dgm:pt modelId="{FAF9A409-B0BC-445A-94F7-FDAB83923665}" type="pres">
      <dgm:prSet presAssocID="{67159C6E-37BE-4D8F-A0BF-42DA43304B70}" presName="node" presStyleLbl="node1" presStyleIdx="0" presStyleCnt="5" custScaleX="116682" custLinFactNeighborX="9972" custLinFactNeighborY="-3675">
        <dgm:presLayoutVars>
          <dgm:bulletEnabled val="1"/>
        </dgm:presLayoutVars>
      </dgm:prSet>
      <dgm:spPr/>
    </dgm:pt>
    <dgm:pt modelId="{7D3FCD38-179F-4747-BDAF-3545BB618DA3}" type="pres">
      <dgm:prSet presAssocID="{DC3B94B3-3F7F-4062-8CD1-D8B834D04007}" presName="sibTrans" presStyleLbl="sibTrans2D1" presStyleIdx="0" presStyleCnt="4"/>
      <dgm:spPr/>
    </dgm:pt>
    <dgm:pt modelId="{6204B48A-DF9C-40A7-B4E6-9A5A51B1A176}" type="pres">
      <dgm:prSet presAssocID="{DC3B94B3-3F7F-4062-8CD1-D8B834D04007}" presName="connectorText" presStyleLbl="sibTrans2D1" presStyleIdx="0" presStyleCnt="4"/>
      <dgm:spPr/>
    </dgm:pt>
    <dgm:pt modelId="{493F0DD9-D1A8-46A1-9D5E-FF5AE73C3B17}" type="pres">
      <dgm:prSet presAssocID="{F06289D0-210E-4807-AF3F-49D6C7DCA8A0}" presName="node" presStyleLbl="node1" presStyleIdx="1" presStyleCnt="5" custScaleX="116682">
        <dgm:presLayoutVars>
          <dgm:bulletEnabled val="1"/>
        </dgm:presLayoutVars>
      </dgm:prSet>
      <dgm:spPr/>
    </dgm:pt>
    <dgm:pt modelId="{7DEB9009-7EEB-4E5D-873E-567D8900C10D}" type="pres">
      <dgm:prSet presAssocID="{A6B29E73-BF9A-4B78-BE3E-5EEAA823BC02}" presName="sibTrans" presStyleLbl="sibTrans2D1" presStyleIdx="1" presStyleCnt="4"/>
      <dgm:spPr/>
    </dgm:pt>
    <dgm:pt modelId="{B63C4162-D6A2-4CA8-B1B1-1D836F7ABCA4}" type="pres">
      <dgm:prSet presAssocID="{A6B29E73-BF9A-4B78-BE3E-5EEAA823BC02}" presName="connectorText" presStyleLbl="sibTrans2D1" presStyleIdx="1" presStyleCnt="4"/>
      <dgm:spPr/>
    </dgm:pt>
    <dgm:pt modelId="{7C8BB40B-041B-4B50-A5B2-26B64930F715}" type="pres">
      <dgm:prSet presAssocID="{83E96A98-93E9-435F-88D0-426F1AF1C7FD}" presName="node" presStyleLbl="node1" presStyleIdx="2" presStyleCnt="5" custScaleX="116682">
        <dgm:presLayoutVars>
          <dgm:bulletEnabled val="1"/>
        </dgm:presLayoutVars>
      </dgm:prSet>
      <dgm:spPr/>
    </dgm:pt>
    <dgm:pt modelId="{77B26EE4-11BF-4322-91CD-F90425056349}" type="pres">
      <dgm:prSet presAssocID="{30707AC8-DD6A-4A58-A941-6BD10C8EF490}" presName="sibTrans" presStyleLbl="sibTrans2D1" presStyleIdx="2" presStyleCnt="4"/>
      <dgm:spPr/>
    </dgm:pt>
    <dgm:pt modelId="{D71CAE07-F78D-4C25-BAF9-AA5039702873}" type="pres">
      <dgm:prSet presAssocID="{30707AC8-DD6A-4A58-A941-6BD10C8EF490}" presName="connectorText" presStyleLbl="sibTrans2D1" presStyleIdx="2" presStyleCnt="4"/>
      <dgm:spPr/>
    </dgm:pt>
    <dgm:pt modelId="{D83DC65A-08C0-40F7-84A6-676EA2C45203}" type="pres">
      <dgm:prSet presAssocID="{C9C5E13B-9A70-486B-960A-9F8213B13F71}" presName="node" presStyleLbl="node1" presStyleIdx="3" presStyleCnt="5" custScaleX="116682" custScaleY="124074" custLinFactNeighborX="-349" custLinFactNeighborY="-7453">
        <dgm:presLayoutVars>
          <dgm:bulletEnabled val="1"/>
        </dgm:presLayoutVars>
      </dgm:prSet>
      <dgm:spPr/>
    </dgm:pt>
    <dgm:pt modelId="{72EA9B7A-7A2B-4BB9-9374-9210F9C6F811}" type="pres">
      <dgm:prSet presAssocID="{82C734F2-A70E-407B-A128-95BDA8F168D1}" presName="sibTrans" presStyleLbl="sibTrans2D1" presStyleIdx="3" presStyleCnt="4"/>
      <dgm:spPr/>
    </dgm:pt>
    <dgm:pt modelId="{875E5714-1A93-474C-88C4-F4BA0ED8817B}" type="pres">
      <dgm:prSet presAssocID="{82C734F2-A70E-407B-A128-95BDA8F168D1}" presName="connectorText" presStyleLbl="sibTrans2D1" presStyleIdx="3" presStyleCnt="4"/>
      <dgm:spPr/>
    </dgm:pt>
    <dgm:pt modelId="{0AEC3412-03B3-4694-82CC-E019EA3A010E}" type="pres">
      <dgm:prSet presAssocID="{CF56CF80-28F9-40E9-A643-EB98E3384544}" presName="node" presStyleLbl="node1" presStyleIdx="4" presStyleCnt="5" custScaleX="116682">
        <dgm:presLayoutVars>
          <dgm:bulletEnabled val="1"/>
        </dgm:presLayoutVars>
      </dgm:prSet>
      <dgm:spPr/>
    </dgm:pt>
  </dgm:ptLst>
  <dgm:cxnLst>
    <dgm:cxn modelId="{791F3200-80F7-4FD0-88BF-533E75A33C80}" srcId="{35D7794C-7E57-4CA5-84C0-718390FAF55C}" destId="{67159C6E-37BE-4D8F-A0BF-42DA43304B70}" srcOrd="0" destOrd="0" parTransId="{06226DF3-F943-4AA2-A49D-610AB370002B}" sibTransId="{DC3B94B3-3F7F-4062-8CD1-D8B834D04007}"/>
    <dgm:cxn modelId="{7A92C12B-C7E9-4835-8D59-741343A2ABD6}" type="presOf" srcId="{C9C5E13B-9A70-486B-960A-9F8213B13F71}" destId="{D83DC65A-08C0-40F7-84A6-676EA2C45203}" srcOrd="0" destOrd="0" presId="urn:microsoft.com/office/officeart/2005/8/layout/process2"/>
    <dgm:cxn modelId="{7DEBB060-F9F2-4514-B8F1-7E59AA8A3E77}" srcId="{35D7794C-7E57-4CA5-84C0-718390FAF55C}" destId="{F06289D0-210E-4807-AF3F-49D6C7DCA8A0}" srcOrd="1" destOrd="0" parTransId="{8667DFD8-7EC1-4731-9CD4-39A531631CA5}" sibTransId="{A6B29E73-BF9A-4B78-BE3E-5EEAA823BC02}"/>
    <dgm:cxn modelId="{7C846F4B-4AF0-4DD0-9CF9-B5AEB575EDD0}" type="presOf" srcId="{A6B29E73-BF9A-4B78-BE3E-5EEAA823BC02}" destId="{7DEB9009-7EEB-4E5D-873E-567D8900C10D}" srcOrd="0" destOrd="0" presId="urn:microsoft.com/office/officeart/2005/8/layout/process2"/>
    <dgm:cxn modelId="{8FB25F54-D7F0-4938-8B98-7554B7911DD6}" type="presOf" srcId="{30707AC8-DD6A-4A58-A941-6BD10C8EF490}" destId="{77B26EE4-11BF-4322-91CD-F90425056349}" srcOrd="0" destOrd="0" presId="urn:microsoft.com/office/officeart/2005/8/layout/process2"/>
    <dgm:cxn modelId="{D38A5555-01C3-49AA-B43E-1D1C5E8D722B}" type="presOf" srcId="{35D7794C-7E57-4CA5-84C0-718390FAF55C}" destId="{889B0656-4B76-4307-84AE-1058BD30259E}" srcOrd="0" destOrd="0" presId="urn:microsoft.com/office/officeart/2005/8/layout/process2"/>
    <dgm:cxn modelId="{AE76327F-664F-4C59-A054-3C1067CD7017}" srcId="{35D7794C-7E57-4CA5-84C0-718390FAF55C}" destId="{83E96A98-93E9-435F-88D0-426F1AF1C7FD}" srcOrd="2" destOrd="0" parTransId="{CA59D214-83C0-4C16-A23B-4986F1325B58}" sibTransId="{30707AC8-DD6A-4A58-A941-6BD10C8EF490}"/>
    <dgm:cxn modelId="{2D427D83-0F80-4D20-A5EF-AC0A1DF1F6B8}" type="presOf" srcId="{82C734F2-A70E-407B-A128-95BDA8F168D1}" destId="{72EA9B7A-7A2B-4BB9-9374-9210F9C6F811}" srcOrd="0" destOrd="0" presId="urn:microsoft.com/office/officeart/2005/8/layout/process2"/>
    <dgm:cxn modelId="{8B395988-573C-4BE4-84DD-B51667DDA6FA}" type="presOf" srcId="{F06289D0-210E-4807-AF3F-49D6C7DCA8A0}" destId="{493F0DD9-D1A8-46A1-9D5E-FF5AE73C3B17}" srcOrd="0" destOrd="0" presId="urn:microsoft.com/office/officeart/2005/8/layout/process2"/>
    <dgm:cxn modelId="{B3E4ED93-BE18-477A-A0E9-11FB366AB14E}" srcId="{35D7794C-7E57-4CA5-84C0-718390FAF55C}" destId="{C9C5E13B-9A70-486B-960A-9F8213B13F71}" srcOrd="3" destOrd="0" parTransId="{63F828EA-9282-4838-962A-06ADCB27D103}" sibTransId="{82C734F2-A70E-407B-A128-95BDA8F168D1}"/>
    <dgm:cxn modelId="{1CFD6799-D3AE-4D2E-A331-56DDB3CA7F2B}" type="presOf" srcId="{DC3B94B3-3F7F-4062-8CD1-D8B834D04007}" destId="{6204B48A-DF9C-40A7-B4E6-9A5A51B1A176}" srcOrd="1" destOrd="0" presId="urn:microsoft.com/office/officeart/2005/8/layout/process2"/>
    <dgm:cxn modelId="{AB918AA4-5883-4BF1-AEB2-C093812FCB95}" type="presOf" srcId="{83E96A98-93E9-435F-88D0-426F1AF1C7FD}" destId="{7C8BB40B-041B-4B50-A5B2-26B64930F715}" srcOrd="0" destOrd="0" presId="urn:microsoft.com/office/officeart/2005/8/layout/process2"/>
    <dgm:cxn modelId="{249644AB-AC76-4DFA-B2C9-33E999441BFF}" type="presOf" srcId="{30707AC8-DD6A-4A58-A941-6BD10C8EF490}" destId="{D71CAE07-F78D-4C25-BAF9-AA5039702873}" srcOrd="1" destOrd="0" presId="urn:microsoft.com/office/officeart/2005/8/layout/process2"/>
    <dgm:cxn modelId="{09EDC2AF-326D-456E-8866-0F1AD9069E7F}" type="presOf" srcId="{A6B29E73-BF9A-4B78-BE3E-5EEAA823BC02}" destId="{B63C4162-D6A2-4CA8-B1B1-1D836F7ABCA4}" srcOrd="1" destOrd="0" presId="urn:microsoft.com/office/officeart/2005/8/layout/process2"/>
    <dgm:cxn modelId="{629EC2BB-5AB9-49C1-8DAE-17EA162C5EDF}" type="presOf" srcId="{67159C6E-37BE-4D8F-A0BF-42DA43304B70}" destId="{FAF9A409-B0BC-445A-94F7-FDAB83923665}" srcOrd="0" destOrd="0" presId="urn:microsoft.com/office/officeart/2005/8/layout/process2"/>
    <dgm:cxn modelId="{97D7F0BD-F681-4357-AC6C-91CA4409931A}" type="presOf" srcId="{DC3B94B3-3F7F-4062-8CD1-D8B834D04007}" destId="{7D3FCD38-179F-4747-BDAF-3545BB618DA3}" srcOrd="0" destOrd="0" presId="urn:microsoft.com/office/officeart/2005/8/layout/process2"/>
    <dgm:cxn modelId="{B90B66D8-73A9-4F8A-8614-39C3EEC5515F}" srcId="{35D7794C-7E57-4CA5-84C0-718390FAF55C}" destId="{CF56CF80-28F9-40E9-A643-EB98E3384544}" srcOrd="4" destOrd="0" parTransId="{40512CB3-D95D-415F-88C8-0D4CC6332C32}" sibTransId="{733230B3-6128-46DA-BD91-455250F504FD}"/>
    <dgm:cxn modelId="{5B899BDC-7763-4B58-A155-05D27CA1191B}" type="presOf" srcId="{CF56CF80-28F9-40E9-A643-EB98E3384544}" destId="{0AEC3412-03B3-4694-82CC-E019EA3A010E}" srcOrd="0" destOrd="0" presId="urn:microsoft.com/office/officeart/2005/8/layout/process2"/>
    <dgm:cxn modelId="{79327CFF-7A76-402C-BE2B-045F9351A28D}" type="presOf" srcId="{82C734F2-A70E-407B-A128-95BDA8F168D1}" destId="{875E5714-1A93-474C-88C4-F4BA0ED8817B}" srcOrd="1" destOrd="0" presId="urn:microsoft.com/office/officeart/2005/8/layout/process2"/>
    <dgm:cxn modelId="{92B2DF5A-E122-4AE0-B882-B92079C8A48F}" type="presParOf" srcId="{889B0656-4B76-4307-84AE-1058BD30259E}" destId="{FAF9A409-B0BC-445A-94F7-FDAB83923665}" srcOrd="0" destOrd="0" presId="urn:microsoft.com/office/officeart/2005/8/layout/process2"/>
    <dgm:cxn modelId="{CABE316F-C7E3-445C-B4A3-D7C37A84F9EB}" type="presParOf" srcId="{889B0656-4B76-4307-84AE-1058BD30259E}" destId="{7D3FCD38-179F-4747-BDAF-3545BB618DA3}" srcOrd="1" destOrd="0" presId="urn:microsoft.com/office/officeart/2005/8/layout/process2"/>
    <dgm:cxn modelId="{70229366-DBC8-4511-9650-9D4A4C4A2DEC}" type="presParOf" srcId="{7D3FCD38-179F-4747-BDAF-3545BB618DA3}" destId="{6204B48A-DF9C-40A7-B4E6-9A5A51B1A176}" srcOrd="0" destOrd="0" presId="urn:microsoft.com/office/officeart/2005/8/layout/process2"/>
    <dgm:cxn modelId="{702E85C6-49A0-4E9C-8E3A-B792136DE01E}" type="presParOf" srcId="{889B0656-4B76-4307-84AE-1058BD30259E}" destId="{493F0DD9-D1A8-46A1-9D5E-FF5AE73C3B17}" srcOrd="2" destOrd="0" presId="urn:microsoft.com/office/officeart/2005/8/layout/process2"/>
    <dgm:cxn modelId="{8882B8BA-D915-4141-8CCC-3F53C07F4F8C}" type="presParOf" srcId="{889B0656-4B76-4307-84AE-1058BD30259E}" destId="{7DEB9009-7EEB-4E5D-873E-567D8900C10D}" srcOrd="3" destOrd="0" presId="urn:microsoft.com/office/officeart/2005/8/layout/process2"/>
    <dgm:cxn modelId="{6B046210-7186-4A79-AA49-F6E345FB9F95}" type="presParOf" srcId="{7DEB9009-7EEB-4E5D-873E-567D8900C10D}" destId="{B63C4162-D6A2-4CA8-B1B1-1D836F7ABCA4}" srcOrd="0" destOrd="0" presId="urn:microsoft.com/office/officeart/2005/8/layout/process2"/>
    <dgm:cxn modelId="{A7C33934-5597-40C9-AEBF-2F7E484F206E}" type="presParOf" srcId="{889B0656-4B76-4307-84AE-1058BD30259E}" destId="{7C8BB40B-041B-4B50-A5B2-26B64930F715}" srcOrd="4" destOrd="0" presId="urn:microsoft.com/office/officeart/2005/8/layout/process2"/>
    <dgm:cxn modelId="{EBB99614-0591-4E45-807F-D1B28E140F1B}" type="presParOf" srcId="{889B0656-4B76-4307-84AE-1058BD30259E}" destId="{77B26EE4-11BF-4322-91CD-F90425056349}" srcOrd="5" destOrd="0" presId="urn:microsoft.com/office/officeart/2005/8/layout/process2"/>
    <dgm:cxn modelId="{F4D2610E-BD1A-4248-A42F-7CC612F945F1}" type="presParOf" srcId="{77B26EE4-11BF-4322-91CD-F90425056349}" destId="{D71CAE07-F78D-4C25-BAF9-AA5039702873}" srcOrd="0" destOrd="0" presId="urn:microsoft.com/office/officeart/2005/8/layout/process2"/>
    <dgm:cxn modelId="{E9DA644C-4866-4F06-ADDE-0F9F7F77D193}" type="presParOf" srcId="{889B0656-4B76-4307-84AE-1058BD30259E}" destId="{D83DC65A-08C0-40F7-84A6-676EA2C45203}" srcOrd="6" destOrd="0" presId="urn:microsoft.com/office/officeart/2005/8/layout/process2"/>
    <dgm:cxn modelId="{3A96B44D-1D57-4905-A6D6-21BC0FF31BD7}" type="presParOf" srcId="{889B0656-4B76-4307-84AE-1058BD30259E}" destId="{72EA9B7A-7A2B-4BB9-9374-9210F9C6F811}" srcOrd="7" destOrd="0" presId="urn:microsoft.com/office/officeart/2005/8/layout/process2"/>
    <dgm:cxn modelId="{EDE867EA-016A-4E43-A282-7633CDE3922D}" type="presParOf" srcId="{72EA9B7A-7A2B-4BB9-9374-9210F9C6F811}" destId="{875E5714-1A93-474C-88C4-F4BA0ED8817B}" srcOrd="0" destOrd="0" presId="urn:microsoft.com/office/officeart/2005/8/layout/process2"/>
    <dgm:cxn modelId="{4E361C0A-A79C-4DEE-B68B-AC6C8EBCF137}" type="presParOf" srcId="{889B0656-4B76-4307-84AE-1058BD30259E}" destId="{0AEC3412-03B3-4694-82CC-E019EA3A010E}" srcOrd="8" destOrd="0" presId="urn:microsoft.com/office/officeart/2005/8/layout/process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9A409-B0BC-445A-94F7-FDAB83923665}">
      <dsp:nvSpPr>
        <dsp:cNvPr id="0" name=""/>
        <dsp:cNvSpPr/>
      </dsp:nvSpPr>
      <dsp:spPr>
        <a:xfrm>
          <a:off x="0" y="0"/>
          <a:ext cx="3135240" cy="7200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2"/>
              </a:solidFill>
              <a:latin typeface="+mn-lt"/>
            </a:rPr>
            <a:t>Normal psychophysiological</a:t>
          </a:r>
        </a:p>
        <a:p>
          <a:pPr marL="0" lvl="0" indent="0" algn="ctr" defTabSz="889000">
            <a:lnSpc>
              <a:spcPct val="90000"/>
            </a:lnSpc>
            <a:spcBef>
              <a:spcPct val="0"/>
            </a:spcBef>
            <a:spcAft>
              <a:spcPct val="35000"/>
            </a:spcAft>
            <a:buNone/>
          </a:pPr>
          <a:r>
            <a:rPr lang="en-US" sz="2000" kern="1200" dirty="0">
              <a:solidFill>
                <a:schemeClr val="accent2"/>
              </a:solidFill>
              <a:latin typeface="+mn-lt"/>
            </a:rPr>
            <a:t>state</a:t>
          </a:r>
          <a:endParaRPr lang="ru-RU" sz="2000" kern="1200" dirty="0">
            <a:solidFill>
              <a:schemeClr val="accent2"/>
            </a:solidFill>
            <a:latin typeface="+mn-lt"/>
          </a:endParaRPr>
        </a:p>
      </dsp:txBody>
      <dsp:txXfrm>
        <a:off x="21091" y="21091"/>
        <a:ext cx="3093058" cy="677902"/>
      </dsp:txXfrm>
    </dsp:sp>
    <dsp:sp modelId="{7D3FCD38-179F-4747-BDAF-3545BB618DA3}">
      <dsp:nvSpPr>
        <dsp:cNvPr id="0" name=""/>
        <dsp:cNvSpPr/>
      </dsp:nvSpPr>
      <dsp:spPr>
        <a:xfrm rot="5400000">
          <a:off x="1430456" y="740949"/>
          <a:ext cx="274326" cy="32403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kern="1200" dirty="0">
            <a:latin typeface="+mn-lt"/>
          </a:endParaRPr>
        </a:p>
      </dsp:txBody>
      <dsp:txXfrm rot="-5400000">
        <a:off x="1470408" y="765805"/>
        <a:ext cx="194422" cy="192028"/>
      </dsp:txXfrm>
    </dsp:sp>
    <dsp:sp modelId="{493F0DD9-D1A8-46A1-9D5E-FF5AE73C3B17}">
      <dsp:nvSpPr>
        <dsp:cNvPr id="0" name=""/>
        <dsp:cNvSpPr/>
      </dsp:nvSpPr>
      <dsp:spPr>
        <a:xfrm>
          <a:off x="0" y="1085853"/>
          <a:ext cx="3135240" cy="7200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2"/>
              </a:solidFill>
              <a:latin typeface="+mn-lt"/>
            </a:rPr>
            <a:t>Behavioral symptoms</a:t>
          </a:r>
          <a:endParaRPr lang="ru-RU" sz="2000" kern="1200" dirty="0">
            <a:solidFill>
              <a:schemeClr val="accent2"/>
            </a:solidFill>
            <a:latin typeface="+mn-lt"/>
          </a:endParaRPr>
        </a:p>
        <a:p>
          <a:pPr marL="0" lvl="0" indent="0" algn="ctr" defTabSz="889000">
            <a:lnSpc>
              <a:spcPct val="90000"/>
            </a:lnSpc>
            <a:spcBef>
              <a:spcPct val="0"/>
            </a:spcBef>
            <a:spcAft>
              <a:spcPct val="35000"/>
            </a:spcAft>
            <a:buNone/>
          </a:pPr>
          <a:r>
            <a:rPr lang="en-US" sz="2000" kern="1200" dirty="0">
              <a:solidFill>
                <a:schemeClr val="accent2"/>
              </a:solidFill>
              <a:latin typeface="+mn-lt"/>
            </a:rPr>
            <a:t>diseases</a:t>
          </a:r>
          <a:endParaRPr lang="ru-RU" sz="2000" kern="1200" dirty="0">
            <a:solidFill>
              <a:schemeClr val="accent2"/>
            </a:solidFill>
            <a:latin typeface="+mn-lt"/>
          </a:endParaRPr>
        </a:p>
      </dsp:txBody>
      <dsp:txXfrm>
        <a:off x="21091" y="1106944"/>
        <a:ext cx="3093058" cy="677902"/>
      </dsp:txXfrm>
    </dsp:sp>
    <dsp:sp modelId="{7DEB9009-7EEB-4E5D-873E-567D8900C10D}">
      <dsp:nvSpPr>
        <dsp:cNvPr id="0" name=""/>
        <dsp:cNvSpPr/>
      </dsp:nvSpPr>
      <dsp:spPr>
        <a:xfrm rot="5400000">
          <a:off x="1432604" y="1823940"/>
          <a:ext cx="270031" cy="32403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kern="1200" dirty="0">
            <a:latin typeface="+mn-lt"/>
          </a:endParaRPr>
        </a:p>
      </dsp:txBody>
      <dsp:txXfrm rot="-5400000">
        <a:off x="1470409" y="1850944"/>
        <a:ext cx="194422" cy="189022"/>
      </dsp:txXfrm>
    </dsp:sp>
    <dsp:sp modelId="{7C8BB40B-041B-4B50-A5B2-26B64930F715}">
      <dsp:nvSpPr>
        <dsp:cNvPr id="0" name=""/>
        <dsp:cNvSpPr/>
      </dsp:nvSpPr>
      <dsp:spPr>
        <a:xfrm>
          <a:off x="0" y="2165980"/>
          <a:ext cx="3135240" cy="7200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2"/>
              </a:solidFill>
              <a:latin typeface="+mn-lt"/>
            </a:rPr>
            <a:t>Head </a:t>
          </a:r>
          <a:r>
            <a:rPr lang="en-US" sz="2000" kern="1200" dirty="0" err="1">
              <a:solidFill>
                <a:schemeClr val="accent2"/>
              </a:solidFill>
              <a:latin typeface="+mn-lt"/>
            </a:rPr>
            <a:t>microvibration</a:t>
          </a:r>
          <a:r>
            <a:rPr lang="en-US" sz="2000" kern="1200" dirty="0">
              <a:solidFill>
                <a:schemeClr val="accent2"/>
              </a:solidFill>
              <a:latin typeface="+mn-lt"/>
            </a:rPr>
            <a:t> </a:t>
          </a:r>
        </a:p>
        <a:p>
          <a:pPr marL="0" lvl="0" indent="0" algn="ctr" defTabSz="889000">
            <a:lnSpc>
              <a:spcPct val="90000"/>
            </a:lnSpc>
            <a:spcBef>
              <a:spcPct val="0"/>
            </a:spcBef>
            <a:spcAft>
              <a:spcPct val="35000"/>
            </a:spcAft>
            <a:buNone/>
          </a:pPr>
          <a:r>
            <a:rPr lang="en-US" sz="2000" kern="1200" dirty="0">
              <a:solidFill>
                <a:schemeClr val="accent2"/>
              </a:solidFill>
              <a:latin typeface="+mn-lt"/>
            </a:rPr>
            <a:t>video</a:t>
          </a:r>
          <a:endParaRPr lang="ru-RU" sz="2000" kern="1200" dirty="0">
            <a:solidFill>
              <a:schemeClr val="accent2"/>
            </a:solidFill>
            <a:latin typeface="+mn-lt"/>
          </a:endParaRPr>
        </a:p>
      </dsp:txBody>
      <dsp:txXfrm>
        <a:off x="21091" y="2187071"/>
        <a:ext cx="3093058" cy="677902"/>
      </dsp:txXfrm>
    </dsp:sp>
    <dsp:sp modelId="{77B26EE4-11BF-4322-91CD-F90425056349}">
      <dsp:nvSpPr>
        <dsp:cNvPr id="0" name=""/>
        <dsp:cNvSpPr/>
      </dsp:nvSpPr>
      <dsp:spPr>
        <a:xfrm rot="5400000">
          <a:off x="1442666" y="2890650"/>
          <a:ext cx="249906" cy="3240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kern="1200" dirty="0">
            <a:latin typeface="+mn-lt"/>
          </a:endParaRPr>
        </a:p>
      </dsp:txBody>
      <dsp:txXfrm rot="-5400000">
        <a:off x="1470408" y="2927716"/>
        <a:ext cx="194422" cy="174934"/>
      </dsp:txXfrm>
    </dsp:sp>
    <dsp:sp modelId="{D83DC65A-08C0-40F7-84A6-676EA2C45203}">
      <dsp:nvSpPr>
        <dsp:cNvPr id="0" name=""/>
        <dsp:cNvSpPr/>
      </dsp:nvSpPr>
      <dsp:spPr>
        <a:xfrm>
          <a:off x="0" y="3219273"/>
          <a:ext cx="3135240" cy="89343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2"/>
              </a:solidFill>
              <a:latin typeface="+mn-lt"/>
            </a:rPr>
            <a:t>Vibraimage + AI</a:t>
          </a:r>
          <a:endParaRPr lang="ru-RU" sz="2000" kern="1200" dirty="0">
            <a:solidFill>
              <a:schemeClr val="accent2"/>
            </a:solidFill>
            <a:latin typeface="+mn-lt"/>
          </a:endParaRPr>
        </a:p>
        <a:p>
          <a:pPr marL="0" lvl="0" indent="0" algn="ctr" defTabSz="889000">
            <a:lnSpc>
              <a:spcPct val="90000"/>
            </a:lnSpc>
            <a:spcBef>
              <a:spcPct val="0"/>
            </a:spcBef>
            <a:spcAft>
              <a:spcPct val="35000"/>
            </a:spcAft>
            <a:buNone/>
          </a:pPr>
          <a:r>
            <a:rPr lang="en-US" sz="2000" kern="1200" dirty="0">
              <a:solidFill>
                <a:schemeClr val="accent2"/>
              </a:solidFill>
              <a:latin typeface="+mn-lt"/>
            </a:rPr>
            <a:t>Software processing</a:t>
          </a:r>
          <a:endParaRPr lang="ru-RU" sz="2000" kern="1200" dirty="0">
            <a:solidFill>
              <a:schemeClr val="tx1"/>
            </a:solidFill>
            <a:latin typeface="+mn-lt"/>
          </a:endParaRPr>
        </a:p>
      </dsp:txBody>
      <dsp:txXfrm>
        <a:off x="26168" y="3245441"/>
        <a:ext cx="3082904" cy="841101"/>
      </dsp:txXfrm>
    </dsp:sp>
    <dsp:sp modelId="{72EA9B7A-7A2B-4BB9-9374-9210F9C6F811}">
      <dsp:nvSpPr>
        <dsp:cNvPr id="0" name=""/>
        <dsp:cNvSpPr/>
      </dsp:nvSpPr>
      <dsp:spPr>
        <a:xfrm rot="5400000">
          <a:off x="1422541" y="4144130"/>
          <a:ext cx="290157" cy="32403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kern="1200" dirty="0">
            <a:latin typeface="+mn-lt"/>
          </a:endParaRPr>
        </a:p>
      </dsp:txBody>
      <dsp:txXfrm rot="-5400000">
        <a:off x="1470409" y="4161071"/>
        <a:ext cx="194422" cy="203110"/>
      </dsp:txXfrm>
    </dsp:sp>
    <dsp:sp modelId="{0AEC3412-03B3-4694-82CC-E019EA3A010E}">
      <dsp:nvSpPr>
        <dsp:cNvPr id="0" name=""/>
        <dsp:cNvSpPr/>
      </dsp:nvSpPr>
      <dsp:spPr>
        <a:xfrm>
          <a:off x="0" y="4499588"/>
          <a:ext cx="3135240" cy="7200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accent2"/>
            </a:solidFill>
            <a:latin typeface="+mn-lt"/>
          </a:endParaRPr>
        </a:p>
        <a:p>
          <a:pPr marL="0" lvl="0" indent="0" algn="ctr" defTabSz="889000">
            <a:lnSpc>
              <a:spcPct val="90000"/>
            </a:lnSpc>
            <a:spcBef>
              <a:spcPct val="0"/>
            </a:spcBef>
            <a:spcAft>
              <a:spcPct val="35000"/>
            </a:spcAft>
            <a:buNone/>
          </a:pPr>
          <a:r>
            <a:rPr lang="en-US" sz="2000" kern="1200" dirty="0">
              <a:solidFill>
                <a:schemeClr val="accent2"/>
              </a:solidFill>
              <a:latin typeface="+mn-lt"/>
            </a:rPr>
            <a:t>COVID-19</a:t>
          </a:r>
        </a:p>
        <a:p>
          <a:pPr marL="0" lvl="0" indent="0" algn="ctr" defTabSz="889000">
            <a:lnSpc>
              <a:spcPct val="90000"/>
            </a:lnSpc>
            <a:spcBef>
              <a:spcPct val="0"/>
            </a:spcBef>
            <a:spcAft>
              <a:spcPct val="35000"/>
            </a:spcAft>
            <a:buNone/>
          </a:pPr>
          <a:r>
            <a:rPr lang="en-US" sz="2000" kern="1200" dirty="0">
              <a:solidFill>
                <a:schemeClr val="accent2"/>
              </a:solidFill>
              <a:latin typeface="+mn-lt"/>
            </a:rPr>
            <a:t>Diagnostic result</a:t>
          </a:r>
          <a:endParaRPr lang="ru-RU" sz="2000" kern="1200" dirty="0">
            <a:solidFill>
              <a:schemeClr val="accent2"/>
            </a:solidFill>
            <a:latin typeface="+mn-lt"/>
          </a:endParaRPr>
        </a:p>
        <a:p>
          <a:pPr marL="0" lvl="0" indent="0" algn="ctr" defTabSz="889000">
            <a:lnSpc>
              <a:spcPct val="90000"/>
            </a:lnSpc>
            <a:spcBef>
              <a:spcPct val="0"/>
            </a:spcBef>
            <a:spcAft>
              <a:spcPct val="35000"/>
            </a:spcAft>
            <a:buNone/>
          </a:pPr>
          <a:endParaRPr lang="ru-RU" sz="2000" kern="1200" dirty="0">
            <a:solidFill>
              <a:schemeClr val="accent2"/>
            </a:solidFill>
            <a:latin typeface="+mn-lt"/>
          </a:endParaRPr>
        </a:p>
      </dsp:txBody>
      <dsp:txXfrm>
        <a:off x="21091" y="4520679"/>
        <a:ext cx="3093058" cy="6779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dirty="0"/>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dirty="0"/>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dirty="0"/>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04FCE5-7B01-4E78-915E-454902486500}" type="slidenum">
              <a:rPr lang="ru-RU" altLang="ru-RU"/>
              <a:pPr>
                <a:defRPr/>
              </a:pPr>
              <a:t>‹#›</a:t>
            </a:fld>
            <a:endParaRPr lang="ru-RU" altLang="ru-RU"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dirty="0"/>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dirty="0"/>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dirty="0"/>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AFEC05D-9295-4F62-9793-FE88F7FB9076}"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baseline="0" dirty="0">
                <a:latin typeface="Arial" panose="020B0604020202020204" pitchFamily="34" charset="0"/>
              </a:rPr>
              <a:t>Dear colleagues!</a:t>
            </a:r>
          </a:p>
          <a:p>
            <a:r>
              <a:rPr lang="en-US" altLang="ru-RU" baseline="0" dirty="0">
                <a:latin typeface="Arial" panose="020B0604020202020204" pitchFamily="34" charset="0"/>
              </a:rPr>
              <a:t>COVID-19 pandemic changed the life of the whole world for 2 years, not ended on its own, and we could not say science and medicine thanks for the victory over the disease. It is necessary to take into account the huge losses that have affected almost all of us, and try to draw the right conclusions that should strengthen modern medicine. According to the WHO, the total number of deaths directly or indirectly related to covid exceeded 15 million people in 2 years. In my understanding, this is largely due to the fundamental mistakes of modern medicine and insufficient attention to the integral characteristics of human health, which should be used as physically measured behavioral parameters.</a:t>
            </a:r>
            <a:endParaRPr lang="ru-RU" altLang="ru-RU" baseline="0" dirty="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1AF722-8D57-4217-8DBE-5FE7F2AA2CEE}" type="slidenum">
              <a:rPr lang="ru-RU" altLang="ru-RU" smtClean="0"/>
              <a:pPr/>
              <a:t>1</a:t>
            </a:fld>
            <a:endParaRPr lang="ru-RU" alt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2.5% of an adult's total musculature needs to constantly contract to produce the 1,700 kilocalories per day needed to maintain a constant body temperature. This result is obtained from the following calculation: according to the well-known studies of the English physiologist Hill, 1 gram of muscle produces 0.003 calories per contraction, and therefore 0.03 calories per second for 10 movements; this gives 1.80 calories per minute, 108 per hour, and 2592 calories per gram of contracted muscle per day. The weight of the entire musculature of an adult should be taken as 38% of body weight (</a:t>
            </a:r>
            <a:r>
              <a:rPr lang="en-US" dirty="0" err="1"/>
              <a:t>Sieglbauer</a:t>
            </a:r>
            <a:r>
              <a:rPr lang="en-US" dirty="0"/>
              <a:t>), so that it is 26.6 kg for a person with a body weight of 70 kg.</a:t>
            </a:r>
          </a:p>
          <a:p>
            <a:r>
              <a:rPr lang="en-US" dirty="0"/>
              <a:t>If one gram of muscle at 10 contractions per second produces 2592 calories in 24 hours, then to produce 1700 kilocalories (= 1,700,000 calories) 656 grams of muscle (= 1,700,000: 2592) must be constantly contracted. 656 grams is 2.44% of 26,600 grams, that is, of the total muscle weight of a person with a body weight of 70 kg.</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10</a:t>
            </a:fld>
            <a:endParaRPr lang="ru-RU" altLang="ru-RU" dirty="0"/>
          </a:p>
        </p:txBody>
      </p:sp>
    </p:spTree>
    <p:extLst>
      <p:ext uri="{BB962C8B-B14F-4D97-AF65-F5344CB8AC3E}">
        <p14:creationId xmlns:p14="http://schemas.microsoft.com/office/powerpoint/2010/main" val="3917861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to state that the merit of establishing a connection between the parameters of </a:t>
            </a:r>
            <a:r>
              <a:rPr lang="en-US" dirty="0" err="1"/>
              <a:t>microvibration</a:t>
            </a:r>
            <a:r>
              <a:rPr lang="en-US" dirty="0"/>
              <a:t> and the psychophysiological state of a person does not belong to vibraimage technology, but was established and confirmed by Professor Rohracher about 50 years before us. I am really glad that vibraimage technology, independently analyzing the </a:t>
            </a:r>
            <a:r>
              <a:rPr lang="en-US" dirty="0" err="1"/>
              <a:t>microvibration</a:t>
            </a:r>
            <a:r>
              <a:rPr lang="en-US" dirty="0"/>
              <a:t> of the neck muscles, as a special case of </a:t>
            </a:r>
            <a:r>
              <a:rPr lang="en-US" dirty="0" err="1"/>
              <a:t>microvibration</a:t>
            </a:r>
            <a:r>
              <a:rPr lang="en-US" dirty="0"/>
              <a:t>, came to absolutely identical results established by Rohracher in the middle of the 20 century.</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11</a:t>
            </a:fld>
            <a:endParaRPr lang="ru-RU" altLang="ru-RU" dirty="0"/>
          </a:p>
        </p:txBody>
      </p:sp>
    </p:spTree>
    <p:extLst>
      <p:ext uri="{BB962C8B-B14F-4D97-AF65-F5344CB8AC3E}">
        <p14:creationId xmlns:p14="http://schemas.microsoft.com/office/powerpoint/2010/main" val="4169879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Rohracher, </a:t>
            </a:r>
            <a:r>
              <a:rPr lang="en-US" dirty="0" err="1"/>
              <a:t>microvibration</a:t>
            </a:r>
            <a:r>
              <a:rPr lang="en-US" dirty="0"/>
              <a:t> is necessary for a person, just like the activity of the heart. An indication of the correctness of this hypothesis was provided by the studies of </a:t>
            </a:r>
            <a:r>
              <a:rPr lang="en-US" dirty="0" err="1"/>
              <a:t>Nagafuchi</a:t>
            </a:r>
            <a:r>
              <a:rPr lang="en-US" dirty="0"/>
              <a:t>, who was able to show that patients with balance disorders of various origins have significantly higher MV frequencies and lower MV amplitudes than healthy people (</a:t>
            </a:r>
            <a:r>
              <a:rPr lang="en-US" dirty="0" err="1"/>
              <a:t>Nagafuchi</a:t>
            </a:r>
            <a:r>
              <a:rPr lang="en-US" dirty="0"/>
              <a:t>, 1969). As a consequence of this hypothesis, cold-blooded creatures, because they lack </a:t>
            </a:r>
            <a:r>
              <a:rPr lang="en-US" dirty="0" err="1"/>
              <a:t>microvibration</a:t>
            </a:r>
            <a:r>
              <a:rPr lang="en-US" dirty="0"/>
              <a:t>, receive less information about their body position from the labyrinth than warm-blooded creatures, so it should be more difficult for them to maintain balance. It is near to </a:t>
            </a:r>
            <a:r>
              <a:rPr lang="en-US" dirty="0" err="1"/>
              <a:t>vestibulo</a:t>
            </a:r>
            <a:r>
              <a:rPr lang="en-US" dirty="0"/>
              <a:t>-emotional reflex discovered by Elsys team in 2008.</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12</a:t>
            </a:fld>
            <a:endParaRPr lang="ru-RU" altLang="ru-RU" dirty="0"/>
          </a:p>
        </p:txBody>
      </p:sp>
    </p:spTree>
    <p:extLst>
      <p:ext uri="{BB962C8B-B14F-4D97-AF65-F5344CB8AC3E}">
        <p14:creationId xmlns:p14="http://schemas.microsoft.com/office/powerpoint/2010/main" val="161274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Roracher studied the </a:t>
            </a:r>
            <a:r>
              <a:rPr lang="en-US" dirty="0" err="1"/>
              <a:t>microvibration</a:t>
            </a:r>
            <a:r>
              <a:rPr lang="en-US" dirty="0"/>
              <a:t> of muscles, it was practically </a:t>
            </a:r>
            <a:r>
              <a:rPr lang="en-US" dirty="0" err="1"/>
              <a:t>inertialess</a:t>
            </a:r>
            <a:r>
              <a:rPr lang="en-US" dirty="0"/>
              <a:t>, since the muscles practically instantly contract under the action of a control signal, as Mikhail  </a:t>
            </a:r>
            <a:r>
              <a:rPr lang="en-US" dirty="0" err="1"/>
              <a:t>Sechenov</a:t>
            </a:r>
            <a:r>
              <a:rPr lang="en-US" dirty="0"/>
              <a:t> established. When we study the </a:t>
            </a:r>
            <a:r>
              <a:rPr lang="en-US" dirty="0" err="1"/>
              <a:t>microvibrations</a:t>
            </a:r>
            <a:r>
              <a:rPr lang="en-US" dirty="0"/>
              <a:t> of the head, determined by the muscles of the neck, the head, as a heavy mechanical object, mechanically integrates the work of the muscles and filters the high frequencies of movement. For this reason, </a:t>
            </a:r>
            <a:r>
              <a:rPr lang="en-US" dirty="0" err="1"/>
              <a:t>microvibration</a:t>
            </a:r>
            <a:r>
              <a:rPr lang="en-US" dirty="0"/>
              <a:t> frequencies measured by </a:t>
            </a:r>
            <a:r>
              <a:rPr lang="en-US" dirty="0" err="1"/>
              <a:t>vibraimaging</a:t>
            </a:r>
            <a:r>
              <a:rPr lang="en-US" dirty="0"/>
              <a:t> technology are always somewhat lower than those recorded during contraction of individual muscles.</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13</a:t>
            </a:fld>
            <a:endParaRPr lang="ru-RU" altLang="ru-RU" dirty="0"/>
          </a:p>
        </p:txBody>
      </p:sp>
    </p:spTree>
    <p:extLst>
      <p:ext uri="{BB962C8B-B14F-4D97-AF65-F5344CB8AC3E}">
        <p14:creationId xmlns:p14="http://schemas.microsoft.com/office/powerpoint/2010/main" val="327941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Rohracher and Japanese scientists studied not only the change in </a:t>
            </a:r>
            <a:r>
              <a:rPr lang="en-US" dirty="0" err="1"/>
              <a:t>microvibration</a:t>
            </a:r>
            <a:r>
              <a:rPr lang="en-US" dirty="0"/>
              <a:t> parameters with a change in the PPS, but also with the influence of medications. For us, the results obtained by Roracher turned out to be quite important, since it is necessary to take into account the effect of medicines on </a:t>
            </a:r>
            <a:r>
              <a:rPr lang="en-US" dirty="0" err="1"/>
              <a:t>microvibrations</a:t>
            </a:r>
            <a:r>
              <a:rPr lang="en-US" dirty="0"/>
              <a:t> when diagnosing various diseases, including </a:t>
            </a:r>
          </a:p>
          <a:p>
            <a:r>
              <a:rPr lang="en-US" dirty="0"/>
              <a:t>COVID-19.</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14</a:t>
            </a:fld>
            <a:endParaRPr lang="ru-RU" altLang="ru-RU" dirty="0"/>
          </a:p>
        </p:txBody>
      </p:sp>
    </p:spTree>
    <p:extLst>
      <p:ext uri="{BB962C8B-B14F-4D97-AF65-F5344CB8AC3E}">
        <p14:creationId xmlns:p14="http://schemas.microsoft.com/office/powerpoint/2010/main" val="4078636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Japanese professor </a:t>
            </a:r>
            <a:r>
              <a:rPr lang="en-US" dirty="0" err="1"/>
              <a:t>Inanaga</a:t>
            </a:r>
            <a:r>
              <a:rPr lang="en-US" dirty="0"/>
              <a:t>, co-author of Rohracher, in his book on </a:t>
            </a:r>
            <a:r>
              <a:rPr lang="en-US" dirty="0" err="1"/>
              <a:t>microvibrations</a:t>
            </a:r>
            <a:r>
              <a:rPr lang="en-US" dirty="0"/>
              <a:t> provides data on the use of </a:t>
            </a:r>
            <a:r>
              <a:rPr lang="en-US" dirty="0" err="1"/>
              <a:t>microvibration</a:t>
            </a:r>
            <a:r>
              <a:rPr lang="en-US" dirty="0"/>
              <a:t> control as an indicator of the effectiveness of the treatment of certain diseases, including schizophrenia.</a:t>
            </a:r>
          </a:p>
          <a:p>
            <a:r>
              <a:rPr lang="en-US" dirty="0"/>
              <a:t>Thus, most of the reproaches from modern medicine for the lack of connection between the disease and </a:t>
            </a:r>
            <a:r>
              <a:rPr lang="en-US" dirty="0" err="1"/>
              <a:t>microvibrations</a:t>
            </a:r>
            <a:r>
              <a:rPr lang="en-US" dirty="0"/>
              <a:t> turned out to be caused by ignorance of the history of medicine and human physiology.</a:t>
            </a:r>
          </a:p>
          <a:p>
            <a:r>
              <a:rPr lang="en-US" dirty="0"/>
              <a:t>I have my own version of the reason for such ignorance and forgetfulness of </a:t>
            </a:r>
            <a:r>
              <a:rPr lang="en-US" dirty="0" err="1"/>
              <a:t>Rohracher’s</a:t>
            </a:r>
            <a:r>
              <a:rPr lang="en-US" dirty="0"/>
              <a:t> study.</a:t>
            </a:r>
          </a:p>
          <a:p>
            <a:r>
              <a:rPr lang="en-US" dirty="0"/>
              <a:t>Hubert Rohracher, like Konrad Lorenz, was born in 1903. Both lived in Austria and were engaged in psychology, Lorenz received the Nobel Prize in 1973, and Roracher died in 1972. in 1960 Rohracher became president of the German Society of Psychologists. Rohracher headed the Psychological Institute of the University of Vienna for many years. He was a full member of the Austrian Academy of Sciences.</a:t>
            </a:r>
          </a:p>
          <a:p>
            <a:r>
              <a:rPr lang="en-US" dirty="0"/>
              <a:t>At the same time, Roracher and Lorenz do not have joint works, and I did not find their references to each other's works, although Lorenz's studies were also devoted to vibration.</a:t>
            </a:r>
          </a:p>
          <a:p>
            <a:r>
              <a:rPr lang="en-US" dirty="0"/>
              <a:t>Perhaps this is due to the fact that Roracher was engaged in the denazification of the University of Vienna as a member of two special political commissions. In addition, he was extremely critical of various varieties of American behaviorism, which he characterized as a heresy that hindered the progress of psychological research for many years. Roracher was inspired by Berger's work on the EEG and was personally acquainted with Freud, but he was critical of his theory of psychoanalysis, as well as other purely psychological methods, preferring the instrumental measurement of physiological signals. Moreover, he did most of his publications in German, although his students (and he trained more than 40 professors) had English-language publications.</a:t>
            </a:r>
          </a:p>
          <a:p>
            <a:r>
              <a:rPr lang="en-US" dirty="0"/>
              <a:t>It seems to me that many of his opponents in psychology hush up </a:t>
            </a:r>
            <a:r>
              <a:rPr lang="en-US" dirty="0" err="1"/>
              <a:t>Rohracher's</a:t>
            </a:r>
            <a:r>
              <a:rPr lang="en-US" dirty="0"/>
              <a:t> significant contribution to modern science. This also affects to vibraimage, which continues the study of </a:t>
            </a:r>
            <a:r>
              <a:rPr lang="en-US" dirty="0" err="1"/>
              <a:t>microvibration</a:t>
            </a:r>
            <a:r>
              <a:rPr lang="en-US" dirty="0"/>
              <a:t> by a modern contactless method.</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15</a:t>
            </a:fld>
            <a:endParaRPr lang="ru-RU" altLang="ru-RU" dirty="0"/>
          </a:p>
        </p:txBody>
      </p:sp>
    </p:spTree>
    <p:extLst>
      <p:ext uri="{BB962C8B-B14F-4D97-AF65-F5344CB8AC3E}">
        <p14:creationId xmlns:p14="http://schemas.microsoft.com/office/powerpoint/2010/main" val="784085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19459" name="Заметки 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vestibulo-emotional reflex lies in the fact that the reflex movements of the neck muscles to vertically maintain the human head in the gravitational field of the earth, controlled by the vestibular system, depend on many factors. Any disease leads to certain physical and biochemical changes in the body that affect the normal functioning of all physiological systems, including the vestibular apparatus. </a:t>
            </a:r>
            <a:r>
              <a:rPr lang="en-US" altLang="en-US" baseline="0" dirty="0">
                <a:latin typeface="Arial" panose="020B0604020202020204" pitchFamily="34" charset="0"/>
              </a:rPr>
              <a:t>Moreover, the vestibular system is practically </a:t>
            </a:r>
            <a:r>
              <a:rPr lang="en-US" altLang="en-US" baseline="0" dirty="0" err="1">
                <a:latin typeface="Arial" panose="020B0604020202020204" pitchFamily="34" charset="0"/>
              </a:rPr>
              <a:t>inertialess</a:t>
            </a:r>
            <a:r>
              <a:rPr lang="en-US" altLang="en-US" baseline="0" dirty="0">
                <a:latin typeface="Arial" panose="020B0604020202020204" pitchFamily="34" charset="0"/>
              </a:rPr>
              <a:t> and very sensitive to any changes in the human body, since its main function is to maintain mechanical balance. Thus, the working hypothesis that by analyzing changes in head micromovements in patients with COVID-19 and people without COVID-19 disease, it would be possible to diagnose the presence or absence of the disease.</a:t>
            </a:r>
          </a:p>
          <a:p>
            <a:r>
              <a:rPr lang="en-US" altLang="en-US" baseline="0" dirty="0">
                <a:latin typeface="Arial" panose="020B0604020202020204" pitchFamily="34" charset="0"/>
              </a:rPr>
              <a:t>Considering the work of Rohracher, it is necessary to add the process of thermoregulation as one of the components of vibraimage, since the work of the neck muscles is determined not only by the mechanical balance of the head, but also by the constant work of the muscles for thermoregulation.</a:t>
            </a:r>
          </a:p>
          <a:p>
            <a:r>
              <a:rPr lang="en-US" altLang="en-US" baseline="0" dirty="0">
                <a:latin typeface="Arial" panose="020B0604020202020204" pitchFamily="34" charset="0"/>
              </a:rPr>
              <a:t>It turns out that vibraimage informativity is determined by the mutual superposition of the several physiological systems functioning:</a:t>
            </a:r>
          </a:p>
          <a:p>
            <a:r>
              <a:rPr lang="en-US" altLang="en-US" baseline="0" dirty="0">
                <a:latin typeface="Arial" panose="020B0604020202020204" pitchFamily="34" charset="0"/>
              </a:rPr>
              <a:t>- Vestibular system;</a:t>
            </a:r>
          </a:p>
          <a:p>
            <a:r>
              <a:rPr lang="en-US" altLang="en-US" baseline="0" dirty="0">
                <a:latin typeface="Arial" panose="020B0604020202020204" pitchFamily="34" charset="0"/>
              </a:rPr>
              <a:t>- thermoregulation;</a:t>
            </a:r>
          </a:p>
          <a:p>
            <a:r>
              <a:rPr lang="en-US" altLang="en-US" baseline="0" dirty="0">
                <a:latin typeface="Arial" panose="020B0604020202020204" pitchFamily="34" charset="0"/>
              </a:rPr>
              <a:t>- cardio-vascular system;</a:t>
            </a:r>
          </a:p>
          <a:p>
            <a:r>
              <a:rPr lang="en-US" altLang="en-US" baseline="0" dirty="0">
                <a:latin typeface="Arial" panose="020B0604020202020204" pitchFamily="34" charset="0"/>
              </a:rPr>
              <a:t>- brain, which regulates the work of the 3 listed physiological systems with the help of feedback through sensory systems.</a:t>
            </a:r>
            <a:endParaRPr lang="en-US" altLang="en-US" dirty="0">
              <a:latin typeface="Arial" panose="020B0604020202020204" pitchFamily="34" charset="0"/>
            </a:endParaRPr>
          </a:p>
        </p:txBody>
      </p:sp>
    </p:spTree>
    <p:extLst>
      <p:ext uri="{BB962C8B-B14F-4D97-AF65-F5344CB8AC3E}">
        <p14:creationId xmlns:p14="http://schemas.microsoft.com/office/powerpoint/2010/main" val="3795781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To understand the analysis of head </a:t>
            </a:r>
            <a:r>
              <a:rPr lang="en-US" altLang="en-US" dirty="0" err="1">
                <a:latin typeface="Arial" panose="020B0604020202020204" pitchFamily="34" charset="0"/>
              </a:rPr>
              <a:t>microvibration</a:t>
            </a:r>
            <a:r>
              <a:rPr lang="en-US" altLang="en-US" dirty="0">
                <a:latin typeface="Arial" panose="020B0604020202020204" pitchFamily="34" charset="0"/>
              </a:rPr>
              <a:t> or micromovements, I will give the principle of operation of the first generation vibraimage systems, which, due to several measuring transformations, converts head micromovements into human behavioral parameters. Thus, using a conventional television camera connected to a computer, the behavioral characteristics of a person are determined in real time. In the case of security systems, 5-10 seconds of being in the frame is enough to identify aggressive and potentially suspect people.</a:t>
            </a:r>
            <a:endParaRPr lang="ru-RU" altLang="en-US" dirty="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E05E7C-01A2-4769-9FB9-C6E7680CBDAD}" type="slidenum">
              <a:rPr lang="ru-RU" altLang="ru-RU" smtClean="0">
                <a:solidFill>
                  <a:srgbClr val="000000"/>
                </a:solidFill>
              </a:rPr>
              <a:pPr/>
              <a:t>17</a:t>
            </a:fld>
            <a:endParaRPr lang="ru-RU" altLang="ru-RU"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measurement of human behavioral parameters is carried out according to statistically confirmed formulas, i.e. each person is considered as a physical object, and the principles of behavioral parameters measurement in vibraimage technology do not differ from the principles of measuring known physical quantities, which makes the measured behavioral parameters an objective characteristic of a person.</a:t>
            </a:r>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18</a:t>
            </a:fld>
            <a:endParaRPr lang="ru-RU" altLang="ru-RU" dirty="0"/>
          </a:p>
        </p:txBody>
      </p:sp>
    </p:spTree>
    <p:extLst>
      <p:ext uri="{BB962C8B-B14F-4D97-AF65-F5344CB8AC3E}">
        <p14:creationId xmlns:p14="http://schemas.microsoft.com/office/powerpoint/2010/main" val="357444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The standard analysis of behavioral parameters by vibraimage system includes the measurement of parameters over a certain period of time, and the minimum measurement discreteness of 0.1 seconds was determined by the famous Soviet physiologist </a:t>
            </a:r>
            <a:r>
              <a:rPr lang="en-US" b="0" i="0" dirty="0">
                <a:solidFill>
                  <a:srgbClr val="000000"/>
                </a:solidFill>
                <a:effectLst/>
                <a:latin typeface="Linux Libertine"/>
              </a:rPr>
              <a:t>Nikolai Bernstein</a:t>
            </a:r>
            <a:r>
              <a:rPr lang="en-US" altLang="en-US" dirty="0">
                <a:latin typeface="Arial" panose="020B0604020202020204" pitchFamily="34" charset="0"/>
              </a:rPr>
              <a:t>, the founder of biomechanics and sports physiology back in the middle of the last century. Thus, for the 5 second period, 50 values ​​of each parameter are measured, and not only the average or instantaneous value of the parameter is informative, but also the standard deviation of the parameter, its variability and the degree of correlation with other behavioral parameters.</a:t>
            </a:r>
            <a:endParaRPr lang="ru-RU" altLang="en-US" dirty="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7557B2-516E-4BD9-9F3A-0F959E1152E4}" type="slidenum">
              <a:rPr lang="ru-RU" altLang="ru-RU" smtClean="0"/>
              <a:pPr/>
              <a:t>19</a:t>
            </a:fld>
            <a:endParaRPr lang="ru-RU" alt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the beginning, I want to stop on the fact that all great scientists of the past, who have been study human, set the base of vibraimage technology. I will start from ancient Greek philosopher Aristotle, the first thinker created comprehensive system of philosophy, politics, logic, and physics. He said that life is a movement, and hence the description of the movement can characterize the state of life.</a:t>
            </a:r>
          </a:p>
          <a:p>
            <a:r>
              <a:rPr lang="en-US" altLang="en-US" dirty="0">
                <a:latin typeface="Arial" panose="020B0604020202020204" pitchFamily="34" charset="0"/>
              </a:rPr>
              <a:t>The great Russian physiologist Ivan Mikhailovich </a:t>
            </a:r>
            <a:r>
              <a:rPr lang="en-US" altLang="en-US" dirty="0" err="1">
                <a:latin typeface="Arial" panose="020B0604020202020204" pitchFamily="34" charset="0"/>
              </a:rPr>
              <a:t>Sechenov</a:t>
            </a:r>
            <a:r>
              <a:rPr lang="en-US" altLang="en-US" dirty="0">
                <a:latin typeface="Arial" panose="020B0604020202020204" pitchFamily="34" charset="0"/>
              </a:rPr>
              <a:t> was the first scientist who described the direct connection between brain activity and muscle movement in his work "Reflexes of the brain", which opened  objective psychophysiology and was published in my city - St. Petersburg about 150 years ago.</a:t>
            </a:r>
          </a:p>
          <a:p>
            <a:r>
              <a:rPr lang="en-US" altLang="en-US" dirty="0">
                <a:latin typeface="Arial" panose="020B0604020202020204" pitchFamily="34" charset="0"/>
              </a:rPr>
              <a:t>Approximately at the same time, but a little later, as the next step of the evolution theory development, Charles Darwin, one of the most famous scientists in the world, published the work “The Expression of the Emotions in Man and Animals." He focused on the classification of facial expressions and their evolutionary reasons.</a:t>
            </a:r>
          </a:p>
          <a:p>
            <a:r>
              <a:rPr lang="en-US" altLang="en-US" dirty="0">
                <a:latin typeface="Arial" panose="020B0604020202020204" pitchFamily="34" charset="0"/>
              </a:rPr>
              <a:t>Two these works and two different approaches to a person from </a:t>
            </a:r>
            <a:r>
              <a:rPr lang="en-US" altLang="en-US" dirty="0" err="1">
                <a:latin typeface="Arial" panose="020B0604020202020204" pitchFamily="34" charset="0"/>
              </a:rPr>
              <a:t>Sechenov</a:t>
            </a:r>
            <a:r>
              <a:rPr lang="en-US" altLang="en-US" dirty="0">
                <a:latin typeface="Arial" panose="020B0604020202020204" pitchFamily="34" charset="0"/>
              </a:rPr>
              <a:t> and Darwin determine the development of psychophysiology in the last 150 years, and vibraimage technology unites them in the single solution.</a:t>
            </a:r>
          </a:p>
          <a:p>
            <a:r>
              <a:rPr lang="en-US" altLang="en-US" dirty="0">
                <a:latin typeface="Arial" panose="020B0604020202020204" pitchFamily="34" charset="0"/>
              </a:rPr>
              <a:t>I think that everyone knows the statement of Sigmund Freud that a person does not have random errors. But Freud also argued that a person does not have random movements, so thoughts and movements are linked.</a:t>
            </a:r>
          </a:p>
          <a:p>
            <a:r>
              <a:rPr lang="en-US" altLang="en-US" dirty="0">
                <a:latin typeface="Arial" panose="020B0604020202020204" pitchFamily="34" charset="0"/>
              </a:rPr>
              <a:t>The first Russian Nobel laureate in physiology Ivan Pavlov, the creator of higher nervous activity science and practical researcher of physiological reflexes, paid special attention to the speed of physiological processes, as the most important information about the physiological state of a person or an animal.</a:t>
            </a:r>
          </a:p>
          <a:p>
            <a:r>
              <a:rPr lang="en-US" altLang="en-US" dirty="0" err="1">
                <a:latin typeface="Arial" panose="020B0604020202020204" pitchFamily="34" charset="0"/>
              </a:rPr>
              <a:t>Сarl</a:t>
            </a:r>
            <a:r>
              <a:rPr lang="en-US" altLang="en-US" dirty="0">
                <a:latin typeface="Arial" panose="020B0604020202020204" pitchFamily="34" charset="0"/>
              </a:rPr>
              <a:t> Jung the founder of analytical psychology, who introduced the fundamental characteristics of person as extraversion, suggested that extravert state differs from introvert by the direction of the Energy distribution. It seems that, this hypothesis is not related to the physiology of movements, but vibraimage technology empirically confirmed this assumption by movement analysis.</a:t>
            </a:r>
          </a:p>
          <a:p>
            <a:endParaRPr lang="ru-RU" altLang="en-US" dirty="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0FCBC2-C884-433A-8824-83BBF4DB6B8E}" type="slidenum">
              <a:rPr lang="ru-RU" altLang="ru-RU" smtClean="0"/>
              <a:pPr/>
              <a:t>2</a:t>
            </a:fld>
            <a:endParaRPr lang="ru-RU" altLang="ru-RU" dirty="0"/>
          </a:p>
        </p:txBody>
      </p:sp>
    </p:spTree>
    <p:extLst>
      <p:ext uri="{BB962C8B-B14F-4D97-AF65-F5344CB8AC3E}">
        <p14:creationId xmlns:p14="http://schemas.microsoft.com/office/powerpoint/2010/main" val="389413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we tried to establish a difference in </a:t>
            </a:r>
            <a:r>
              <a:rPr lang="en-US" dirty="0" err="1"/>
              <a:t>virbraimage</a:t>
            </a:r>
            <a:r>
              <a:rPr lang="en-US" dirty="0"/>
              <a:t> parameters for patients with COVID-19 and healthy people using our intellect, but failed. We turn to AI to solve this problem.</a:t>
            </a:r>
          </a:p>
          <a:p>
            <a:r>
              <a:rPr lang="en-US" dirty="0"/>
              <a:t>Vibraimage systems of the 4th generation makes possible to use the algorithms of trained ANN or AI in processing measurement results. To do this, is necessary to initially train ANN on a study behavioral database and medical parameters obtained using another standard technology, such as RT-PCR tests for COVID-19.</a:t>
            </a:r>
          </a:p>
          <a:p>
            <a:r>
              <a:rPr lang="en-US" baseline="0" dirty="0"/>
              <a:t>In this case, the standard technology (RT-PCR) divides the sample into two groups: sick and control. Simultaneous testing of the sample under study with vibraimage technology makes it possible to train AI and develop criteria for dividing the initial database of behavioral parameters into sick and healthy ones with a certain accuracy.</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20</a:t>
            </a:fld>
            <a:endParaRPr lang="ru-RU" altLang="ru-RU" dirty="0"/>
          </a:p>
        </p:txBody>
      </p:sp>
    </p:spTree>
    <p:extLst>
      <p:ext uri="{BB962C8B-B14F-4D97-AF65-F5344CB8AC3E}">
        <p14:creationId xmlns:p14="http://schemas.microsoft.com/office/powerpoint/2010/main" val="338480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latin typeface="Arial" panose="020B0604020202020204" pitchFamily="34" charset="0"/>
              </a:rPr>
              <a:t>To carry out accurate measurements, is necessary to clearly understand the nature of the change in the measured value.</a:t>
            </a:r>
          </a:p>
          <a:p>
            <a:r>
              <a:rPr lang="en-US" altLang="en-US" baseline="0" dirty="0">
                <a:latin typeface="Arial" panose="020B0604020202020204" pitchFamily="34" charset="0"/>
              </a:rPr>
              <a:t>The physical principles underlying the development of vibraimage technology make possible to measure behavioral parameters with the frequency limited only by the technical capabilities of the equipment and algorithms for behavioral parameters measurement. If before the behavioral and psychophysiological parameters of a person seemed to be a constant or very slowly changing characteristic, then with the advent of vibraimage technology, the situation has changed significantly.</a:t>
            </a:r>
          </a:p>
          <a:p>
            <a:r>
              <a:rPr lang="en-US" altLang="en-US" baseline="0" dirty="0">
                <a:latin typeface="Arial" panose="020B0604020202020204" pitchFamily="34" charset="0"/>
              </a:rPr>
              <a:t>We see chronobiological changes in behavioral parameters that means is possible to have several measurements from one person and every measurement gives new information. So 100 consecutive measurements from one person give the same number of information as 100 measurements from different persons, because one person could not be the same in different moments.</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531258-1683-4818-8E89-768DDF69AD74}" type="slidenum">
              <a:rPr lang="ru-RU" altLang="ru-RU" smtClean="0"/>
              <a:pPr/>
              <a:t>21</a:t>
            </a:fld>
            <a:endParaRPr lang="ru-RU" alt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To create a database of behavioral parameters, is possible use both the average values ​​of behavioral parameters over the measurement period and instant values. Naturally, the size of Mean and Instant databases varies significantly, since the vibraimage technology allows obtaining 10 readings of behavioral parameters per second, respectively, 600 values ​​of each parameter per 1 minute of measurements. Thus, the Mean and Instant databases differ in size by a factor of 600 for minute measurements and by a factor of 1800 for 3-minute measurements.</a:t>
            </a:r>
          </a:p>
          <a:p>
            <a:r>
              <a:rPr lang="en-US" altLang="en-US" baseline="0" dirty="0">
                <a:latin typeface="Arial" panose="020B0604020202020204" pitchFamily="34" charset="0"/>
              </a:rPr>
              <a:t>The size of the database significantly affects the learning rate of AI, naturally, learning from a smaller database takes proportionally less time, so when setting the task of developing COVID-19 diagnostics based on behavioral parameters, we initially chose a database of Mean and started working on the algorithm using it. Moreover, as shown by the comparative histograms, the Mean values ​​of behavioral parameters differ more significantly in groups of patients and in controls than histograms obtained from Instant values.</a:t>
            </a:r>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FA61B0-187E-470E-B17E-36C1282C9D24}" type="slidenum">
              <a:rPr lang="ru-RU" altLang="ru-RU" smtClean="0"/>
              <a:pPr/>
              <a:t>22</a:t>
            </a:fld>
            <a:endParaRPr lang="ru-RU" alt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During the development of ANN optimal structure various options for its construction were investigated. The results obtained are presented in a number of published scientific papers. At this stage of the work, we came to the conclusion that the best option for processing databases of behavioral parameters, in terms of increasing accuracy, is a three-layer feed-forward structure using 68 input behavioral parameters.</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FA7C44-201E-47E9-9539-CD70F21D8BFD}" type="slidenum">
              <a:rPr lang="ru-RU" altLang="ru-RU" smtClean="0"/>
              <a:pPr/>
              <a:t>23</a:t>
            </a:fld>
            <a:endParaRPr lang="ru-RU" alt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 overall database that Elsys uses to diagnose COVID-19 consists of more than 1 million measurements of instant behavioral parameters, including patients with a confirmed diagnosis of COVID-19 and a controls with a confirmed absence of COVID-19 disease. Moreover, the control group included not only healthy people, but also carriers of various diseases, including the cardiovascular system, oncology and influenza.</a:t>
            </a:r>
          </a:p>
          <a:p>
            <a:r>
              <a:rPr lang="en-US" baseline="0" dirty="0"/>
              <a:t>This approach allows us to identify the specific impact of COVID-19 on micromovements, and not the severity of the disease. The standard approach in AI training is to create an independent database on which the AI ​​is trained, and a test database on which the accuracy of the disease diagnostic algorithm is tested.</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24</a:t>
            </a:fld>
            <a:endParaRPr lang="ru-RU" altLang="ru-RU" dirty="0"/>
          </a:p>
        </p:txBody>
      </p:sp>
    </p:spTree>
    <p:extLst>
      <p:ext uri="{BB962C8B-B14F-4D97-AF65-F5344CB8AC3E}">
        <p14:creationId xmlns:p14="http://schemas.microsoft.com/office/powerpoint/2010/main" val="2801622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We have analyzed various settings of vibraimage systems, including the sampling interval of 5 and 10 Hz, as well as the period of accumulation of information about micromotion from 2.5 to 20 seconds. Results demonstrating the accuracy of the method obtained on current databases are shown on this slide. Naturally, an increase in the time of observation of a person leads to a certain increase in the accuracy of diagnostics.</a:t>
            </a:r>
          </a:p>
          <a:p>
            <a:r>
              <a:rPr lang="en-US" altLang="en-US" baseline="0" dirty="0">
                <a:latin typeface="Arial" panose="020B0604020202020204" pitchFamily="34" charset="0"/>
              </a:rPr>
              <a:t>At the same time, only a 5-second analysis allows reaching approximately 90% accuracy and the sensitivity and specificity differ slightly from each other. 20-second measurements allow another 2 times to reduce the probability of error</a:t>
            </a:r>
            <a:r>
              <a:rPr lang="en-US" altLang="en-US" baseline="0">
                <a:latin typeface="Arial" panose="020B0604020202020204" pitchFamily="34" charset="0"/>
              </a:rPr>
              <a:t>, and 20-second measurement allows </a:t>
            </a:r>
            <a:r>
              <a:rPr lang="en-US" altLang="en-US" baseline="0" dirty="0">
                <a:latin typeface="Arial" panose="020B0604020202020204" pitchFamily="34" charset="0"/>
              </a:rPr>
              <a:t>to bring the accuracy of diagnosis </a:t>
            </a:r>
            <a:r>
              <a:rPr lang="en-US" altLang="en-US" baseline="0">
                <a:latin typeface="Arial" panose="020B0604020202020204" pitchFamily="34" charset="0"/>
              </a:rPr>
              <a:t>to 98%.</a:t>
            </a:r>
            <a:endParaRPr lang="en-US" altLang="en-US" dirty="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84D2B6-68CB-4BBD-8365-B8488DE7C8F3}" type="slidenum">
              <a:rPr lang="ru-RU" altLang="ru-RU" smtClean="0"/>
              <a:pPr/>
              <a:t>25</a:t>
            </a:fld>
            <a:endParaRPr lang="ru-RU" altLang="ru-RU" dirty="0"/>
          </a:p>
        </p:txBody>
      </p:sp>
    </p:spTree>
    <p:extLst>
      <p:ext uri="{BB962C8B-B14F-4D97-AF65-F5344CB8AC3E}">
        <p14:creationId xmlns:p14="http://schemas.microsoft.com/office/powerpoint/2010/main" val="2546354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course of work on improving the accuracy of COVID-19 diagnostics, we formulated several principles that should be used to diagnose an arbitrary disease using vibraimage technology.</a:t>
            </a:r>
          </a:p>
          <a:p>
            <a:r>
              <a:rPr lang="en-US" dirty="0"/>
              <a:t>It is no coincidence that I am talking about an arbitrary disease, since the vibraimage system uses physical, mathematical and cybernetic principles in its work, which do not depend on the biological characteristics of the object, since a person is, first of all, a physical object that obeys physical laws.</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26</a:t>
            </a:fld>
            <a:endParaRPr lang="ru-RU" altLang="ru-RU" dirty="0"/>
          </a:p>
        </p:txBody>
      </p:sp>
    </p:spTree>
    <p:extLst>
      <p:ext uri="{BB962C8B-B14F-4D97-AF65-F5344CB8AC3E}">
        <p14:creationId xmlns:p14="http://schemas.microsoft.com/office/powerpoint/2010/main" val="383702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AI on behavioral parameters measured at different stages of the disease makes possible to diagnose not only a specific disease, but also its stage. For example, training AI on behavioral parameters obtained at an early stage of COVID-19 makes possible to successfully diagnose patients at the stage of the incubation period 5-7 days before the onset of obvious symptoms of the disease and before positive RT-PCR test result.</a:t>
            </a:r>
          </a:p>
          <a:p>
            <a:r>
              <a:rPr lang="en-US" dirty="0"/>
              <a:t>While training AI from videos of patients at the late stage of COVID-19 differs markedly in behavioral parameters from the early stage of the disease. For each of the algorithms, it is enough to have a sensitivity of about 50% so that the total algorithm that detects the disease by the maximum indicator of the two algorithms has a sensitivity close to 100%.</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27</a:t>
            </a:fld>
            <a:endParaRPr lang="ru-RU" altLang="ru-RU" dirty="0"/>
          </a:p>
        </p:txBody>
      </p:sp>
    </p:spTree>
    <p:extLst>
      <p:ext uri="{BB962C8B-B14F-4D97-AF65-F5344CB8AC3E}">
        <p14:creationId xmlns:p14="http://schemas.microsoft.com/office/powerpoint/2010/main" val="1716759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Covid5s program developed by </a:t>
            </a:r>
            <a:r>
              <a:rPr lang="en-US" dirty="0" err="1"/>
              <a:t>ElsysCorp</a:t>
            </a:r>
            <a:r>
              <a:rPr lang="en-US" dirty="0"/>
              <a:t> makes possible to detect COVID-19 by 5-second testing with approximately 90% accuracy. Increasing person observation time to 20 seconds increases the accuracy or reduces errors about 2 times to 95%. The diagnostic result is displayed instantly on the monitor screen, and an object of study may be far enough from the television camera and not even know that it is being examined for COVID-19 detection.</a:t>
            </a:r>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28</a:t>
            </a:fld>
            <a:endParaRPr lang="ru-RU" altLang="ru-RU" dirty="0"/>
          </a:p>
        </p:txBody>
      </p:sp>
    </p:spTree>
    <p:extLst>
      <p:ext uri="{BB962C8B-B14F-4D97-AF65-F5344CB8AC3E}">
        <p14:creationId xmlns:p14="http://schemas.microsoft.com/office/powerpoint/2010/main" val="1548266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Naturally, the described method COVID-19 diagnosis, based on the analysis of a human head </a:t>
            </a:r>
            <a:r>
              <a:rPr lang="en-US" dirty="0" err="1"/>
              <a:t>microvibration</a:t>
            </a:r>
            <a:r>
              <a:rPr lang="en-US" dirty="0"/>
              <a:t>, allows possibility of not only computer diagnostics, but can be transferred to mobile devices, since the cameras of modern mobile phones are superior in their parameters to the webcams used, and mobile phone processors close in power to computer processors. However, a number of purely technical problems associated with the different power of telephone processors require serious investments in the development of software that successfully detects the disease on various phone types.</a:t>
            </a:r>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29</a:t>
            </a:fld>
            <a:endParaRPr lang="ru-RU" altLang="ru-RU" dirty="0"/>
          </a:p>
        </p:txBody>
      </p:sp>
    </p:spTree>
    <p:extLst>
      <p:ext uri="{BB962C8B-B14F-4D97-AF65-F5344CB8AC3E}">
        <p14:creationId xmlns:p14="http://schemas.microsoft.com/office/powerpoint/2010/main" val="341735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Researchers of the past differs from current scientists by general questions understanding, since in the 19th century and the beginning of the 20th century most of the research was carried out with the help of visual observations, and the measuring equipment did not exist.</a:t>
            </a:r>
          </a:p>
          <a:p>
            <a:r>
              <a:rPr lang="en-US" altLang="en-US" dirty="0">
                <a:latin typeface="Arial" panose="020B0604020202020204" pitchFamily="34" charset="0"/>
              </a:rPr>
              <a:t>It is not random that the founder of a new science direction - the physiology of activity was the Soviet physiologist Nikolai Bernstein. About 100 years ago, Bernstein published an extensive work "General Biomechanics" and developed a method of </a:t>
            </a:r>
            <a:r>
              <a:rPr lang="en-US" altLang="en-US" dirty="0" err="1">
                <a:latin typeface="Arial" panose="020B0604020202020204" pitchFamily="34" charset="0"/>
              </a:rPr>
              <a:t>cyclography</a:t>
            </a:r>
            <a:r>
              <a:rPr lang="en-US" altLang="en-US" dirty="0">
                <a:latin typeface="Arial" panose="020B0604020202020204" pitchFamily="34" charset="0"/>
              </a:rPr>
              <a:t> using a movie camera, which allowed to record in detail all the phases of the movement. It was so near to vibraimage, but there were no webcam and computer at that time.</a:t>
            </a:r>
          </a:p>
          <a:p>
            <a:r>
              <a:rPr lang="en-US" altLang="en-US" dirty="0">
                <a:latin typeface="Arial" panose="020B0604020202020204" pitchFamily="34" charset="0"/>
              </a:rPr>
              <a:t>One of the most famous scientific books of the past century was the work of cybernetics founder Norbert Wiener - Cybernetics, or Control and Communication in the Animal and the Machine. In this book were firstly shown information-energy approaches existing in nature. The cybernetic principles stated by Wiener are successfully developing in technical solutions, but the same principles described by Wiener for living organisms are not given due attention.</a:t>
            </a:r>
          </a:p>
          <a:p>
            <a:r>
              <a:rPr lang="en-US" altLang="en-US" dirty="0">
                <a:latin typeface="Arial" panose="020B0604020202020204" pitchFamily="34" charset="0"/>
              </a:rPr>
              <a:t>The previous studies of great scientists have more theoretical nature, although Nikolai Bernstein tried to use his knowledge to improve work and sport efficiency. Also was practical </a:t>
            </a:r>
            <a:r>
              <a:rPr lang="en-US" altLang="en-US" dirty="0" err="1">
                <a:latin typeface="Arial" panose="020B0604020202020204" pitchFamily="34" charset="0"/>
              </a:rPr>
              <a:t>myokinetic</a:t>
            </a:r>
            <a:r>
              <a:rPr lang="en-US" altLang="en-US" dirty="0">
                <a:latin typeface="Arial" panose="020B0604020202020204" pitchFamily="34" charset="0"/>
              </a:rPr>
              <a:t> technique developed by the Spanish-Brazilian psychologist Mira-Y-Lopez, makes possible to calculate the regularity of hand movements and establishing a connection between these movements and the psychological state of tested person.</a:t>
            </a:r>
          </a:p>
          <a:p>
            <a:r>
              <a:rPr lang="en-US" altLang="en-US" dirty="0">
                <a:latin typeface="Arial" panose="020B0604020202020204" pitchFamily="34" charset="0"/>
              </a:rPr>
              <a:t>Conrad Lorenz - the founder of animal behavior science and the Nobel Prize laureate of 1973, believed that the methods for assessing the emotions of animals and humans by movements are identical.</a:t>
            </a:r>
          </a:p>
          <a:p>
            <a:r>
              <a:rPr lang="en-US" altLang="en-US" dirty="0">
                <a:latin typeface="Arial" panose="020B0604020202020204" pitchFamily="34" charset="0"/>
              </a:rPr>
              <a:t>The only scientist (from said list) who lives today (God gives him health and success) is American professor Howard Gardner, the developer of multiple intelligences theory. Despite the fact that Gardner never engaged in physiology of movements, I allowed myself to include him in the list of said citations for a number of reasons. Firstly (and this may be enough), his theory fits well with Wiener's information-energy approach, only more focused on the processes of decision-making by a person. Secondly, the main reproaches of the opponents of Multiple Intelligences Theory consisted in the absence of practical confirmation of Gardner's theory, and vibraimage confirms the theory of multiple intelligences in practice. Therefore, I believe that the indirect connection between the theory of multiple intelligences and physiology of motion is also one of the basis for the practical applications of vibraimage technology.</a:t>
            </a:r>
          </a:p>
          <a:p>
            <a:r>
              <a:rPr lang="en-US" altLang="en-US" dirty="0">
                <a:latin typeface="Arial" panose="020B0604020202020204" pitchFamily="34" charset="0"/>
              </a:rPr>
              <a:t>All said scientists created the theoretical base of vibraimage technology in the different forms of reflex movement’s information. For me was only necessary to develop technical and science solutions for realization of movement analysis principals by vibraimage technology. </a:t>
            </a:r>
          </a:p>
          <a:p>
            <a:endParaRPr lang="en-US" altLang="en-US" dirty="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72444-4495-4541-AEAD-DE0B517B80C9}" type="slidenum">
              <a:rPr lang="ru-RU" altLang="ru-RU" smtClean="0"/>
              <a:pPr/>
              <a:t>3</a:t>
            </a:fld>
            <a:endParaRPr lang="ru-RU" altLang="ru-RU" dirty="0"/>
          </a:p>
        </p:txBody>
      </p:sp>
    </p:spTree>
    <p:extLst>
      <p:ext uri="{BB962C8B-B14F-4D97-AF65-F5344CB8AC3E}">
        <p14:creationId xmlns:p14="http://schemas.microsoft.com/office/powerpoint/2010/main" val="44449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early diagnosis of COVID-19 have the chance to stop the pandemic. Existing biochemical diagnostic methods are inertial and detect the disease when it begins to manifest itself as obvious symptoms. The analysis of reflex movements is practically </a:t>
            </a:r>
            <a:r>
              <a:rPr lang="en-US" dirty="0" err="1"/>
              <a:t>inertialess</a:t>
            </a:r>
            <a:r>
              <a:rPr lang="en-US" dirty="0"/>
              <a:t>, human movements instantly react to changes in the physical state and the appearance of viruses in a minimum concentration. Using contactless COVID-19 diagnostic system at our enterprise as a pre-shift control, we detected COVID-19 for employees at 5-7 days before a positive result in RT-PCR testing. Moreover, the system trained on the alpha variant of COVID-19 confidently identified carriers of the delta and omicron variants.</a:t>
            </a:r>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30</a:t>
            </a:fld>
            <a:endParaRPr lang="ru-RU" altLang="ru-RU" dirty="0"/>
          </a:p>
        </p:txBody>
      </p:sp>
    </p:spTree>
    <p:extLst>
      <p:ext uri="{BB962C8B-B14F-4D97-AF65-F5344CB8AC3E}">
        <p14:creationId xmlns:p14="http://schemas.microsoft.com/office/powerpoint/2010/main" val="631695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subjective distrust of the developed technology has led to insufficient investment in conducting clinical trials of the Covid5s program and the lack of medical certification of the COVID-19 diagnostic program.</a:t>
            </a:r>
          </a:p>
          <a:p>
            <a:r>
              <a:rPr lang="en-US" b="0" dirty="0"/>
              <a:t>However, our research was not in vain, the proven AI training technology using the example of a specific disease and the control group allows us to be optimistic about the possibility of diagnosing infectious and non-infectious diseases using trained AI and vibraimage technology.</a:t>
            </a:r>
            <a:endParaRPr lang="ru-RU" b="0"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31</a:t>
            </a:fld>
            <a:endParaRPr lang="ru-RU" altLang="ru-RU" dirty="0"/>
          </a:p>
        </p:txBody>
      </p:sp>
    </p:spTree>
    <p:extLst>
      <p:ext uri="{BB962C8B-B14F-4D97-AF65-F5344CB8AC3E}">
        <p14:creationId xmlns:p14="http://schemas.microsoft.com/office/powerpoint/2010/main" val="3964254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Naturally, contactless and remote diagnosis of diseases, especially infectious ones, is the dream of any practicing doctor, as it reduces the risk of getting infected from a patient and getting sick. We remember how many doctors became infected and seriously ill during the covid pandemic. In addition, physical approaches to the disease allow diagnosing almost immediately after AI training, and the training itself requires only receiving videos from a certain category of sick patients.</a:t>
            </a:r>
          </a:p>
          <a:p>
            <a:r>
              <a:rPr lang="en-US" dirty="0"/>
              <a:t>It seems that everything is quite simple and you can quickly set up a program, for example, to diagnose AIDS, hepatitis or cancer. Unfortunately, everything is not so simple and the main difficulty is the selection of patients with a strictly defined disease. And people who have only one desired disease cannot exist, so the sample of patients must be very significant in order to compensate for the influence of multiple diseases on the main study. However, in my opinion, the benefits of the possibilities of contactless diagnostics far outweigh the difficulties of collecting information.</a:t>
            </a:r>
            <a:endParaRPr lang="ru-RU" dirty="0"/>
          </a:p>
        </p:txBody>
      </p:sp>
      <p:sp>
        <p:nvSpPr>
          <p:cNvPr id="4" name="Номер слайда 3"/>
          <p:cNvSpPr>
            <a:spLocks noGrp="1"/>
          </p:cNvSpPr>
          <p:nvPr>
            <p:ph type="sldNum" sz="quarter" idx="10"/>
          </p:nvPr>
        </p:nvSpPr>
        <p:spPr/>
        <p:txBody>
          <a:bodyPr/>
          <a:lstStyle/>
          <a:p>
            <a:pPr>
              <a:defRPr/>
            </a:pPr>
            <a:fld id="{9AFEC05D-9295-4F62-9793-FE88F7FB9076}" type="slidenum">
              <a:rPr lang="ru-RU" altLang="ru-RU" smtClean="0"/>
              <a:pPr>
                <a:defRPr/>
              </a:pPr>
              <a:t>32</a:t>
            </a:fld>
            <a:endParaRPr lang="ru-RU" altLang="ru-RU" dirty="0"/>
          </a:p>
        </p:txBody>
      </p:sp>
    </p:spTree>
    <p:extLst>
      <p:ext uri="{BB962C8B-B14F-4D97-AF65-F5344CB8AC3E}">
        <p14:creationId xmlns:p14="http://schemas.microsoft.com/office/powerpoint/2010/main" val="1253773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methods using AI in medicine are actively developing all over the world. Vibraimage technology makes possible to use a cybernetic approach to a person and objectively measure behavioral characteristics as standard physical quantities. The combination of AI and VI creates almost unlimited possibilities for the development of scientific and practical applications that can be used to stop the COVID-19 pandemic. However, this requires overcoming distrust of new methods in medicine, as well as broken significant organizational and bureaucratic barriers.</a:t>
            </a:r>
          </a:p>
          <a:p>
            <a:r>
              <a:rPr lang="en-US" baseline="0" dirty="0"/>
              <a:t>I hope that today's report will add supporters of the new technology, as we are interested in partnership proposals, and significant efforts are needed to develop the medical direction in vibraimage technology, since the proposed approach is potentially applicable to the diagnosis of any disease.</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33</a:t>
            </a:fld>
            <a:endParaRPr lang="ru-RU" altLang="ru-RU" dirty="0"/>
          </a:p>
        </p:txBody>
      </p:sp>
    </p:spTree>
    <p:extLst>
      <p:ext uri="{BB962C8B-B14F-4D97-AF65-F5344CB8AC3E}">
        <p14:creationId xmlns:p14="http://schemas.microsoft.com/office/powerpoint/2010/main" val="3763314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dirty="0">
                <a:latin typeface="Arial" panose="020B0604020202020204" pitchFamily="34" charset="0"/>
              </a:rPr>
              <a:t>Thank you for your attention, I am ready to answer questions about the presentation and any questions and suggestions now and by e-mail on possible cooperation in the development of contactless medical diagnostic technologies.</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47D479-8DE6-4BDC-978F-B855FEF2C58E}" type="slidenum">
              <a:rPr lang="ru-RU" altLang="ru-RU" smtClean="0"/>
              <a:pPr/>
              <a:t>34</a:t>
            </a:fld>
            <a:endParaRPr lang="ru-RU" alt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current report, I will dwell in more detail on the studies of </a:t>
            </a:r>
            <a:r>
              <a:rPr lang="en-US" dirty="0" err="1"/>
              <a:t>microvibrations</a:t>
            </a:r>
            <a:r>
              <a:rPr lang="en-US" dirty="0"/>
              <a:t> by the Austrian professor Hubert Rohracher, who established in 1946 that humans and warm-blooded animals have constantly vibrate muscles. He suggested that the physiological basis of this process is the production of heat to maintain a constant temperature of the body and, above all, the brain.</a:t>
            </a:r>
          </a:p>
          <a:p>
            <a:r>
              <a:rPr lang="en-US" dirty="0"/>
              <a:t>Rohracher investigated the </a:t>
            </a:r>
            <a:r>
              <a:rPr lang="en-US" dirty="0" err="1"/>
              <a:t>microvibrations</a:t>
            </a:r>
            <a:r>
              <a:rPr lang="en-US" dirty="0"/>
              <a:t> of humans and animals using the most advanced mechanical vibration sensors or accelerometers at that time.</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4</a:t>
            </a:fld>
            <a:endParaRPr lang="ru-RU" altLang="ru-RU" dirty="0"/>
          </a:p>
        </p:txBody>
      </p:sp>
    </p:spTree>
    <p:extLst>
      <p:ext uri="{BB962C8B-B14F-4D97-AF65-F5344CB8AC3E}">
        <p14:creationId xmlns:p14="http://schemas.microsoft.com/office/powerpoint/2010/main" val="135809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Rohracher had a medical, psychological and legal education, his study were quite extensive and were carried out in the best clinics and universities in Austria on humans and animals for about 20 years from the end of the 40s to the end of the 60s of the 20 century. He found that the amplitude of muscle vibration depends on the PPS, in sleep and anesthesia it decreases, and in the waking state it increases.</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5</a:t>
            </a:fld>
            <a:endParaRPr lang="ru-RU" altLang="ru-RU" dirty="0"/>
          </a:p>
        </p:txBody>
      </p:sp>
    </p:spTree>
    <p:extLst>
      <p:ext uri="{BB962C8B-B14F-4D97-AF65-F5344CB8AC3E}">
        <p14:creationId xmlns:p14="http://schemas.microsoft.com/office/powerpoint/2010/main" val="836068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frequency and amplitude of muscle </a:t>
            </a:r>
            <a:r>
              <a:rPr lang="en-US" dirty="0" err="1"/>
              <a:t>microvibration</a:t>
            </a:r>
            <a:r>
              <a:rPr lang="en-US" dirty="0"/>
              <a:t> depends on their location on the human body, the minimum amplitude can be fractions of microns, and the maximum can exceed tens of microns in the excited state of a person. The frequency of muscle vibrations was usually in the range from 1 to 15 Hz. Using contact vibration sensors, Rohracher investigated the amplitude and frequency of </a:t>
            </a:r>
            <a:r>
              <a:rPr lang="en-US" dirty="0" err="1"/>
              <a:t>microvibrations</a:t>
            </a:r>
            <a:r>
              <a:rPr lang="en-US" dirty="0"/>
              <a:t> of all muscles and parts of the human and animal body.</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6</a:t>
            </a:fld>
            <a:endParaRPr lang="ru-RU" altLang="ru-RU" dirty="0"/>
          </a:p>
        </p:txBody>
      </p:sp>
    </p:spTree>
    <p:extLst>
      <p:ext uri="{BB962C8B-B14F-4D97-AF65-F5344CB8AC3E}">
        <p14:creationId xmlns:p14="http://schemas.microsoft.com/office/powerpoint/2010/main" val="100467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that time, there was an active discussion about the biological causes of </a:t>
            </a:r>
            <a:r>
              <a:rPr lang="en-US" dirty="0" err="1"/>
              <a:t>microvibration</a:t>
            </a:r>
            <a:r>
              <a:rPr lang="en-US" dirty="0"/>
              <a:t>, and many American scientists were convinced that cardiac activity was the only cause of the recorded vibration. While Rohracher and some Japanese scientists were convinced that the main component of </a:t>
            </a:r>
            <a:r>
              <a:rPr lang="en-US" dirty="0" err="1"/>
              <a:t>microvibration</a:t>
            </a:r>
            <a:r>
              <a:rPr lang="en-US" dirty="0"/>
              <a:t> are muscle contractions.</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7</a:t>
            </a:fld>
            <a:endParaRPr lang="ru-RU" altLang="ru-RU" dirty="0"/>
          </a:p>
        </p:txBody>
      </p:sp>
    </p:spTree>
    <p:extLst>
      <p:ext uri="{BB962C8B-B14F-4D97-AF65-F5344CB8AC3E}">
        <p14:creationId xmlns:p14="http://schemas.microsoft.com/office/powerpoint/2010/main" val="2274699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prove his case, Roracher conducted many studies on various warm-blooded animals and found that </a:t>
            </a:r>
            <a:r>
              <a:rPr lang="en-US" dirty="0" err="1"/>
              <a:t>microvibration</a:t>
            </a:r>
            <a:r>
              <a:rPr lang="en-US" dirty="0"/>
              <a:t> persists for several hours after the removal of the heart or the cessation of cardiac activity. Also proof of the muscular origin of </a:t>
            </a:r>
            <a:r>
              <a:rPr lang="en-US" dirty="0" err="1"/>
              <a:t>microvibrations</a:t>
            </a:r>
            <a:r>
              <a:rPr lang="en-US" dirty="0"/>
              <a:t> is its absence in cold-blooded animals. At the same time, Rohracher did not deny that the cardiac component also contributes to the process of vibration registered in a person.</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8</a:t>
            </a:fld>
            <a:endParaRPr lang="ru-RU" altLang="ru-RU" dirty="0"/>
          </a:p>
        </p:txBody>
      </p:sp>
    </p:spTree>
    <p:extLst>
      <p:ext uri="{BB962C8B-B14F-4D97-AF65-F5344CB8AC3E}">
        <p14:creationId xmlns:p14="http://schemas.microsoft.com/office/powerpoint/2010/main" val="246073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human body does not have a single organ responsible for maintaining thermal balance, but it is the theory of constant contraction of muscle fibers that has made it possible to explain many physiological processes and, in my opinion, is undeservedly little mentioned at the present time. I would like to note that sports applications of vibraimage technology have been widely used, and reports on this will be presented at this conference. Probably, sports technologies based on the analysis of muscle contraction intuitively feel closeness to the vibraimage technology, although they did not fully understand how much this connection is caused by real physiological processes.</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9</a:t>
            </a:fld>
            <a:endParaRPr lang="ru-RU" altLang="ru-RU" dirty="0"/>
          </a:p>
        </p:txBody>
      </p:sp>
    </p:spTree>
    <p:extLst>
      <p:ext uri="{BB962C8B-B14F-4D97-AF65-F5344CB8AC3E}">
        <p14:creationId xmlns:p14="http://schemas.microsoft.com/office/powerpoint/2010/main" val="34301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30471814-B24A-429B-BEA6-B6A47CDE5DE5}" type="slidenum">
              <a:rPr lang="ru-RU" altLang="ru-RU"/>
              <a:pPr>
                <a:defRPr/>
              </a:pPr>
              <a:t>‹#›</a:t>
            </a:fld>
            <a:endParaRPr lang="ru-RU" altLang="ru-RU" dirty="0"/>
          </a:p>
        </p:txBody>
      </p:sp>
    </p:spTree>
    <p:extLst>
      <p:ext uri="{BB962C8B-B14F-4D97-AF65-F5344CB8AC3E}">
        <p14:creationId xmlns:p14="http://schemas.microsoft.com/office/powerpoint/2010/main" val="235393253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8D0B0685-3B57-4E00-9C92-33F887144E17}" type="slidenum">
              <a:rPr lang="ru-RU" altLang="ru-RU"/>
              <a:pPr>
                <a:defRPr/>
              </a:pPr>
              <a:t>‹#›</a:t>
            </a:fld>
            <a:endParaRPr lang="ru-RU" altLang="ru-RU" dirty="0"/>
          </a:p>
        </p:txBody>
      </p:sp>
    </p:spTree>
    <p:extLst>
      <p:ext uri="{BB962C8B-B14F-4D97-AF65-F5344CB8AC3E}">
        <p14:creationId xmlns:p14="http://schemas.microsoft.com/office/powerpoint/2010/main" val="389571563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13103D88-0967-4691-B26D-E3E50E1A671E}" type="slidenum">
              <a:rPr lang="ru-RU" altLang="ru-RU"/>
              <a:pPr>
                <a:defRPr/>
              </a:pPr>
              <a:t>‹#›</a:t>
            </a:fld>
            <a:endParaRPr lang="ru-RU" altLang="ru-RU" dirty="0"/>
          </a:p>
        </p:txBody>
      </p:sp>
    </p:spTree>
    <p:extLst>
      <p:ext uri="{BB962C8B-B14F-4D97-AF65-F5344CB8AC3E}">
        <p14:creationId xmlns:p14="http://schemas.microsoft.com/office/powerpoint/2010/main" val="11824338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E6D98964-9827-4D6F-AF97-D13E6D3C32A9}" type="slidenum">
              <a:rPr lang="ru-RU" altLang="ru-RU"/>
              <a:pPr>
                <a:defRPr/>
              </a:pPr>
              <a:t>‹#›</a:t>
            </a:fld>
            <a:endParaRPr lang="ru-RU" altLang="ru-RU" dirty="0"/>
          </a:p>
        </p:txBody>
      </p:sp>
    </p:spTree>
    <p:extLst>
      <p:ext uri="{BB962C8B-B14F-4D97-AF65-F5344CB8AC3E}">
        <p14:creationId xmlns:p14="http://schemas.microsoft.com/office/powerpoint/2010/main" val="2889362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BF8E8684-C827-4F7B-AA46-05F11237C24C}" type="slidenum">
              <a:rPr lang="ru-RU" altLang="ru-RU"/>
              <a:pPr>
                <a:defRPr/>
              </a:pPr>
              <a:t>‹#›</a:t>
            </a:fld>
            <a:endParaRPr lang="ru-RU" altLang="ru-RU" dirty="0"/>
          </a:p>
        </p:txBody>
      </p:sp>
    </p:spTree>
    <p:extLst>
      <p:ext uri="{BB962C8B-B14F-4D97-AF65-F5344CB8AC3E}">
        <p14:creationId xmlns:p14="http://schemas.microsoft.com/office/powerpoint/2010/main" val="35192572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455FDC50-F826-4CF4-8B8B-0CDBA70AAF3C}" type="slidenum">
              <a:rPr lang="ru-RU" altLang="ru-RU"/>
              <a:pPr>
                <a:defRPr/>
              </a:pPr>
              <a:t>‹#›</a:t>
            </a:fld>
            <a:endParaRPr lang="ru-RU" altLang="ru-RU" dirty="0"/>
          </a:p>
        </p:txBody>
      </p:sp>
    </p:spTree>
    <p:extLst>
      <p:ext uri="{BB962C8B-B14F-4D97-AF65-F5344CB8AC3E}">
        <p14:creationId xmlns:p14="http://schemas.microsoft.com/office/powerpoint/2010/main" val="33474803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9" name="Rectangle 6"/>
          <p:cNvSpPr>
            <a:spLocks noGrp="1" noChangeArrowheads="1"/>
          </p:cNvSpPr>
          <p:nvPr>
            <p:ph type="sldNum" sz="quarter" idx="12"/>
          </p:nvPr>
        </p:nvSpPr>
        <p:spPr>
          <a:ln/>
        </p:spPr>
        <p:txBody>
          <a:bodyPr/>
          <a:lstStyle>
            <a:lvl1pPr>
              <a:defRPr/>
            </a:lvl1pPr>
          </a:lstStyle>
          <a:p>
            <a:pPr>
              <a:defRPr/>
            </a:pPr>
            <a:fld id="{7B8F4E1E-6601-418E-A3C5-C545227DA7FF}" type="slidenum">
              <a:rPr lang="ru-RU" altLang="ru-RU"/>
              <a:pPr>
                <a:defRPr/>
              </a:pPr>
              <a:t>‹#›</a:t>
            </a:fld>
            <a:endParaRPr lang="ru-RU" altLang="ru-RU" dirty="0"/>
          </a:p>
        </p:txBody>
      </p:sp>
    </p:spTree>
    <p:extLst>
      <p:ext uri="{BB962C8B-B14F-4D97-AF65-F5344CB8AC3E}">
        <p14:creationId xmlns:p14="http://schemas.microsoft.com/office/powerpoint/2010/main" val="295033242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5" name="Rectangle 6"/>
          <p:cNvSpPr>
            <a:spLocks noGrp="1" noChangeArrowheads="1"/>
          </p:cNvSpPr>
          <p:nvPr>
            <p:ph type="sldNum" sz="quarter" idx="12"/>
          </p:nvPr>
        </p:nvSpPr>
        <p:spPr>
          <a:ln/>
        </p:spPr>
        <p:txBody>
          <a:bodyPr/>
          <a:lstStyle>
            <a:lvl1pPr>
              <a:defRPr/>
            </a:lvl1pPr>
          </a:lstStyle>
          <a:p>
            <a:pPr>
              <a:defRPr/>
            </a:pPr>
            <a:fld id="{6B074EBE-D218-41C5-AA34-B5A3D915DE30}" type="slidenum">
              <a:rPr lang="ru-RU" altLang="ru-RU"/>
              <a:pPr>
                <a:defRPr/>
              </a:pPr>
              <a:t>‹#›</a:t>
            </a:fld>
            <a:endParaRPr lang="ru-RU" altLang="ru-RU" dirty="0"/>
          </a:p>
        </p:txBody>
      </p:sp>
    </p:spTree>
    <p:extLst>
      <p:ext uri="{BB962C8B-B14F-4D97-AF65-F5344CB8AC3E}">
        <p14:creationId xmlns:p14="http://schemas.microsoft.com/office/powerpoint/2010/main" val="280352737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4" name="Rectangle 6"/>
          <p:cNvSpPr>
            <a:spLocks noGrp="1" noChangeArrowheads="1"/>
          </p:cNvSpPr>
          <p:nvPr>
            <p:ph type="sldNum" sz="quarter" idx="12"/>
          </p:nvPr>
        </p:nvSpPr>
        <p:spPr>
          <a:ln/>
        </p:spPr>
        <p:txBody>
          <a:bodyPr/>
          <a:lstStyle>
            <a:lvl1pPr>
              <a:defRPr/>
            </a:lvl1pPr>
          </a:lstStyle>
          <a:p>
            <a:pPr>
              <a:defRPr/>
            </a:pPr>
            <a:fld id="{200AA82F-8859-4735-AA8E-2A5E245BDA2E}" type="slidenum">
              <a:rPr lang="ru-RU" altLang="ru-RU"/>
              <a:pPr>
                <a:defRPr/>
              </a:pPr>
              <a:t>‹#›</a:t>
            </a:fld>
            <a:endParaRPr lang="ru-RU" altLang="ru-RU" dirty="0"/>
          </a:p>
        </p:txBody>
      </p:sp>
    </p:spTree>
    <p:extLst>
      <p:ext uri="{BB962C8B-B14F-4D97-AF65-F5344CB8AC3E}">
        <p14:creationId xmlns:p14="http://schemas.microsoft.com/office/powerpoint/2010/main" val="118542935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6A4FEE2F-51BB-43B9-B540-A7F69D2C9059}" type="slidenum">
              <a:rPr lang="ru-RU" altLang="ru-RU"/>
              <a:pPr>
                <a:defRPr/>
              </a:pPr>
              <a:t>‹#›</a:t>
            </a:fld>
            <a:endParaRPr lang="ru-RU" altLang="ru-RU" dirty="0"/>
          </a:p>
        </p:txBody>
      </p:sp>
    </p:spTree>
    <p:extLst>
      <p:ext uri="{BB962C8B-B14F-4D97-AF65-F5344CB8AC3E}">
        <p14:creationId xmlns:p14="http://schemas.microsoft.com/office/powerpoint/2010/main" val="270247976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58C45681-7BCC-4300-B73E-E4B778F78D3D}" type="slidenum">
              <a:rPr lang="ru-RU" altLang="ru-RU"/>
              <a:pPr>
                <a:defRPr/>
              </a:pPr>
              <a:t>‹#›</a:t>
            </a:fld>
            <a:endParaRPr lang="ru-RU" altLang="ru-RU" dirty="0"/>
          </a:p>
        </p:txBody>
      </p:sp>
    </p:spTree>
    <p:extLst>
      <p:ext uri="{BB962C8B-B14F-4D97-AF65-F5344CB8AC3E}">
        <p14:creationId xmlns:p14="http://schemas.microsoft.com/office/powerpoint/2010/main" val="8049009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eaLnBrk="1" hangingPunct="1">
              <a:defRPr sz="1400">
                <a:latin typeface="+mn-lt"/>
              </a:defRPr>
            </a:lvl1pPr>
          </a:lstStyle>
          <a:p>
            <a:pPr>
              <a:defRPr/>
            </a:pPr>
            <a:endParaRPr lang="ru-RU" dirty="0"/>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eaLnBrk="1" hangingPunct="1">
              <a:defRPr sz="1400">
                <a:latin typeface="+mn-lt"/>
              </a:defRPr>
            </a:lvl1pPr>
          </a:lstStyle>
          <a:p>
            <a:pPr>
              <a:defRPr/>
            </a:pPr>
            <a:endParaRPr lang="ru-RU" dirty="0"/>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6DE69EAE-2217-4E82-9556-109B2337FA06}"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4.png"/><Relationship Id="rId7" Type="http://schemas.openxmlformats.org/officeDocument/2006/relationships/diagramLayout" Target="../diagrams/layout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5.gif"/><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129565" y="3225780"/>
            <a:ext cx="8956431" cy="971866"/>
          </a:xfrm>
          <a:prstGeom prst="rect">
            <a:avLst/>
          </a:prstGeom>
          <a:noFill/>
          <a:ln w="9525">
            <a:noFill/>
            <a:miter lim="800000"/>
            <a:headEnd/>
            <a:tailEnd/>
          </a:ln>
          <a:effectLst/>
        </p:spPr>
        <p:txBody>
          <a:bodyPr wrap="square" lIns="80133" tIns="40067" rIns="80133" bIns="40067">
            <a:spAutoFit/>
          </a:bodyPr>
          <a:lstStyle/>
          <a:p>
            <a:pPr algn="ctr">
              <a:lnSpc>
                <a:spcPct val="107000"/>
              </a:lnSpc>
              <a:spcAft>
                <a:spcPts val="0"/>
              </a:spcAft>
              <a:defRPr/>
            </a:pPr>
            <a:r>
              <a:rPr lang="en-US" sz="2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Microvibration analysis using vibraimage technology </a:t>
            </a:r>
          </a:p>
          <a:p>
            <a:pPr algn="ctr">
              <a:lnSpc>
                <a:spcPct val="107000"/>
              </a:lnSpc>
              <a:spcAft>
                <a:spcPts val="0"/>
              </a:spcAft>
              <a:defRPr/>
            </a:pPr>
            <a:r>
              <a:rPr lang="en-US" sz="2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and artificial intelligence for COVID-19 diagnosis</a:t>
            </a:r>
            <a:endParaRPr lang="ru-RU" sz="2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99" name="Text Box 6"/>
          <p:cNvSpPr txBox="1">
            <a:spLocks noChangeArrowheads="1"/>
          </p:cNvSpPr>
          <p:nvPr/>
        </p:nvSpPr>
        <p:spPr bwMode="auto">
          <a:xfrm>
            <a:off x="739775" y="4976837"/>
            <a:ext cx="8066088" cy="137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dirty="0">
                <a:cs typeface="Calibri" panose="020F0502020204030204" pitchFamily="34" charset="0"/>
              </a:rPr>
              <a:t>Viktor Minkin</a:t>
            </a:r>
          </a:p>
          <a:p>
            <a:pPr algn="ctr">
              <a:spcBef>
                <a:spcPct val="0"/>
              </a:spcBef>
              <a:buFontTx/>
              <a:buNone/>
            </a:pPr>
            <a:r>
              <a:rPr lang="en-US" altLang="en-US" sz="2800" dirty="0">
                <a:cs typeface="Calibri" panose="020F0502020204030204" pitchFamily="34" charset="0"/>
              </a:rPr>
              <a:t>Elsys Corp</a:t>
            </a:r>
          </a:p>
          <a:p>
            <a:pPr algn="ctr">
              <a:spcBef>
                <a:spcPct val="0"/>
              </a:spcBef>
              <a:buFontTx/>
              <a:buNone/>
            </a:pPr>
            <a:r>
              <a:rPr lang="en-US" altLang="en-US" sz="2800" dirty="0">
                <a:cs typeface="Calibri" panose="020F0502020204030204" pitchFamily="34" charset="0"/>
              </a:rPr>
              <a:t> Saint Petersburg, Russia, 2022</a:t>
            </a:r>
          </a:p>
        </p:txBody>
      </p:sp>
      <p:sp>
        <p:nvSpPr>
          <p:cNvPr id="4100" name="Rectangle 1"/>
          <p:cNvSpPr>
            <a:spLocks noChangeArrowheads="1"/>
          </p:cNvSpPr>
          <p:nvPr/>
        </p:nvSpPr>
        <p:spPr bwMode="auto">
          <a:xfrm>
            <a:off x="288925" y="141288"/>
            <a:ext cx="795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i="1" dirty="0">
                <a:latin typeface="Arial" panose="020B0604020202020204" pitchFamily="34" charset="0"/>
              </a:rPr>
              <a:t>The 5th International Open Science Conference</a:t>
            </a:r>
          </a:p>
          <a:p>
            <a:pPr algn="ctr">
              <a:spcBef>
                <a:spcPct val="0"/>
              </a:spcBef>
              <a:buFontTx/>
              <a:buNone/>
            </a:pPr>
            <a:r>
              <a:rPr lang="en-US" altLang="en-US" sz="1800" b="1" i="1" dirty="0">
                <a:latin typeface="Arial" panose="020B0604020202020204" pitchFamily="34" charset="0"/>
              </a:rPr>
              <a:t>Modern Psychophysiology. The Vibraimage Technology</a:t>
            </a:r>
            <a:endParaRPr lang="ru-RU" altLang="en-US" sz="1800" b="1" i="1" dirty="0">
              <a:latin typeface="Arial" panose="020B0604020202020204" pitchFamily="34" charset="0"/>
            </a:endParaRPr>
          </a:p>
        </p:txBody>
      </p:sp>
      <p:pic>
        <p:nvPicPr>
          <p:cNvPr id="410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75" y="1266825"/>
            <a:ext cx="28733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D9B2D4D-F1C3-4E78-DA97-6614FD8D227F}"/>
              </a:ext>
            </a:extLst>
          </p:cNvPr>
          <p:cNvPicPr>
            <a:picLocks noChangeAspect="1"/>
          </p:cNvPicPr>
          <p:nvPr/>
        </p:nvPicPr>
        <p:blipFill>
          <a:blip r:embed="rId4"/>
          <a:stretch>
            <a:fillRect/>
          </a:stretch>
        </p:blipFill>
        <p:spPr>
          <a:xfrm>
            <a:off x="5629277" y="1065213"/>
            <a:ext cx="2901948" cy="177409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4BCF3A-1F5F-DB12-E28D-1E9E478E8A94}"/>
              </a:ext>
            </a:extLst>
          </p:cNvPr>
          <p:cNvSpPr>
            <a:spLocks noGrp="1"/>
          </p:cNvSpPr>
          <p:nvPr>
            <p:ph type="sldNum" sz="quarter" idx="12"/>
          </p:nvPr>
        </p:nvSpPr>
        <p:spPr/>
        <p:txBody>
          <a:bodyPr/>
          <a:lstStyle/>
          <a:p>
            <a:pPr>
              <a:defRPr/>
            </a:pPr>
            <a:fld id="{200AA82F-8859-4735-AA8E-2A5E245BDA2E}" type="slidenum">
              <a:rPr lang="ru-RU" altLang="ru-RU" smtClean="0"/>
              <a:pPr>
                <a:defRPr/>
              </a:pPr>
              <a:t>10</a:t>
            </a:fld>
            <a:endParaRPr lang="ru-RU" altLang="ru-RU" dirty="0"/>
          </a:p>
        </p:txBody>
      </p:sp>
      <p:sp>
        <p:nvSpPr>
          <p:cNvPr id="4" name="TextBox 3">
            <a:extLst>
              <a:ext uri="{FF2B5EF4-FFF2-40B4-BE49-F238E27FC236}">
                <a16:creationId xmlns:a16="http://schemas.microsoft.com/office/drawing/2014/main" id="{67486718-2159-AC9D-BBED-424FC35B17A6}"/>
              </a:ext>
            </a:extLst>
          </p:cNvPr>
          <p:cNvSpPr txBox="1"/>
          <p:nvPr/>
        </p:nvSpPr>
        <p:spPr>
          <a:xfrm>
            <a:off x="70338" y="-29825"/>
            <a:ext cx="9003323" cy="1138773"/>
          </a:xfrm>
          <a:prstGeom prst="rect">
            <a:avLst/>
          </a:prstGeom>
          <a:noFill/>
        </p:spPr>
        <p:txBody>
          <a:bodyPr wrap="square">
            <a:spAutoFit/>
          </a:bodyPr>
          <a:lstStyle/>
          <a:p>
            <a:pPr algn="ctr"/>
            <a:r>
              <a:rPr lang="en-US" sz="3400" dirty="0">
                <a:solidFill>
                  <a:schemeClr val="accent2"/>
                </a:solidFill>
              </a:rPr>
              <a:t>Microvibration and Constancy of Body Temperature</a:t>
            </a:r>
            <a:endParaRPr lang="ru-RU" sz="3400" dirty="0">
              <a:solidFill>
                <a:schemeClr val="accent2"/>
              </a:solidFill>
            </a:endParaRPr>
          </a:p>
        </p:txBody>
      </p:sp>
      <p:sp>
        <p:nvSpPr>
          <p:cNvPr id="6" name="TextBox 5">
            <a:extLst>
              <a:ext uri="{FF2B5EF4-FFF2-40B4-BE49-F238E27FC236}">
                <a16:creationId xmlns:a16="http://schemas.microsoft.com/office/drawing/2014/main" id="{B4FA3911-8947-126F-0A07-8CB0097D357A}"/>
              </a:ext>
            </a:extLst>
          </p:cNvPr>
          <p:cNvSpPr txBox="1"/>
          <p:nvPr/>
        </p:nvSpPr>
        <p:spPr>
          <a:xfrm>
            <a:off x="158496" y="1049131"/>
            <a:ext cx="8766047" cy="2246769"/>
          </a:xfrm>
          <a:prstGeom prst="rect">
            <a:avLst/>
          </a:prstGeom>
          <a:noFill/>
        </p:spPr>
        <p:txBody>
          <a:bodyPr wrap="square">
            <a:spAutoFit/>
          </a:bodyPr>
          <a:lstStyle/>
          <a:p>
            <a:r>
              <a:rPr lang="en-US" sz="2000" dirty="0"/>
              <a:t>"Warm-blooded" means that the body is able to maintain a constant body temperature of 36.5 degrees Celsius or more; this makes warm-blooded beings largely independent of outside temperature; they remain capable of continuous action despite the change of seasons.</a:t>
            </a:r>
          </a:p>
          <a:p>
            <a:r>
              <a:rPr lang="en-US" sz="2000" dirty="0"/>
              <a:t>In all warm-blooded animals, including thick-skinned ones, </a:t>
            </a:r>
            <a:r>
              <a:rPr lang="en-US" sz="2000" dirty="0" err="1"/>
              <a:t>microvibration</a:t>
            </a:r>
            <a:r>
              <a:rPr lang="en-US" sz="2000" dirty="0"/>
              <a:t> was constantly detected with approximately the same frequency and amplitude as in humans, while it was absent in all cold-blooded animals:</a:t>
            </a:r>
            <a:endParaRPr lang="ru-RU" sz="2000" dirty="0"/>
          </a:p>
        </p:txBody>
      </p:sp>
      <p:sp>
        <p:nvSpPr>
          <p:cNvPr id="10" name="TextBox 9">
            <a:extLst>
              <a:ext uri="{FF2B5EF4-FFF2-40B4-BE49-F238E27FC236}">
                <a16:creationId xmlns:a16="http://schemas.microsoft.com/office/drawing/2014/main" id="{0F713E8C-F449-7141-BE4A-17F66A1E6EE6}"/>
              </a:ext>
            </a:extLst>
          </p:cNvPr>
          <p:cNvSpPr txBox="1"/>
          <p:nvPr/>
        </p:nvSpPr>
        <p:spPr>
          <a:xfrm>
            <a:off x="413626" y="3295900"/>
            <a:ext cx="8413382" cy="3477875"/>
          </a:xfrm>
          <a:prstGeom prst="rect">
            <a:avLst/>
          </a:prstGeom>
          <a:noFill/>
        </p:spPr>
        <p:txBody>
          <a:bodyPr wrap="square">
            <a:spAutoFit/>
          </a:bodyPr>
          <a:lstStyle/>
          <a:p>
            <a:r>
              <a:rPr lang="en-US" sz="2000" dirty="0"/>
              <a:t>What percentage of total musculature must always contract in order to produce enough heat to maintain body temperature at 36.5 degrees when relaxed?</a:t>
            </a:r>
          </a:p>
          <a:p>
            <a:r>
              <a:rPr lang="en-US" sz="2000" dirty="0"/>
              <a:t>2.5% of muscles constantly contracting provide 1700 kilocalories.</a:t>
            </a:r>
          </a:p>
          <a:p>
            <a:r>
              <a:rPr lang="en-US" sz="2000" dirty="0"/>
              <a:t>1 gram of muscle produces 0.003 calories per contraction, and therefore 0.03 calories per second for 10 movements; this gives 1.80 calories per minute, 108 per hour, and 2592 calories per gram of contracted muscle per day.</a:t>
            </a:r>
          </a:p>
          <a:p>
            <a:r>
              <a:rPr lang="en-US" sz="2000" dirty="0"/>
              <a:t>Body temperature is kept constant with high accuracy; this means that the muscular processes that serve to produce heat must be very finely regulated.</a:t>
            </a:r>
            <a:endParaRPr lang="ru-RU" sz="2000" dirty="0"/>
          </a:p>
        </p:txBody>
      </p:sp>
    </p:spTree>
    <p:extLst>
      <p:ext uri="{BB962C8B-B14F-4D97-AF65-F5344CB8AC3E}">
        <p14:creationId xmlns:p14="http://schemas.microsoft.com/office/powerpoint/2010/main" val="34730262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0E816-E4A8-B93A-747D-9F7EDF65A5C3}"/>
              </a:ext>
            </a:extLst>
          </p:cNvPr>
          <p:cNvSpPr>
            <a:spLocks noGrp="1"/>
          </p:cNvSpPr>
          <p:nvPr>
            <p:ph type="sldNum" sz="quarter" idx="12"/>
          </p:nvPr>
        </p:nvSpPr>
        <p:spPr/>
        <p:txBody>
          <a:bodyPr/>
          <a:lstStyle/>
          <a:p>
            <a:pPr>
              <a:defRPr/>
            </a:pPr>
            <a:fld id="{200AA82F-8859-4735-AA8E-2A5E245BDA2E}" type="slidenum">
              <a:rPr lang="ru-RU" altLang="ru-RU" smtClean="0"/>
              <a:pPr>
                <a:defRPr/>
              </a:pPr>
              <a:t>11</a:t>
            </a:fld>
            <a:endParaRPr lang="ru-RU" altLang="ru-RU" dirty="0"/>
          </a:p>
        </p:txBody>
      </p:sp>
      <p:sp>
        <p:nvSpPr>
          <p:cNvPr id="4" name="TextBox 3">
            <a:extLst>
              <a:ext uri="{FF2B5EF4-FFF2-40B4-BE49-F238E27FC236}">
                <a16:creationId xmlns:a16="http://schemas.microsoft.com/office/drawing/2014/main" id="{4A360E42-8678-6B1D-F05A-AED6BA8F66E1}"/>
              </a:ext>
            </a:extLst>
          </p:cNvPr>
          <p:cNvSpPr txBox="1"/>
          <p:nvPr/>
        </p:nvSpPr>
        <p:spPr>
          <a:xfrm>
            <a:off x="351692" y="243781"/>
            <a:ext cx="8267652" cy="584775"/>
          </a:xfrm>
          <a:prstGeom prst="rect">
            <a:avLst/>
          </a:prstGeom>
          <a:noFill/>
        </p:spPr>
        <p:txBody>
          <a:bodyPr wrap="square">
            <a:spAutoFit/>
          </a:bodyPr>
          <a:lstStyle/>
          <a:p>
            <a:r>
              <a:rPr lang="en-US" sz="3200" dirty="0">
                <a:solidFill>
                  <a:schemeClr val="accent2"/>
                </a:solidFill>
              </a:rPr>
              <a:t>Microvibration Applications by Rohracher</a:t>
            </a:r>
            <a:endParaRPr lang="ru-RU" sz="3200" dirty="0">
              <a:solidFill>
                <a:schemeClr val="accent2"/>
              </a:solidFill>
            </a:endParaRPr>
          </a:p>
        </p:txBody>
      </p:sp>
      <p:sp>
        <p:nvSpPr>
          <p:cNvPr id="6" name="TextBox 5">
            <a:extLst>
              <a:ext uri="{FF2B5EF4-FFF2-40B4-BE49-F238E27FC236}">
                <a16:creationId xmlns:a16="http://schemas.microsoft.com/office/drawing/2014/main" id="{42D8CA86-9FD7-20BD-996E-1CE6D34993F6}"/>
              </a:ext>
            </a:extLst>
          </p:cNvPr>
          <p:cNvSpPr txBox="1"/>
          <p:nvPr/>
        </p:nvSpPr>
        <p:spPr>
          <a:xfrm>
            <a:off x="5989027" y="980956"/>
            <a:ext cx="3097821" cy="2308324"/>
          </a:xfrm>
          <a:prstGeom prst="rect">
            <a:avLst/>
          </a:prstGeom>
          <a:noFill/>
        </p:spPr>
        <p:txBody>
          <a:bodyPr wrap="square">
            <a:spAutoFit/>
          </a:bodyPr>
          <a:lstStyle/>
          <a:p>
            <a:r>
              <a:rPr lang="en-US" sz="2400" dirty="0"/>
              <a:t>Microvibration as an indicator of psychological stress.</a:t>
            </a:r>
          </a:p>
          <a:p>
            <a:r>
              <a:rPr lang="en-US" sz="2400" dirty="0"/>
              <a:t>Average vibration frequency is proportional to stress</a:t>
            </a:r>
            <a:endParaRPr lang="ru-RU" sz="2400" dirty="0"/>
          </a:p>
        </p:txBody>
      </p:sp>
      <p:pic>
        <p:nvPicPr>
          <p:cNvPr id="8" name="Picture 7">
            <a:extLst>
              <a:ext uri="{FF2B5EF4-FFF2-40B4-BE49-F238E27FC236}">
                <a16:creationId xmlns:a16="http://schemas.microsoft.com/office/drawing/2014/main" id="{12817452-97EC-CEDA-575D-88D5D8C75DB8}"/>
              </a:ext>
            </a:extLst>
          </p:cNvPr>
          <p:cNvPicPr>
            <a:picLocks noChangeAspect="1"/>
          </p:cNvPicPr>
          <p:nvPr/>
        </p:nvPicPr>
        <p:blipFill>
          <a:blip r:embed="rId3"/>
          <a:stretch>
            <a:fillRect/>
          </a:stretch>
        </p:blipFill>
        <p:spPr>
          <a:xfrm>
            <a:off x="351692" y="1081952"/>
            <a:ext cx="5463251" cy="2490158"/>
          </a:xfrm>
          <a:prstGeom prst="rect">
            <a:avLst/>
          </a:prstGeom>
        </p:spPr>
      </p:pic>
      <p:pic>
        <p:nvPicPr>
          <p:cNvPr id="10" name="Picture 9">
            <a:extLst>
              <a:ext uri="{FF2B5EF4-FFF2-40B4-BE49-F238E27FC236}">
                <a16:creationId xmlns:a16="http://schemas.microsoft.com/office/drawing/2014/main" id="{A77307CC-8F3D-BE39-E6B0-F85C9018BF9B}"/>
              </a:ext>
            </a:extLst>
          </p:cNvPr>
          <p:cNvPicPr>
            <a:picLocks noChangeAspect="1"/>
          </p:cNvPicPr>
          <p:nvPr/>
        </p:nvPicPr>
        <p:blipFill>
          <a:blip r:embed="rId4"/>
          <a:stretch>
            <a:fillRect/>
          </a:stretch>
        </p:blipFill>
        <p:spPr>
          <a:xfrm>
            <a:off x="351692" y="3659038"/>
            <a:ext cx="5463251" cy="2817962"/>
          </a:xfrm>
          <a:prstGeom prst="rect">
            <a:avLst/>
          </a:prstGeom>
        </p:spPr>
      </p:pic>
      <p:sp>
        <p:nvSpPr>
          <p:cNvPr id="12" name="TextBox 11">
            <a:extLst>
              <a:ext uri="{FF2B5EF4-FFF2-40B4-BE49-F238E27FC236}">
                <a16:creationId xmlns:a16="http://schemas.microsoft.com/office/drawing/2014/main" id="{A880FE7C-BB29-2955-2887-023E051F9351}"/>
              </a:ext>
            </a:extLst>
          </p:cNvPr>
          <p:cNvSpPr txBox="1"/>
          <p:nvPr/>
        </p:nvSpPr>
        <p:spPr>
          <a:xfrm>
            <a:off x="5874724" y="3441680"/>
            <a:ext cx="3212124" cy="3416320"/>
          </a:xfrm>
          <a:prstGeom prst="rect">
            <a:avLst/>
          </a:prstGeom>
          <a:noFill/>
        </p:spPr>
        <p:txBody>
          <a:bodyPr wrap="square">
            <a:spAutoFit/>
          </a:bodyPr>
          <a:lstStyle/>
          <a:p>
            <a:r>
              <a:rPr lang="en-US" sz="2400" dirty="0"/>
              <a:t>Change in the frequency and amplitude of </a:t>
            </a:r>
            <a:r>
              <a:rPr lang="en-US" sz="2400" dirty="0" err="1"/>
              <a:t>microvibration</a:t>
            </a:r>
            <a:r>
              <a:rPr lang="en-US" sz="2400" dirty="0"/>
              <a:t> during the removal of gypsum in case of fractures of the hands and a decrease in pain.</a:t>
            </a:r>
            <a:endParaRPr lang="ru-RU" sz="2400" dirty="0"/>
          </a:p>
        </p:txBody>
      </p:sp>
    </p:spTree>
    <p:extLst>
      <p:ext uri="{BB962C8B-B14F-4D97-AF65-F5344CB8AC3E}">
        <p14:creationId xmlns:p14="http://schemas.microsoft.com/office/powerpoint/2010/main" val="36970472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DE547-5A6F-43E7-0516-589A79C2A40E}"/>
              </a:ext>
            </a:extLst>
          </p:cNvPr>
          <p:cNvSpPr>
            <a:spLocks noGrp="1"/>
          </p:cNvSpPr>
          <p:nvPr>
            <p:ph type="sldNum" sz="quarter" idx="12"/>
          </p:nvPr>
        </p:nvSpPr>
        <p:spPr/>
        <p:txBody>
          <a:bodyPr/>
          <a:lstStyle/>
          <a:p>
            <a:pPr>
              <a:defRPr/>
            </a:pPr>
            <a:fld id="{200AA82F-8859-4735-AA8E-2A5E245BDA2E}" type="slidenum">
              <a:rPr lang="ru-RU" altLang="ru-RU" smtClean="0"/>
              <a:pPr>
                <a:defRPr/>
              </a:pPr>
              <a:t>12</a:t>
            </a:fld>
            <a:endParaRPr lang="ru-RU" altLang="ru-RU" dirty="0"/>
          </a:p>
        </p:txBody>
      </p:sp>
      <p:sp>
        <p:nvSpPr>
          <p:cNvPr id="6" name="TextBox 5">
            <a:extLst>
              <a:ext uri="{FF2B5EF4-FFF2-40B4-BE49-F238E27FC236}">
                <a16:creationId xmlns:a16="http://schemas.microsoft.com/office/drawing/2014/main" id="{5BB1A1F1-940D-F96E-E42B-0EC501550802}"/>
              </a:ext>
            </a:extLst>
          </p:cNvPr>
          <p:cNvSpPr txBox="1"/>
          <p:nvPr/>
        </p:nvSpPr>
        <p:spPr>
          <a:xfrm>
            <a:off x="312516" y="1277662"/>
            <a:ext cx="8518968" cy="1323439"/>
          </a:xfrm>
          <a:prstGeom prst="rect">
            <a:avLst/>
          </a:prstGeom>
          <a:noFill/>
        </p:spPr>
        <p:txBody>
          <a:bodyPr wrap="square">
            <a:spAutoFit/>
          </a:bodyPr>
          <a:lstStyle/>
          <a:p>
            <a:r>
              <a:rPr lang="en-US" sz="2000" dirty="0"/>
              <a:t>Standing out among the psychological findings of MV research is the fact that </a:t>
            </a:r>
            <a:r>
              <a:rPr lang="en-US" sz="2000" dirty="0" err="1"/>
              <a:t>microvibration</a:t>
            </a:r>
            <a:r>
              <a:rPr lang="en-US" sz="2000" dirty="0"/>
              <a:t> can be conditioned to a certain extent (i.e., it can be turned into a "conditioned reflex" to a neutral stimulus if it was previously provided along with an appropriate biological stimulus).</a:t>
            </a:r>
            <a:endParaRPr lang="ru-RU" sz="2000" dirty="0"/>
          </a:p>
        </p:txBody>
      </p:sp>
      <p:sp>
        <p:nvSpPr>
          <p:cNvPr id="8" name="TextBox 7">
            <a:extLst>
              <a:ext uri="{FF2B5EF4-FFF2-40B4-BE49-F238E27FC236}">
                <a16:creationId xmlns:a16="http://schemas.microsoft.com/office/drawing/2014/main" id="{7C55DAC9-EE01-7482-D684-2035FCB45C6A}"/>
              </a:ext>
            </a:extLst>
          </p:cNvPr>
          <p:cNvSpPr txBox="1"/>
          <p:nvPr/>
        </p:nvSpPr>
        <p:spPr>
          <a:xfrm>
            <a:off x="208942" y="2575152"/>
            <a:ext cx="8723044" cy="707886"/>
          </a:xfrm>
          <a:prstGeom prst="rect">
            <a:avLst/>
          </a:prstGeom>
          <a:noFill/>
        </p:spPr>
        <p:txBody>
          <a:bodyPr wrap="square">
            <a:spAutoFit/>
          </a:bodyPr>
          <a:lstStyle/>
          <a:p>
            <a:r>
              <a:rPr lang="en-US" sz="2000" dirty="0"/>
              <a:t>Differences in </a:t>
            </a:r>
            <a:r>
              <a:rPr lang="en-US" sz="2000" dirty="0" err="1"/>
              <a:t>microvibration</a:t>
            </a:r>
            <a:r>
              <a:rPr lang="en-US" sz="2000" dirty="0"/>
              <a:t> between healthy people, neurotics, schizophrenics and people with brain damage.</a:t>
            </a:r>
            <a:endParaRPr lang="ru-RU" sz="2000" dirty="0"/>
          </a:p>
        </p:txBody>
      </p:sp>
      <p:sp>
        <p:nvSpPr>
          <p:cNvPr id="10" name="TextBox 9">
            <a:extLst>
              <a:ext uri="{FF2B5EF4-FFF2-40B4-BE49-F238E27FC236}">
                <a16:creationId xmlns:a16="http://schemas.microsoft.com/office/drawing/2014/main" id="{6AF28F4B-61B0-492A-8B59-A87AECDC9F31}"/>
              </a:ext>
            </a:extLst>
          </p:cNvPr>
          <p:cNvSpPr txBox="1"/>
          <p:nvPr/>
        </p:nvSpPr>
        <p:spPr>
          <a:xfrm>
            <a:off x="108439" y="3509432"/>
            <a:ext cx="8924050" cy="3170099"/>
          </a:xfrm>
          <a:prstGeom prst="rect">
            <a:avLst/>
          </a:prstGeom>
          <a:noFill/>
        </p:spPr>
        <p:txBody>
          <a:bodyPr wrap="square">
            <a:spAutoFit/>
          </a:bodyPr>
          <a:lstStyle/>
          <a:p>
            <a:r>
              <a:rPr lang="en-US" sz="2000" dirty="0"/>
              <a:t>Phylogenetic aspects</a:t>
            </a:r>
          </a:p>
          <a:p>
            <a:r>
              <a:rPr lang="en-US" sz="2000" dirty="0"/>
              <a:t>The phylogenetic aspect of </a:t>
            </a:r>
            <a:r>
              <a:rPr lang="en-US" sz="2000" dirty="0" err="1"/>
              <a:t>microvibration</a:t>
            </a:r>
            <a:r>
              <a:rPr lang="en-US" sz="2000" dirty="0"/>
              <a:t> is  follows: if the body of warm-blooded creatures is continuously shaken, the endolymphatic fluid in the labyrinth arches of the inner ear is in constant motion, due to which the receptors located there are constantly stimulated.</a:t>
            </a:r>
          </a:p>
          <a:p>
            <a:r>
              <a:rPr lang="en-US" sz="2000" dirty="0"/>
              <a:t>"The derivation of action potentials of the vestibular nerve showed that in the &lt;resting position&gt; a large number of sensory cells activate continuous impulses in a steady rhythm" (Rein, 1964). These continuous excitations, the cause of which must probably be sought in </a:t>
            </a:r>
            <a:r>
              <a:rPr lang="en-US" sz="2000" dirty="0" err="1"/>
              <a:t>microvibration</a:t>
            </a:r>
            <a:r>
              <a:rPr lang="en-US" sz="2000" dirty="0"/>
              <a:t>, can form the basis of positional sensations of a person who is in a state of rest. (Roracher, 1969)</a:t>
            </a:r>
            <a:endParaRPr lang="ru-RU" sz="2000" dirty="0"/>
          </a:p>
        </p:txBody>
      </p:sp>
      <p:sp>
        <p:nvSpPr>
          <p:cNvPr id="12" name="TextBox 11">
            <a:extLst>
              <a:ext uri="{FF2B5EF4-FFF2-40B4-BE49-F238E27FC236}">
                <a16:creationId xmlns:a16="http://schemas.microsoft.com/office/drawing/2014/main" id="{0C2AC9E2-AF00-83D8-F099-11345522C605}"/>
              </a:ext>
            </a:extLst>
          </p:cNvPr>
          <p:cNvSpPr txBox="1"/>
          <p:nvPr/>
        </p:nvSpPr>
        <p:spPr>
          <a:xfrm>
            <a:off x="420956" y="236172"/>
            <a:ext cx="8723044" cy="646331"/>
          </a:xfrm>
          <a:prstGeom prst="rect">
            <a:avLst/>
          </a:prstGeom>
          <a:noFill/>
        </p:spPr>
        <p:txBody>
          <a:bodyPr wrap="square">
            <a:spAutoFit/>
          </a:bodyPr>
          <a:lstStyle/>
          <a:p>
            <a:r>
              <a:rPr lang="en-US" sz="3600" dirty="0">
                <a:solidFill>
                  <a:schemeClr val="accent2"/>
                </a:solidFill>
              </a:rPr>
              <a:t>Microvibration Applications by Rohracher</a:t>
            </a:r>
          </a:p>
        </p:txBody>
      </p:sp>
    </p:spTree>
    <p:extLst>
      <p:ext uri="{BB962C8B-B14F-4D97-AF65-F5344CB8AC3E}">
        <p14:creationId xmlns:p14="http://schemas.microsoft.com/office/powerpoint/2010/main" val="16607437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D75AB8-C9AE-0D10-F1DA-04E41308C0A3}"/>
              </a:ext>
            </a:extLst>
          </p:cNvPr>
          <p:cNvSpPr>
            <a:spLocks noGrp="1"/>
          </p:cNvSpPr>
          <p:nvPr>
            <p:ph type="sldNum" sz="quarter" idx="12"/>
          </p:nvPr>
        </p:nvSpPr>
        <p:spPr/>
        <p:txBody>
          <a:bodyPr/>
          <a:lstStyle/>
          <a:p>
            <a:pPr>
              <a:defRPr/>
            </a:pPr>
            <a:fld id="{200AA82F-8859-4735-AA8E-2A5E245BDA2E}" type="slidenum">
              <a:rPr lang="ru-RU" altLang="ru-RU" smtClean="0"/>
              <a:pPr>
                <a:defRPr/>
              </a:pPr>
              <a:t>13</a:t>
            </a:fld>
            <a:endParaRPr lang="ru-RU" altLang="ru-RU" dirty="0"/>
          </a:p>
        </p:txBody>
      </p:sp>
      <p:sp>
        <p:nvSpPr>
          <p:cNvPr id="4" name="TextBox 3">
            <a:extLst>
              <a:ext uri="{FF2B5EF4-FFF2-40B4-BE49-F238E27FC236}">
                <a16:creationId xmlns:a16="http://schemas.microsoft.com/office/drawing/2014/main" id="{2B92E5FF-1240-17A4-AC9B-1C94168581B2}"/>
              </a:ext>
            </a:extLst>
          </p:cNvPr>
          <p:cNvSpPr txBox="1"/>
          <p:nvPr/>
        </p:nvSpPr>
        <p:spPr>
          <a:xfrm>
            <a:off x="182293" y="56957"/>
            <a:ext cx="8961707" cy="1077218"/>
          </a:xfrm>
          <a:prstGeom prst="rect">
            <a:avLst/>
          </a:prstGeom>
          <a:noFill/>
        </p:spPr>
        <p:txBody>
          <a:bodyPr wrap="square">
            <a:spAutoFit/>
          </a:bodyPr>
          <a:lstStyle/>
          <a:p>
            <a:pPr algn="ctr"/>
            <a:r>
              <a:rPr lang="en-US" sz="3200" dirty="0">
                <a:solidFill>
                  <a:schemeClr val="accent2"/>
                </a:solidFill>
              </a:rPr>
              <a:t>Conclusions about Microvibration According to Rohracher</a:t>
            </a:r>
            <a:endParaRPr lang="ru-RU" sz="3200" dirty="0">
              <a:solidFill>
                <a:schemeClr val="accent2"/>
              </a:solidFill>
            </a:endParaRPr>
          </a:p>
        </p:txBody>
      </p:sp>
      <p:sp>
        <p:nvSpPr>
          <p:cNvPr id="6" name="TextBox 5">
            <a:extLst>
              <a:ext uri="{FF2B5EF4-FFF2-40B4-BE49-F238E27FC236}">
                <a16:creationId xmlns:a16="http://schemas.microsoft.com/office/drawing/2014/main" id="{A400DE70-4875-E5FA-12B3-A5B07ADADD51}"/>
              </a:ext>
            </a:extLst>
          </p:cNvPr>
          <p:cNvSpPr txBox="1"/>
          <p:nvPr/>
        </p:nvSpPr>
        <p:spPr>
          <a:xfrm>
            <a:off x="322385" y="907625"/>
            <a:ext cx="8639322" cy="1323439"/>
          </a:xfrm>
          <a:prstGeom prst="rect">
            <a:avLst/>
          </a:prstGeom>
          <a:noFill/>
        </p:spPr>
        <p:txBody>
          <a:bodyPr wrap="square">
            <a:spAutoFit/>
          </a:bodyPr>
          <a:lstStyle/>
          <a:p>
            <a:r>
              <a:rPr lang="en-US" sz="2000" dirty="0"/>
              <a:t>Microvibration is a constant invisible microtremor of the body of a warm-blooded animal. Its frequency is from 1 to 18 oscillations per second with a distinct increase from 7 to 13 per second; amplitude - from 0.5 to 10 microns with the possibility of relaxation.</a:t>
            </a:r>
            <a:endParaRPr lang="ru-RU" sz="2000" dirty="0"/>
          </a:p>
        </p:txBody>
      </p:sp>
      <p:sp>
        <p:nvSpPr>
          <p:cNvPr id="8" name="TextBox 7">
            <a:extLst>
              <a:ext uri="{FF2B5EF4-FFF2-40B4-BE49-F238E27FC236}">
                <a16:creationId xmlns:a16="http://schemas.microsoft.com/office/drawing/2014/main" id="{13BC7BF0-1917-3078-BE96-C5DA6AED5A75}"/>
              </a:ext>
            </a:extLst>
          </p:cNvPr>
          <p:cNvSpPr txBox="1"/>
          <p:nvPr/>
        </p:nvSpPr>
        <p:spPr>
          <a:xfrm>
            <a:off x="182293" y="2212428"/>
            <a:ext cx="5624147" cy="2554545"/>
          </a:xfrm>
          <a:prstGeom prst="rect">
            <a:avLst/>
          </a:prstGeom>
          <a:noFill/>
        </p:spPr>
        <p:txBody>
          <a:bodyPr wrap="square">
            <a:spAutoFit/>
          </a:bodyPr>
          <a:lstStyle/>
          <a:p>
            <a:r>
              <a:rPr lang="en-US" sz="2000" dirty="0"/>
              <a:t>The cause of </a:t>
            </a:r>
            <a:r>
              <a:rPr lang="en-US" sz="2000" dirty="0" err="1"/>
              <a:t>microvibration</a:t>
            </a:r>
            <a:r>
              <a:rPr lang="en-US" sz="2000" dirty="0"/>
              <a:t> is continuous, alternating contractions of individual motor units distributed throughout the muscles. These alternating contractions, which occur simultaneously in many muscles, cause the whole body to make very irregular micro-movements, similar to macroscopic tremors, which never stop from birth to death.</a:t>
            </a:r>
            <a:endParaRPr lang="ru-RU" sz="2000" dirty="0"/>
          </a:p>
        </p:txBody>
      </p:sp>
      <p:sp>
        <p:nvSpPr>
          <p:cNvPr id="10" name="TextBox 9">
            <a:extLst>
              <a:ext uri="{FF2B5EF4-FFF2-40B4-BE49-F238E27FC236}">
                <a16:creationId xmlns:a16="http://schemas.microsoft.com/office/drawing/2014/main" id="{70D50299-0E52-8411-32C3-7DAA33D3B983}"/>
              </a:ext>
            </a:extLst>
          </p:cNvPr>
          <p:cNvSpPr txBox="1"/>
          <p:nvPr/>
        </p:nvSpPr>
        <p:spPr>
          <a:xfrm>
            <a:off x="277543" y="5151511"/>
            <a:ext cx="8135815" cy="1631216"/>
          </a:xfrm>
          <a:prstGeom prst="rect">
            <a:avLst/>
          </a:prstGeom>
          <a:noFill/>
        </p:spPr>
        <p:txBody>
          <a:bodyPr wrap="square">
            <a:spAutoFit/>
          </a:bodyPr>
          <a:lstStyle/>
          <a:p>
            <a:r>
              <a:rPr lang="en-US" sz="2000" dirty="0"/>
              <a:t>The calculation of the heat amount that can be generated by constant contractions of the muscles fibers showed that at rest only 2.5% of the total muscle mass must be in a state of constant alternating contraction in order to generate the heat necessary to maintain body temperature at a constant level.</a:t>
            </a:r>
            <a:endParaRPr lang="ru-RU" sz="2000" dirty="0"/>
          </a:p>
        </p:txBody>
      </p:sp>
      <p:pic>
        <p:nvPicPr>
          <p:cNvPr id="3" name="Picture 2">
            <a:extLst>
              <a:ext uri="{FF2B5EF4-FFF2-40B4-BE49-F238E27FC236}">
                <a16:creationId xmlns:a16="http://schemas.microsoft.com/office/drawing/2014/main" id="{1775EF02-4ACC-2923-259C-84ECF46BEA6F}"/>
              </a:ext>
            </a:extLst>
          </p:cNvPr>
          <p:cNvPicPr>
            <a:picLocks noChangeAspect="1"/>
          </p:cNvPicPr>
          <p:nvPr/>
        </p:nvPicPr>
        <p:blipFill>
          <a:blip r:embed="rId3"/>
          <a:stretch>
            <a:fillRect/>
          </a:stretch>
        </p:blipFill>
        <p:spPr>
          <a:xfrm>
            <a:off x="5939704" y="2392425"/>
            <a:ext cx="3022003" cy="2561834"/>
          </a:xfrm>
          <a:prstGeom prst="rect">
            <a:avLst/>
          </a:prstGeom>
        </p:spPr>
      </p:pic>
    </p:spTree>
    <p:extLst>
      <p:ext uri="{BB962C8B-B14F-4D97-AF65-F5344CB8AC3E}">
        <p14:creationId xmlns:p14="http://schemas.microsoft.com/office/powerpoint/2010/main" val="27673962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0EE95-ECA4-B3A8-163A-EDECA5EFFA1C}"/>
              </a:ext>
            </a:extLst>
          </p:cNvPr>
          <p:cNvSpPr>
            <a:spLocks noGrp="1"/>
          </p:cNvSpPr>
          <p:nvPr>
            <p:ph type="sldNum" sz="quarter" idx="12"/>
          </p:nvPr>
        </p:nvSpPr>
        <p:spPr/>
        <p:txBody>
          <a:bodyPr/>
          <a:lstStyle/>
          <a:p>
            <a:pPr>
              <a:defRPr/>
            </a:pPr>
            <a:fld id="{200AA82F-8859-4735-AA8E-2A5E245BDA2E}" type="slidenum">
              <a:rPr lang="ru-RU" altLang="ru-RU" smtClean="0"/>
              <a:pPr>
                <a:defRPr/>
              </a:pPr>
              <a:t>14</a:t>
            </a:fld>
            <a:endParaRPr lang="ru-RU" altLang="ru-RU" dirty="0"/>
          </a:p>
        </p:txBody>
      </p:sp>
      <p:sp>
        <p:nvSpPr>
          <p:cNvPr id="4" name="TextBox 3">
            <a:extLst>
              <a:ext uri="{FF2B5EF4-FFF2-40B4-BE49-F238E27FC236}">
                <a16:creationId xmlns:a16="http://schemas.microsoft.com/office/drawing/2014/main" id="{92D7AA26-A148-314B-94AB-BDA0A28305D8}"/>
              </a:ext>
            </a:extLst>
          </p:cNvPr>
          <p:cNvSpPr txBox="1"/>
          <p:nvPr/>
        </p:nvSpPr>
        <p:spPr>
          <a:xfrm>
            <a:off x="225669" y="847797"/>
            <a:ext cx="8853855" cy="1015663"/>
          </a:xfrm>
          <a:prstGeom prst="rect">
            <a:avLst/>
          </a:prstGeom>
          <a:noFill/>
        </p:spPr>
        <p:txBody>
          <a:bodyPr wrap="square">
            <a:spAutoFit/>
          </a:bodyPr>
          <a:lstStyle/>
          <a:p>
            <a:r>
              <a:rPr lang="en-US" sz="2000" dirty="0"/>
              <a:t>In psychological studies, </a:t>
            </a:r>
            <a:r>
              <a:rPr lang="en-US" sz="2000" dirty="0" err="1"/>
              <a:t>microvibration</a:t>
            </a:r>
            <a:r>
              <a:rPr lang="en-US" sz="2000" dirty="0"/>
              <a:t> amplitude has proven to be a useful indicator of mental tension and arousal. It is suitable for testing pharmaceutical relaxants.</a:t>
            </a:r>
            <a:endParaRPr lang="ru-RU" sz="2000" dirty="0"/>
          </a:p>
        </p:txBody>
      </p:sp>
      <p:sp>
        <p:nvSpPr>
          <p:cNvPr id="6" name="TextBox 5">
            <a:extLst>
              <a:ext uri="{FF2B5EF4-FFF2-40B4-BE49-F238E27FC236}">
                <a16:creationId xmlns:a16="http://schemas.microsoft.com/office/drawing/2014/main" id="{0FE41785-77F1-21DA-957F-C127A9CAD929}"/>
              </a:ext>
            </a:extLst>
          </p:cNvPr>
          <p:cNvSpPr txBox="1"/>
          <p:nvPr/>
        </p:nvSpPr>
        <p:spPr>
          <a:xfrm>
            <a:off x="225669" y="1739183"/>
            <a:ext cx="8853855" cy="1323439"/>
          </a:xfrm>
          <a:prstGeom prst="rect">
            <a:avLst/>
          </a:prstGeom>
          <a:noFill/>
        </p:spPr>
        <p:txBody>
          <a:bodyPr wrap="square">
            <a:spAutoFit/>
          </a:bodyPr>
          <a:lstStyle/>
          <a:p>
            <a:r>
              <a:rPr lang="en-US" sz="2000" dirty="0"/>
              <a:t>Theoretical considerations suggest that </a:t>
            </a:r>
            <a:r>
              <a:rPr lang="en-US" sz="2000" dirty="0" err="1"/>
              <a:t>microvibration</a:t>
            </a:r>
            <a:r>
              <a:rPr lang="en-US" sz="2000" dirty="0"/>
              <a:t>, caused by constant oscillation of the whole body, is a long-term irritant of the endolymphatic fluid in the labyrinth and, thus, contributes to the fine regulation of balance during the movements of warm-blooded creatures.</a:t>
            </a:r>
            <a:endParaRPr lang="ru-RU" sz="2000" dirty="0"/>
          </a:p>
        </p:txBody>
      </p:sp>
      <p:sp>
        <p:nvSpPr>
          <p:cNvPr id="8" name="TextBox 7">
            <a:extLst>
              <a:ext uri="{FF2B5EF4-FFF2-40B4-BE49-F238E27FC236}">
                <a16:creationId xmlns:a16="http://schemas.microsoft.com/office/drawing/2014/main" id="{030C540A-AF43-0BBA-8EAE-F0D46BC31F59}"/>
              </a:ext>
            </a:extLst>
          </p:cNvPr>
          <p:cNvSpPr txBox="1"/>
          <p:nvPr/>
        </p:nvSpPr>
        <p:spPr>
          <a:xfrm>
            <a:off x="1981200" y="3042882"/>
            <a:ext cx="6210822" cy="400110"/>
          </a:xfrm>
          <a:prstGeom prst="rect">
            <a:avLst/>
          </a:prstGeom>
          <a:noFill/>
        </p:spPr>
        <p:txBody>
          <a:bodyPr wrap="square">
            <a:spAutoFit/>
          </a:bodyPr>
          <a:lstStyle/>
          <a:p>
            <a:r>
              <a:rPr lang="en-US" sz="2000" dirty="0"/>
              <a:t>The use of </a:t>
            </a:r>
            <a:r>
              <a:rPr lang="en-US" sz="2000" dirty="0" err="1"/>
              <a:t>microvibration</a:t>
            </a:r>
            <a:r>
              <a:rPr lang="en-US" sz="2000" dirty="0"/>
              <a:t> (MV) in pharmacology</a:t>
            </a:r>
            <a:endParaRPr lang="ru-RU" sz="2000" dirty="0"/>
          </a:p>
        </p:txBody>
      </p:sp>
      <p:sp>
        <p:nvSpPr>
          <p:cNvPr id="10" name="TextBox 9">
            <a:extLst>
              <a:ext uri="{FF2B5EF4-FFF2-40B4-BE49-F238E27FC236}">
                <a16:creationId xmlns:a16="http://schemas.microsoft.com/office/drawing/2014/main" id="{A70CE644-B768-298F-4695-8F594FFED365}"/>
              </a:ext>
            </a:extLst>
          </p:cNvPr>
          <p:cNvSpPr txBox="1"/>
          <p:nvPr/>
        </p:nvSpPr>
        <p:spPr>
          <a:xfrm>
            <a:off x="219808" y="3481723"/>
            <a:ext cx="8698522" cy="400110"/>
          </a:xfrm>
          <a:prstGeom prst="rect">
            <a:avLst/>
          </a:prstGeom>
          <a:noFill/>
        </p:spPr>
        <p:txBody>
          <a:bodyPr wrap="square">
            <a:spAutoFit/>
          </a:bodyPr>
          <a:lstStyle/>
          <a:p>
            <a:r>
              <a:rPr lang="en-US" sz="2000" dirty="0"/>
              <a:t>Anesthetics. All anesthetics decrease MV amplitude and reduce frequency</a:t>
            </a:r>
            <a:r>
              <a:rPr lang="en-US" dirty="0"/>
              <a:t>.</a:t>
            </a:r>
            <a:endParaRPr lang="ru-RU" dirty="0"/>
          </a:p>
        </p:txBody>
      </p:sp>
      <p:sp>
        <p:nvSpPr>
          <p:cNvPr id="12" name="TextBox 11">
            <a:extLst>
              <a:ext uri="{FF2B5EF4-FFF2-40B4-BE49-F238E27FC236}">
                <a16:creationId xmlns:a16="http://schemas.microsoft.com/office/drawing/2014/main" id="{C5C670C4-AFC3-7014-E092-590C34541BB9}"/>
              </a:ext>
            </a:extLst>
          </p:cNvPr>
          <p:cNvSpPr txBox="1"/>
          <p:nvPr/>
        </p:nvSpPr>
        <p:spPr>
          <a:xfrm>
            <a:off x="219808" y="3886513"/>
            <a:ext cx="8698523" cy="400110"/>
          </a:xfrm>
          <a:prstGeom prst="rect">
            <a:avLst/>
          </a:prstGeom>
          <a:noFill/>
        </p:spPr>
        <p:txBody>
          <a:bodyPr wrap="square">
            <a:spAutoFit/>
          </a:bodyPr>
          <a:lstStyle/>
          <a:p>
            <a:r>
              <a:rPr lang="en-US" sz="2000" dirty="0"/>
              <a:t>Tranquilizers. Chlorpromazine inhibits MV in many cases.</a:t>
            </a:r>
            <a:endParaRPr lang="ru-RU" sz="2000" dirty="0"/>
          </a:p>
        </p:txBody>
      </p:sp>
      <p:sp>
        <p:nvSpPr>
          <p:cNvPr id="14" name="TextBox 13">
            <a:extLst>
              <a:ext uri="{FF2B5EF4-FFF2-40B4-BE49-F238E27FC236}">
                <a16:creationId xmlns:a16="http://schemas.microsoft.com/office/drawing/2014/main" id="{75B488AC-099E-A47A-A8DF-9AA44771D574}"/>
              </a:ext>
            </a:extLst>
          </p:cNvPr>
          <p:cNvSpPr txBox="1"/>
          <p:nvPr/>
        </p:nvSpPr>
        <p:spPr>
          <a:xfrm>
            <a:off x="219808" y="4319813"/>
            <a:ext cx="6424246" cy="400110"/>
          </a:xfrm>
          <a:prstGeom prst="rect">
            <a:avLst/>
          </a:prstGeom>
          <a:noFill/>
        </p:spPr>
        <p:txBody>
          <a:bodyPr wrap="square">
            <a:spAutoFit/>
          </a:bodyPr>
          <a:lstStyle/>
          <a:p>
            <a:r>
              <a:rPr lang="en-US" sz="2000" dirty="0"/>
              <a:t>Relaxants. MW is inhibited by relaxants</a:t>
            </a:r>
            <a:r>
              <a:rPr lang="en-US" dirty="0"/>
              <a:t>.</a:t>
            </a:r>
            <a:endParaRPr lang="ru-RU" dirty="0"/>
          </a:p>
        </p:txBody>
      </p:sp>
      <p:sp>
        <p:nvSpPr>
          <p:cNvPr id="16" name="TextBox 15">
            <a:extLst>
              <a:ext uri="{FF2B5EF4-FFF2-40B4-BE49-F238E27FC236}">
                <a16:creationId xmlns:a16="http://schemas.microsoft.com/office/drawing/2014/main" id="{F518F83D-52D1-3A99-2D6D-29F24890C1CE}"/>
              </a:ext>
            </a:extLst>
          </p:cNvPr>
          <p:cNvSpPr txBox="1"/>
          <p:nvPr/>
        </p:nvSpPr>
        <p:spPr>
          <a:xfrm>
            <a:off x="219808" y="4778366"/>
            <a:ext cx="8537329" cy="707886"/>
          </a:xfrm>
          <a:prstGeom prst="rect">
            <a:avLst/>
          </a:prstGeom>
          <a:noFill/>
        </p:spPr>
        <p:txBody>
          <a:bodyPr wrap="square">
            <a:spAutoFit/>
          </a:bodyPr>
          <a:lstStyle/>
          <a:p>
            <a:r>
              <a:rPr lang="en-US" sz="2000" dirty="0"/>
              <a:t>Antiepileptic drugs. The introduction of medium doses of antiepileptic drugs does not have a clear effect on MV.</a:t>
            </a:r>
            <a:endParaRPr lang="ru-RU" sz="2000" dirty="0"/>
          </a:p>
        </p:txBody>
      </p:sp>
      <p:sp>
        <p:nvSpPr>
          <p:cNvPr id="18" name="TextBox 17">
            <a:extLst>
              <a:ext uri="{FF2B5EF4-FFF2-40B4-BE49-F238E27FC236}">
                <a16:creationId xmlns:a16="http://schemas.microsoft.com/office/drawing/2014/main" id="{4023B24A-A6DD-6F1D-520C-A88E9677232F}"/>
              </a:ext>
            </a:extLst>
          </p:cNvPr>
          <p:cNvSpPr txBox="1"/>
          <p:nvPr/>
        </p:nvSpPr>
        <p:spPr>
          <a:xfrm>
            <a:off x="-30393" y="5574754"/>
            <a:ext cx="9037729" cy="1015663"/>
          </a:xfrm>
          <a:prstGeom prst="rect">
            <a:avLst/>
          </a:prstGeom>
          <a:noFill/>
        </p:spPr>
        <p:txBody>
          <a:bodyPr wrap="square">
            <a:spAutoFit/>
          </a:bodyPr>
          <a:lstStyle/>
          <a:p>
            <a:pPr algn="ctr"/>
            <a:r>
              <a:rPr lang="en-US" sz="2000" dirty="0"/>
              <a:t>The effect of drugs on human MV</a:t>
            </a:r>
          </a:p>
          <a:p>
            <a:pPr algn="ctr"/>
            <a:r>
              <a:rPr lang="en-US" sz="2000" dirty="0"/>
              <a:t>Frequency analysis of MW. Alcohol strengthens the theta group; sleeping pills, drugs or muscle relaxants suppress CF. Adrenaline increases theta group.</a:t>
            </a:r>
            <a:endParaRPr lang="ru-RU" sz="2000" dirty="0"/>
          </a:p>
        </p:txBody>
      </p:sp>
      <p:sp>
        <p:nvSpPr>
          <p:cNvPr id="13" name="TextBox 12">
            <a:extLst>
              <a:ext uri="{FF2B5EF4-FFF2-40B4-BE49-F238E27FC236}">
                <a16:creationId xmlns:a16="http://schemas.microsoft.com/office/drawing/2014/main" id="{32F994E0-B44D-D864-FE03-DB7929A2E52A}"/>
              </a:ext>
            </a:extLst>
          </p:cNvPr>
          <p:cNvSpPr txBox="1"/>
          <p:nvPr/>
        </p:nvSpPr>
        <p:spPr>
          <a:xfrm>
            <a:off x="294462" y="-31932"/>
            <a:ext cx="8549214" cy="1077218"/>
          </a:xfrm>
          <a:prstGeom prst="rect">
            <a:avLst/>
          </a:prstGeom>
          <a:noFill/>
        </p:spPr>
        <p:txBody>
          <a:bodyPr wrap="square">
            <a:spAutoFit/>
          </a:bodyPr>
          <a:lstStyle/>
          <a:p>
            <a:pPr algn="ctr"/>
            <a:r>
              <a:rPr lang="en-US" sz="3200" dirty="0">
                <a:solidFill>
                  <a:schemeClr val="accent2"/>
                </a:solidFill>
              </a:rPr>
              <a:t>Conclusions about Microvibration According to Rohracher</a:t>
            </a:r>
          </a:p>
        </p:txBody>
      </p:sp>
    </p:spTree>
    <p:extLst>
      <p:ext uri="{BB962C8B-B14F-4D97-AF65-F5344CB8AC3E}">
        <p14:creationId xmlns:p14="http://schemas.microsoft.com/office/powerpoint/2010/main" val="208288703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40890-8783-95AB-9831-8F40F9CD0898}"/>
              </a:ext>
            </a:extLst>
          </p:cNvPr>
          <p:cNvSpPr>
            <a:spLocks noGrp="1"/>
          </p:cNvSpPr>
          <p:nvPr>
            <p:ph type="sldNum" sz="quarter" idx="12"/>
          </p:nvPr>
        </p:nvSpPr>
        <p:spPr/>
        <p:txBody>
          <a:bodyPr/>
          <a:lstStyle/>
          <a:p>
            <a:pPr>
              <a:defRPr/>
            </a:pPr>
            <a:fld id="{200AA82F-8859-4735-AA8E-2A5E245BDA2E}" type="slidenum">
              <a:rPr lang="ru-RU" altLang="ru-RU" smtClean="0"/>
              <a:pPr>
                <a:defRPr/>
              </a:pPr>
              <a:t>15</a:t>
            </a:fld>
            <a:endParaRPr lang="ru-RU" altLang="ru-RU" dirty="0"/>
          </a:p>
        </p:txBody>
      </p:sp>
      <p:pic>
        <p:nvPicPr>
          <p:cNvPr id="4" name="Picture 3">
            <a:extLst>
              <a:ext uri="{FF2B5EF4-FFF2-40B4-BE49-F238E27FC236}">
                <a16:creationId xmlns:a16="http://schemas.microsoft.com/office/drawing/2014/main" id="{4C7A39FC-20F0-EB61-294F-F0497A93AF20}"/>
              </a:ext>
            </a:extLst>
          </p:cNvPr>
          <p:cNvPicPr>
            <a:picLocks noChangeAspect="1"/>
          </p:cNvPicPr>
          <p:nvPr/>
        </p:nvPicPr>
        <p:blipFill>
          <a:blip r:embed="rId3"/>
          <a:stretch>
            <a:fillRect/>
          </a:stretch>
        </p:blipFill>
        <p:spPr>
          <a:xfrm>
            <a:off x="778026" y="820726"/>
            <a:ext cx="4328932" cy="2449902"/>
          </a:xfrm>
          <a:prstGeom prst="rect">
            <a:avLst/>
          </a:prstGeom>
        </p:spPr>
      </p:pic>
      <p:pic>
        <p:nvPicPr>
          <p:cNvPr id="6" name="Picture 5">
            <a:extLst>
              <a:ext uri="{FF2B5EF4-FFF2-40B4-BE49-F238E27FC236}">
                <a16:creationId xmlns:a16="http://schemas.microsoft.com/office/drawing/2014/main" id="{37B9E0A4-6F82-AA5A-6693-60BCA4AC60BD}"/>
              </a:ext>
            </a:extLst>
          </p:cNvPr>
          <p:cNvPicPr>
            <a:picLocks noChangeAspect="1"/>
          </p:cNvPicPr>
          <p:nvPr/>
        </p:nvPicPr>
        <p:blipFill>
          <a:blip r:embed="rId4"/>
          <a:stretch>
            <a:fillRect/>
          </a:stretch>
        </p:blipFill>
        <p:spPr>
          <a:xfrm>
            <a:off x="835899" y="3587373"/>
            <a:ext cx="4213185" cy="2409645"/>
          </a:xfrm>
          <a:prstGeom prst="rect">
            <a:avLst/>
          </a:prstGeom>
        </p:spPr>
      </p:pic>
      <p:sp>
        <p:nvSpPr>
          <p:cNvPr id="8" name="TextBox 7">
            <a:extLst>
              <a:ext uri="{FF2B5EF4-FFF2-40B4-BE49-F238E27FC236}">
                <a16:creationId xmlns:a16="http://schemas.microsoft.com/office/drawing/2014/main" id="{397006F8-534C-35E4-C8CA-A0311C1BDC28}"/>
              </a:ext>
            </a:extLst>
          </p:cNvPr>
          <p:cNvSpPr txBox="1"/>
          <p:nvPr/>
        </p:nvSpPr>
        <p:spPr>
          <a:xfrm>
            <a:off x="0" y="174171"/>
            <a:ext cx="9027041" cy="523220"/>
          </a:xfrm>
          <a:prstGeom prst="rect">
            <a:avLst/>
          </a:prstGeom>
          <a:noFill/>
        </p:spPr>
        <p:txBody>
          <a:bodyPr wrap="square">
            <a:spAutoFit/>
          </a:bodyPr>
          <a:lstStyle/>
          <a:p>
            <a:r>
              <a:rPr lang="en-US" sz="2800" dirty="0">
                <a:solidFill>
                  <a:schemeClr val="accent2"/>
                </a:solidFill>
              </a:rPr>
              <a:t>Treatment of Schizophrenia with Microvibration Control</a:t>
            </a:r>
            <a:endParaRPr lang="ru-RU" sz="2800" dirty="0">
              <a:solidFill>
                <a:schemeClr val="accent2"/>
              </a:solidFill>
            </a:endParaRPr>
          </a:p>
        </p:txBody>
      </p:sp>
      <p:sp>
        <p:nvSpPr>
          <p:cNvPr id="10" name="TextBox 9">
            <a:extLst>
              <a:ext uri="{FF2B5EF4-FFF2-40B4-BE49-F238E27FC236}">
                <a16:creationId xmlns:a16="http://schemas.microsoft.com/office/drawing/2014/main" id="{D49B6A01-A0DC-3791-62FA-B90253987F34}"/>
              </a:ext>
            </a:extLst>
          </p:cNvPr>
          <p:cNvSpPr txBox="1"/>
          <p:nvPr/>
        </p:nvSpPr>
        <p:spPr>
          <a:xfrm>
            <a:off x="5789047" y="1582560"/>
            <a:ext cx="3117885" cy="1569660"/>
          </a:xfrm>
          <a:prstGeom prst="rect">
            <a:avLst/>
          </a:prstGeom>
          <a:noFill/>
        </p:spPr>
        <p:txBody>
          <a:bodyPr wrap="square">
            <a:spAutoFit/>
          </a:bodyPr>
          <a:lstStyle/>
          <a:p>
            <a:r>
              <a:rPr lang="en-US" sz="2400" dirty="0"/>
              <a:t>6 cases of CF with</a:t>
            </a:r>
          </a:p>
          <a:p>
            <a:r>
              <a:rPr lang="en-US" sz="2400" dirty="0"/>
              <a:t>successful treatment</a:t>
            </a:r>
          </a:p>
          <a:p>
            <a:r>
              <a:rPr lang="en-US" sz="2400" dirty="0" err="1"/>
              <a:t>Rohracher&amp;Inanaga</a:t>
            </a:r>
            <a:r>
              <a:rPr lang="en-US" sz="2400" dirty="0"/>
              <a:t>, 1969</a:t>
            </a:r>
            <a:endParaRPr lang="ru-RU" sz="2400" dirty="0"/>
          </a:p>
        </p:txBody>
      </p:sp>
      <p:sp>
        <p:nvSpPr>
          <p:cNvPr id="12" name="TextBox 11">
            <a:extLst>
              <a:ext uri="{FF2B5EF4-FFF2-40B4-BE49-F238E27FC236}">
                <a16:creationId xmlns:a16="http://schemas.microsoft.com/office/drawing/2014/main" id="{79A31660-3C3A-E8EC-1FA3-CEDDE626590E}"/>
              </a:ext>
            </a:extLst>
          </p:cNvPr>
          <p:cNvSpPr txBox="1"/>
          <p:nvPr/>
        </p:nvSpPr>
        <p:spPr>
          <a:xfrm>
            <a:off x="5671457" y="4167445"/>
            <a:ext cx="3032276" cy="1569660"/>
          </a:xfrm>
          <a:prstGeom prst="rect">
            <a:avLst/>
          </a:prstGeom>
          <a:noFill/>
        </p:spPr>
        <p:txBody>
          <a:bodyPr wrap="square">
            <a:spAutoFit/>
          </a:bodyPr>
          <a:lstStyle/>
          <a:p>
            <a:r>
              <a:rPr lang="en-US" sz="2400" dirty="0"/>
              <a:t>6 cases of CF with</a:t>
            </a:r>
          </a:p>
          <a:p>
            <a:r>
              <a:rPr lang="en-US" sz="2400" dirty="0"/>
              <a:t>ineffective treatment</a:t>
            </a:r>
          </a:p>
          <a:p>
            <a:r>
              <a:rPr lang="en-US" sz="2400" dirty="0" err="1"/>
              <a:t>Rohracher&amp;Inanaga</a:t>
            </a:r>
            <a:r>
              <a:rPr lang="en-US" sz="2400" dirty="0"/>
              <a:t>, 1969</a:t>
            </a:r>
            <a:endParaRPr lang="ru-RU" sz="2400" dirty="0"/>
          </a:p>
        </p:txBody>
      </p:sp>
    </p:spTree>
    <p:extLst>
      <p:ext uri="{BB962C8B-B14F-4D97-AF65-F5344CB8AC3E}">
        <p14:creationId xmlns:p14="http://schemas.microsoft.com/office/powerpoint/2010/main" val="37605001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vestibul3"/>
          <p:cNvPicPr>
            <a:picLocks noChangeAspect="1"/>
          </p:cNvPicPr>
          <p:nvPr/>
        </p:nvPicPr>
        <p:blipFill>
          <a:blip r:embed="rId3">
            <a:grayscl/>
            <a:extLst>
              <a:ext uri="{BEBA8EAE-BF5A-486C-A8C5-ECC9F3942E4B}">
                <a14:imgProps xmlns:a14="http://schemas.microsoft.com/office/drawing/2010/main">
                  <a14:imgLayer r:embed="rId4">
                    <a14:imgEffect>
                      <a14:brightnessContrast bright="12000" contrast="1000"/>
                    </a14:imgEffect>
                  </a14:imgLayer>
                </a14:imgProps>
              </a:ext>
              <a:ext uri="{28A0092B-C50C-407E-A947-70E740481C1C}">
                <a14:useLocalDpi xmlns:a14="http://schemas.microsoft.com/office/drawing/2010/main" val="0"/>
              </a:ext>
            </a:extLst>
          </a:blip>
          <a:srcRect l="1755" t="2325"/>
          <a:stretch>
            <a:fillRect/>
          </a:stretch>
        </p:blipFill>
        <p:spPr bwMode="auto">
          <a:xfrm>
            <a:off x="220717" y="672662"/>
            <a:ext cx="8662933" cy="580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811338" y="1338263"/>
            <a:ext cx="1584325" cy="143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1843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063" y="901700"/>
            <a:ext cx="32607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7" name="Схема 6"/>
          <p:cNvGraphicFramePr/>
          <p:nvPr>
            <p:extLst>
              <p:ext uri="{D42A27DB-BD31-4B8C-83A1-F6EECF244321}">
                <p14:modId xmlns:p14="http://schemas.microsoft.com/office/powerpoint/2010/main" val="3072358511"/>
              </p:ext>
            </p:extLst>
          </p:nvPr>
        </p:nvGraphicFramePr>
        <p:xfrm>
          <a:off x="5265390" y="964264"/>
          <a:ext cx="3135240" cy="52253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p:cNvSpPr/>
          <p:nvPr/>
        </p:nvSpPr>
        <p:spPr>
          <a:xfrm>
            <a:off x="2290763" y="5761038"/>
            <a:ext cx="695325" cy="428625"/>
          </a:xfrm>
          <a:prstGeom prst="rect">
            <a:avLst/>
          </a:prstGeom>
        </p:spPr>
        <p:txBody>
          <a:bodyPr wrap="none">
            <a:spAutoFit/>
          </a:bodyPr>
          <a:lstStyle/>
          <a:p>
            <a:pPr algn="ctr">
              <a:defRPr/>
            </a:pPr>
            <a:r>
              <a:rPr lang="en-US" sz="2177" dirty="0">
                <a:latin typeface="Calibri" pitchFamily="34"/>
                <a:ea typeface="Microsoft YaHei" pitchFamily="2"/>
                <a:cs typeface="Mangal" pitchFamily="2"/>
              </a:rPr>
              <a:t>VER </a:t>
            </a:r>
            <a:endParaRPr lang="ru-RU" sz="2177" dirty="0">
              <a:ea typeface="Tahoma" pitchFamily="34" charset="0"/>
              <a:cs typeface="Tahoma" pitchFamily="34" charset="0"/>
            </a:endParaRPr>
          </a:p>
        </p:txBody>
      </p:sp>
      <p:sp>
        <p:nvSpPr>
          <p:cNvPr id="10" name="TextBox 9"/>
          <p:cNvSpPr txBox="1"/>
          <p:nvPr/>
        </p:nvSpPr>
        <p:spPr>
          <a:xfrm>
            <a:off x="1008063" y="-2098"/>
            <a:ext cx="6982724" cy="613286"/>
          </a:xfrm>
          <a:prstGeom prst="rect">
            <a:avLst/>
          </a:prstGeom>
          <a:noFill/>
          <a:ln>
            <a:noFill/>
          </a:ln>
        </p:spPr>
        <p:txBody>
          <a:bodyPr wrap="square" lIns="81638" tIns="40819" rIns="81638" bIns="40819"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r>
              <a:rPr lang="en-US" sz="3600" b="1" dirty="0">
                <a:solidFill>
                  <a:schemeClr val="accent2"/>
                </a:solidFill>
                <a:latin typeface="+mn-lt"/>
                <a:ea typeface="Microsoft YaHei" pitchFamily="2"/>
                <a:cs typeface="Mangal" pitchFamily="2"/>
              </a:rPr>
              <a:t>Vestibulo-Emotional Reflex</a:t>
            </a:r>
            <a:r>
              <a:rPr lang="ru-RU" sz="3600" b="1" dirty="0">
                <a:solidFill>
                  <a:schemeClr val="accent2"/>
                </a:solidFill>
                <a:latin typeface="+mn-lt"/>
                <a:ea typeface="Microsoft YaHei" pitchFamily="2"/>
                <a:cs typeface="Mangal" pitchFamily="2"/>
              </a:rPr>
              <a:t> </a:t>
            </a:r>
            <a:r>
              <a:rPr lang="en-US" sz="3600" b="1" dirty="0">
                <a:solidFill>
                  <a:schemeClr val="accent2"/>
                </a:solidFill>
                <a:latin typeface="+mn-lt"/>
                <a:ea typeface="Microsoft YaHei" pitchFamily="2"/>
                <a:cs typeface="Mangal" pitchFamily="2"/>
              </a:rPr>
              <a:t>(VER)</a:t>
            </a:r>
            <a:endParaRPr lang="ru-RU" sz="3600" b="1" dirty="0">
              <a:solidFill>
                <a:schemeClr val="accent2"/>
              </a:solidFill>
              <a:latin typeface="+mn-lt"/>
              <a:ea typeface="Microsoft YaHei" pitchFamily="2"/>
              <a:cs typeface="Mangal" pitchFamily="2"/>
            </a:endParaRPr>
          </a:p>
        </p:txBody>
      </p:sp>
      <p:sp>
        <p:nvSpPr>
          <p:cNvPr id="12" name="Slide Number Placeholder 6"/>
          <p:cNvSpPr>
            <a:spLocks noGrp="1"/>
          </p:cNvSpPr>
          <p:nvPr>
            <p:ph type="sldNum" sz="quarter" idx="12"/>
          </p:nvPr>
        </p:nvSpPr>
        <p:spPr>
          <a:xfrm>
            <a:off x="8458200" y="6418263"/>
            <a:ext cx="425450" cy="307975"/>
          </a:xfrm>
        </p:spPr>
        <p:txBody>
          <a:bodyPr anchor="ctr" anchorCtr="1">
            <a:spAutoFit/>
          </a:bodyPr>
          <a:lstStyle/>
          <a:p>
            <a:pPr>
              <a:defRPr/>
            </a:pPr>
            <a:fld id="{E6EAF9AA-203C-4E1A-9B5C-F5443B3186AA}" type="slidenum">
              <a:rPr lang="ru-RU">
                <a:latin typeface="+mn-lt"/>
              </a:rPr>
              <a:pPr>
                <a:defRPr/>
              </a:pPr>
              <a:t>16</a:t>
            </a:fld>
            <a:endParaRPr lang="ru-RU" dirty="0">
              <a:latin typeface="+mn-lt"/>
            </a:endParaRPr>
          </a:p>
        </p:txBody>
      </p:sp>
      <p:grpSp>
        <p:nvGrpSpPr>
          <p:cNvPr id="11" name="Группа 10"/>
          <p:cNvGrpSpPr/>
          <p:nvPr/>
        </p:nvGrpSpPr>
        <p:grpSpPr>
          <a:xfrm>
            <a:off x="6665256" y="3867099"/>
            <a:ext cx="335508" cy="279590"/>
            <a:chOff x="1399865" y="1913723"/>
            <a:chExt cx="335508" cy="279590"/>
          </a:xfrm>
        </p:grpSpPr>
        <p:sp>
          <p:nvSpPr>
            <p:cNvPr id="14" name="Стрелка вправо 13"/>
            <p:cNvSpPr/>
            <p:nvPr/>
          </p:nvSpPr>
          <p:spPr>
            <a:xfrm rot="5400000">
              <a:off x="1427824" y="1885764"/>
              <a:ext cx="279590" cy="335508"/>
            </a:xfrm>
            <a:prstGeom prst="rightArrow">
              <a:avLst>
                <a:gd name="adj1" fmla="val 60000"/>
                <a:gd name="adj2" fmla="val 50000"/>
              </a:avLst>
            </a:prstGeom>
            <a:solidFill>
              <a:schemeClr val="tx1"/>
            </a:solidFill>
          </p:spPr>
          <p:style>
            <a:lnRef idx="0">
              <a:schemeClr val="dk1">
                <a:tint val="60000"/>
                <a:hueOff val="0"/>
                <a:satOff val="0"/>
                <a:lumOff val="0"/>
                <a:alphaOff val="0"/>
              </a:schemeClr>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sp>
        <p:sp>
          <p:nvSpPr>
            <p:cNvPr id="15" name="Стрелка вправо 4"/>
            <p:cNvSpPr txBox="1"/>
            <p:nvPr/>
          </p:nvSpPr>
          <p:spPr>
            <a:xfrm>
              <a:off x="1466968" y="1913723"/>
              <a:ext cx="201304" cy="1957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grpSp>
    </p:spTree>
    <p:extLst>
      <p:ext uri="{BB962C8B-B14F-4D97-AF65-F5344CB8AC3E}">
        <p14:creationId xmlns:p14="http://schemas.microsoft.com/office/powerpoint/2010/main" val="80332211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A51165B-B1AE-4C7D-99D6-72E1466561F8}" type="slidenum">
              <a:rPr lang="ru-RU" altLang="ru-RU" sz="1400" smtClean="0">
                <a:solidFill>
                  <a:srgbClr val="000000"/>
                </a:solidFill>
              </a:rPr>
              <a:pPr>
                <a:spcBef>
                  <a:spcPct val="0"/>
                </a:spcBef>
                <a:buFontTx/>
                <a:buNone/>
              </a:pPr>
              <a:t>17</a:t>
            </a:fld>
            <a:endParaRPr lang="ru-RU" altLang="ru-RU" sz="1400" dirty="0">
              <a:solidFill>
                <a:srgbClr val="000000"/>
              </a:solidFill>
            </a:endParaRPr>
          </a:p>
        </p:txBody>
      </p:sp>
      <p:sp>
        <p:nvSpPr>
          <p:cNvPr id="7170" name="Rectangle 2"/>
          <p:cNvSpPr>
            <a:spLocks noGrp="1" noChangeArrowheads="1"/>
          </p:cNvSpPr>
          <p:nvPr>
            <p:ph type="title"/>
          </p:nvPr>
        </p:nvSpPr>
        <p:spPr>
          <a:xfrm>
            <a:off x="49213" y="152400"/>
            <a:ext cx="8878887" cy="782638"/>
          </a:xfrm>
        </p:spPr>
        <p:txBody>
          <a:bodyPr/>
          <a:lstStyle/>
          <a:p>
            <a:pPr eaLnBrk="1" hangingPunct="1">
              <a:defRPr/>
            </a:pPr>
            <a:r>
              <a:rPr lang="en-US" sz="3200" dirty="0">
                <a:solidFill>
                  <a:schemeClr val="accent2"/>
                </a:solidFill>
                <a:latin typeface="Arial" panose="020B0604020202020204" pitchFamily="34" charset="0"/>
                <a:cs typeface="Arial" panose="020B0604020202020204" pitchFamily="34" charset="0"/>
              </a:rPr>
              <a:t>Vibraimage Systems of the First Generation. </a:t>
            </a:r>
            <a:br>
              <a:rPr lang="en-US" sz="3200" dirty="0">
                <a:solidFill>
                  <a:schemeClr val="accent2"/>
                </a:solidFill>
                <a:latin typeface="Arial" panose="020B0604020202020204" pitchFamily="34" charset="0"/>
                <a:cs typeface="Arial" panose="020B0604020202020204" pitchFamily="34" charset="0"/>
              </a:rPr>
            </a:br>
            <a:r>
              <a:rPr lang="en-US" sz="3200" dirty="0">
                <a:solidFill>
                  <a:schemeClr val="accent2"/>
                </a:solidFill>
                <a:latin typeface="Arial" panose="020B0604020202020204" pitchFamily="34" charset="0"/>
                <a:cs typeface="Arial" panose="020B0604020202020204" pitchFamily="34" charset="0"/>
              </a:rPr>
              <a:t>Direct Conversion</a:t>
            </a:r>
            <a:r>
              <a:rPr lang="ru-RU" sz="3200" dirty="0">
                <a:solidFill>
                  <a:schemeClr val="accent2"/>
                </a:solidFill>
                <a:latin typeface="Arial" panose="020B0604020202020204" pitchFamily="34" charset="0"/>
                <a:cs typeface="Arial" panose="020B0604020202020204" pitchFamily="34" charset="0"/>
              </a:rPr>
              <a:t> </a:t>
            </a:r>
            <a:r>
              <a:rPr lang="en-US" sz="3200" dirty="0">
                <a:solidFill>
                  <a:schemeClr val="accent2"/>
                </a:solidFill>
                <a:latin typeface="Arial" panose="020B0604020202020204" pitchFamily="34" charset="0"/>
                <a:cs typeface="Arial" panose="020B0604020202020204" pitchFamily="34" charset="0"/>
              </a:rPr>
              <a:t>Measuring Instruments</a:t>
            </a:r>
            <a:endParaRPr lang="ru-RU" sz="3200"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148"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rgbClr val="3333CC"/>
              </a:solidFill>
            </a:endParaRPr>
          </a:p>
        </p:txBody>
      </p:sp>
      <p:cxnSp>
        <p:nvCxnSpPr>
          <p:cNvPr id="39" name="Прямая со стрелкой 38"/>
          <p:cNvCxnSpPr/>
          <p:nvPr/>
        </p:nvCxnSpPr>
        <p:spPr>
          <a:xfrm>
            <a:off x="5440680" y="10107930"/>
            <a:ext cx="390525" cy="0"/>
          </a:xfrm>
          <a:prstGeom prst="straightConnector1">
            <a:avLst/>
          </a:prstGeom>
          <a:noFill/>
          <a:ln w="6350" cap="flat" cmpd="sng" algn="ctr">
            <a:solidFill>
              <a:sysClr val="windowText" lastClr="000000"/>
            </a:solidFill>
            <a:prstDash val="solid"/>
            <a:miter lim="800000"/>
            <a:tailEnd type="triangle"/>
          </a:ln>
          <a:effectLst/>
        </p:spPr>
      </p:cxnSp>
      <p:grpSp>
        <p:nvGrpSpPr>
          <p:cNvPr id="40" name="Группа 39"/>
          <p:cNvGrpSpPr/>
          <p:nvPr/>
        </p:nvGrpSpPr>
        <p:grpSpPr>
          <a:xfrm>
            <a:off x="946637" y="1604396"/>
            <a:ext cx="7082451" cy="1568316"/>
            <a:chOff x="946637" y="1604396"/>
            <a:chExt cx="7082451" cy="1568316"/>
          </a:xfrm>
        </p:grpSpPr>
        <p:cxnSp>
          <p:nvCxnSpPr>
            <p:cNvPr id="41" name="Прямая со стрелкой 18"/>
            <p:cNvCxnSpPr/>
            <p:nvPr/>
          </p:nvCxnSpPr>
          <p:spPr>
            <a:xfrm>
              <a:off x="5380321"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2" name="Прямая со стрелкой 23"/>
            <p:cNvCxnSpPr/>
            <p:nvPr/>
          </p:nvCxnSpPr>
          <p:spPr>
            <a:xfrm>
              <a:off x="7422258" y="2445351"/>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3" name="Прямая со стрелкой 19"/>
            <p:cNvCxnSpPr/>
            <p:nvPr/>
          </p:nvCxnSpPr>
          <p:spPr>
            <a:xfrm>
              <a:off x="6395616"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5" name="Прямая со стрелкой 17"/>
            <p:cNvCxnSpPr/>
            <p:nvPr/>
          </p:nvCxnSpPr>
          <p:spPr>
            <a:xfrm>
              <a:off x="4376991"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6" name="Прямая со стрелкой 16"/>
            <p:cNvCxnSpPr/>
            <p:nvPr/>
          </p:nvCxnSpPr>
          <p:spPr>
            <a:xfrm>
              <a:off x="3433914"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Прямая со стрелкой 15"/>
            <p:cNvCxnSpPr/>
            <p:nvPr/>
          </p:nvCxnSpPr>
          <p:spPr>
            <a:xfrm>
              <a:off x="2450016" y="244535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8" name="Прямая со стрелкой 14"/>
            <p:cNvCxnSpPr/>
            <p:nvPr/>
          </p:nvCxnSpPr>
          <p:spPr>
            <a:xfrm>
              <a:off x="946637" y="2460344"/>
              <a:ext cx="473657" cy="0"/>
            </a:xfrm>
            <a:prstGeom prst="straightConnector1">
              <a:avLst/>
            </a:prstGeom>
            <a:noFill/>
            <a:ln w="6350" cap="flat" cmpd="sng" algn="ctr">
              <a:solidFill>
                <a:sysClr val="windowText" lastClr="000000"/>
              </a:solidFill>
              <a:prstDash val="solid"/>
              <a:miter lim="800000"/>
              <a:tailEnd type="triangle"/>
            </a:ln>
            <a:effectLst/>
          </p:spPr>
        </p:cxnSp>
        <p:sp>
          <p:nvSpPr>
            <p:cNvPr id="49" name="Надпись 2"/>
            <p:cNvSpPr txBox="1">
              <a:spLocks noChangeArrowheads="1"/>
            </p:cNvSpPr>
            <p:nvPr/>
          </p:nvSpPr>
          <p:spPr bwMode="auto">
            <a:xfrm>
              <a:off x="1428766" y="1604397"/>
              <a:ext cx="1013549" cy="1568315"/>
            </a:xfrm>
            <a:prstGeom prst="rect">
              <a:avLst/>
            </a:prstGeom>
            <a:solidFill>
              <a:srgbClr val="FFFFFF"/>
            </a:solidFill>
            <a:ln w="9525">
              <a:solidFill>
                <a:srgbClr val="000000"/>
              </a:solidFill>
              <a:miter lim="800000"/>
              <a:headEnd/>
              <a:tailEnd/>
            </a:ln>
          </p:spPr>
          <p:txBody>
            <a:bodyPr rot="0" vert="horz" wrap="square" lIns="36000" tIns="45720" rIns="36000" bIns="45720" anchor="ctr" anchorCtr="0">
              <a:noAutofit/>
            </a:bodyPr>
            <a:lstStyle/>
            <a:p>
              <a:pPr marL="36000" algn="ctr">
                <a:spcBef>
                  <a:spcPts val="60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Head micro</a:t>
              </a:r>
            </a:p>
            <a:p>
              <a:pPr marL="36000" algn="ctr">
                <a:spcBef>
                  <a:spcPts val="60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vibration</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0" name="Надпись 2"/>
                <p:cNvSpPr txBox="1">
                  <a:spLocks noChangeArrowheads="1"/>
                </p:cNvSpPr>
                <p:nvPr/>
              </p:nvSpPr>
              <p:spPr bwMode="auto">
                <a:xfrm>
                  <a:off x="2912534" y="1604397"/>
                  <a:ext cx="508315" cy="1568315"/>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𝑑𝐸</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Надпись 2"/>
                <p:cNvSpPr txBox="1">
                  <a:spLocks noRot="1" noChangeAspect="1" noMove="1" noResize="1" noEditPoints="1" noAdjustHandles="1" noChangeArrowheads="1" noChangeShapeType="1" noTextEdit="1"/>
                </p:cNvSpPr>
                <p:nvPr/>
              </p:nvSpPr>
              <p:spPr bwMode="auto">
                <a:xfrm>
                  <a:off x="2912534" y="1604397"/>
                  <a:ext cx="508315" cy="1568315"/>
                </a:xfrm>
                <a:prstGeom prst="rect">
                  <a:avLst/>
                </a:prstGeom>
                <a:blipFill>
                  <a:blip r:embed="rId3"/>
                  <a:stretch>
                    <a:fillRect/>
                  </a:stretch>
                </a:blipFill>
                <a:ln w="9525">
                  <a:solidFill>
                    <a:srgbClr val="000000"/>
                  </a:solidFill>
                  <a:miter lim="800000"/>
                  <a:headEnd/>
                  <a:tailEnd/>
                </a:ln>
              </p:spPr>
              <p:txBody>
                <a:bodyPr/>
                <a:lstStyle/>
                <a:p>
                  <a:r>
                    <a:rPr lang="ru-RU">
                      <a:noFill/>
                    </a:rPr>
                    <a:t> </a:t>
                  </a:r>
                </a:p>
              </p:txBody>
            </p:sp>
          </mc:Fallback>
        </mc:AlternateContent>
        <p:sp>
          <p:nvSpPr>
            <p:cNvPr id="51" name="Надпись 2"/>
            <p:cNvSpPr txBox="1">
              <a:spLocks noChangeArrowheads="1"/>
            </p:cNvSpPr>
            <p:nvPr/>
          </p:nvSpPr>
          <p:spPr bwMode="auto">
            <a:xfrm>
              <a:off x="6912403" y="1604396"/>
              <a:ext cx="509855" cy="1568316"/>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P</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Надпись 2"/>
            <p:cNvSpPr txBox="1">
              <a:spLocks noChangeArrowheads="1"/>
            </p:cNvSpPr>
            <p:nvPr/>
          </p:nvSpPr>
          <p:spPr bwMode="auto">
            <a:xfrm>
              <a:off x="5851170" y="1604396"/>
              <a:ext cx="598425" cy="1568316"/>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ru-RU"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Надпись 2"/>
            <p:cNvSpPr txBox="1">
              <a:spLocks noChangeArrowheads="1"/>
            </p:cNvSpPr>
            <p:nvPr/>
          </p:nvSpPr>
          <p:spPr bwMode="auto">
            <a:xfrm>
              <a:off x="1026735" y="1856136"/>
              <a:ext cx="393559" cy="604874"/>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X</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Надпись 2"/>
            <p:cNvSpPr txBox="1">
              <a:spLocks noChangeArrowheads="1"/>
            </p:cNvSpPr>
            <p:nvPr/>
          </p:nvSpPr>
          <p:spPr bwMode="auto">
            <a:xfrm>
              <a:off x="2450016" y="1785399"/>
              <a:ext cx="461334" cy="691491"/>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Надпись 2"/>
            <p:cNvSpPr txBox="1">
              <a:spLocks noChangeArrowheads="1"/>
            </p:cNvSpPr>
            <p:nvPr/>
          </p:nvSpPr>
          <p:spPr bwMode="auto">
            <a:xfrm>
              <a:off x="3430447" y="1688899"/>
              <a:ext cx="461334" cy="756454"/>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Надпись 2"/>
            <p:cNvSpPr txBox="1">
              <a:spLocks noChangeArrowheads="1"/>
            </p:cNvSpPr>
            <p:nvPr/>
          </p:nvSpPr>
          <p:spPr bwMode="auto">
            <a:xfrm>
              <a:off x="4380072" y="1682338"/>
              <a:ext cx="517557" cy="763013"/>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Надпись 2"/>
            <p:cNvSpPr txBox="1">
              <a:spLocks noChangeArrowheads="1"/>
            </p:cNvSpPr>
            <p:nvPr/>
          </p:nvSpPr>
          <p:spPr bwMode="auto">
            <a:xfrm>
              <a:off x="5315482" y="1728893"/>
              <a:ext cx="517557" cy="70814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Надпись 2"/>
            <p:cNvSpPr txBox="1">
              <a:spLocks noChangeArrowheads="1"/>
            </p:cNvSpPr>
            <p:nvPr/>
          </p:nvSpPr>
          <p:spPr bwMode="auto">
            <a:xfrm>
              <a:off x="6395616" y="1783957"/>
              <a:ext cx="517557" cy="64973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Надпись 2"/>
            <p:cNvSpPr txBox="1">
              <a:spLocks noChangeArrowheads="1"/>
            </p:cNvSpPr>
            <p:nvPr/>
          </p:nvSpPr>
          <p:spPr bwMode="auto">
            <a:xfrm>
              <a:off x="7375981" y="1812316"/>
              <a:ext cx="653107" cy="60631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ru-RU" baseline="-25000" dirty="0">
                  <a:effectLst/>
                  <a:latin typeface="Times New Roman" panose="02020603050405020304" pitchFamily="18" charset="0"/>
                  <a:ea typeface="Calibri" panose="020F0502020204030204" pitchFamily="34" charset="0"/>
                  <a:cs typeface="Times New Roman" panose="02020603050405020304" pitchFamily="18" charset="0"/>
                </a:rPr>
                <a:t>вых</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0" name="Надпись 2"/>
                <p:cNvSpPr txBox="1">
                  <a:spLocks noChangeArrowheads="1"/>
                </p:cNvSpPr>
                <p:nvPr/>
              </p:nvSpPr>
              <p:spPr bwMode="auto">
                <a:xfrm>
                  <a:off x="3916322" y="1604398"/>
                  <a:ext cx="501104" cy="1568314"/>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𝑑𝑞</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7" name="Надпись 2"/>
                <p:cNvSpPr txBox="1">
                  <a:spLocks noRot="1" noChangeAspect="1" noMove="1" noResize="1" noEditPoints="1" noAdjustHandles="1" noChangeArrowheads="1" noChangeShapeType="1" noTextEdit="1"/>
                </p:cNvSpPr>
                <p:nvPr/>
              </p:nvSpPr>
              <p:spPr bwMode="auto">
                <a:xfrm>
                  <a:off x="3916322" y="1604398"/>
                  <a:ext cx="501104" cy="1568314"/>
                </a:xfrm>
                <a:prstGeom prst="rect">
                  <a:avLst/>
                </a:prstGeom>
                <a:blipFill>
                  <a:blip r:embed="rId4"/>
                  <a:stretch>
                    <a:fillRect/>
                  </a:stretch>
                </a:blipFill>
                <a:ln w="9525">
                  <a:solidFill>
                    <a:srgbClr val="000000"/>
                  </a:solidFill>
                  <a:miter lim="800000"/>
                  <a:headEnd/>
                  <a:tailEnd/>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1" name="Надпись 2"/>
                <p:cNvSpPr txBox="1">
                  <a:spLocks noChangeArrowheads="1"/>
                </p:cNvSpPr>
                <p:nvPr/>
              </p:nvSpPr>
              <p:spPr bwMode="auto">
                <a:xfrm>
                  <a:off x="4861849" y="1604398"/>
                  <a:ext cx="507544" cy="1568314"/>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𝑑𝑈</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8" name="Надпись 2"/>
                <p:cNvSpPr txBox="1">
                  <a:spLocks noRot="1" noChangeAspect="1" noMove="1" noResize="1" noEditPoints="1" noAdjustHandles="1" noChangeArrowheads="1" noChangeShapeType="1" noTextEdit="1"/>
                </p:cNvSpPr>
                <p:nvPr/>
              </p:nvSpPr>
              <p:spPr bwMode="auto">
                <a:xfrm>
                  <a:off x="4861849" y="1604398"/>
                  <a:ext cx="507544" cy="1568314"/>
                </a:xfrm>
                <a:prstGeom prst="rect">
                  <a:avLst/>
                </a:prstGeom>
                <a:blipFill>
                  <a:blip r:embed="rId5"/>
                  <a:stretch>
                    <a:fillRect/>
                  </a:stretch>
                </a:blipFill>
                <a:ln w="9525">
                  <a:solidFill>
                    <a:srgbClr val="000000"/>
                  </a:solidFill>
                  <a:miter lim="800000"/>
                  <a:headEnd/>
                  <a:tailEnd/>
                </a:ln>
              </p:spPr>
              <p:txBody>
                <a:bodyPr/>
                <a:lstStyle/>
                <a:p>
                  <a:r>
                    <a:rPr lang="ru-RU">
                      <a:noFill/>
                    </a:rPr>
                    <a:t> </a:t>
                  </a:r>
                </a:p>
              </p:txBody>
            </p:sp>
          </mc:Fallback>
        </mc:AlternateContent>
      </p:grpSp>
      <p:sp>
        <p:nvSpPr>
          <p:cNvPr id="62" name="Rectangle 76"/>
          <p:cNvSpPr>
            <a:spLocks noChangeArrowheads="1"/>
          </p:cNvSpPr>
          <p:nvPr/>
        </p:nvSpPr>
        <p:spPr bwMode="auto">
          <a:xfrm>
            <a:off x="288306" y="3497859"/>
            <a:ext cx="870108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b="1" dirty="0"/>
              <a:t>Block diagram of vibraimage system for direct measurements.</a:t>
            </a:r>
          </a:p>
          <a:p>
            <a:r>
              <a:rPr lang="en-US" dirty="0"/>
              <a:t>X − PPS characteristics, </a:t>
            </a:r>
          </a:p>
          <a:p>
            <a:r>
              <a:rPr lang="en-US" dirty="0"/>
              <a:t>Y</a:t>
            </a:r>
            <a:r>
              <a:rPr lang="en-US" baseline="-25000" dirty="0"/>
              <a:t>1</a:t>
            </a:r>
            <a:r>
              <a:rPr lang="en-US" dirty="0"/>
              <a:t> − change in the light flux depending on the contrast of the object and its motor activity, </a:t>
            </a:r>
          </a:p>
          <a:p>
            <a:r>
              <a:rPr lang="en-US" dirty="0"/>
              <a:t>Y</a:t>
            </a:r>
            <a:r>
              <a:rPr lang="en-US" baseline="-25000" dirty="0"/>
              <a:t>2</a:t>
            </a:r>
            <a:r>
              <a:rPr lang="en-US" dirty="0"/>
              <a:t> − spatial transformation of the light flux using the optics of a   television camera,</a:t>
            </a:r>
          </a:p>
          <a:p>
            <a:r>
              <a:rPr lang="en-US" dirty="0"/>
              <a:t>Y</a:t>
            </a:r>
            <a:r>
              <a:rPr lang="en-US" baseline="-25000" dirty="0"/>
              <a:t>3</a:t>
            </a:r>
            <a:r>
              <a:rPr lang="en-US" dirty="0"/>
              <a:t> − charge conversion in the photodetector, </a:t>
            </a:r>
          </a:p>
          <a:p>
            <a:r>
              <a:rPr lang="en-US" dirty="0"/>
              <a:t>Y</a:t>
            </a:r>
            <a:r>
              <a:rPr lang="en-US" baseline="-25000" dirty="0"/>
              <a:t>4</a:t>
            </a:r>
            <a:r>
              <a:rPr lang="en-US" dirty="0"/>
              <a:t> − analog-digital signal-to-digital conversion,</a:t>
            </a:r>
          </a:p>
          <a:p>
            <a:r>
              <a:rPr lang="en-US" dirty="0"/>
              <a:t>Y</a:t>
            </a:r>
            <a:r>
              <a:rPr lang="en-US" baseline="-25000" dirty="0"/>
              <a:t>5</a:t>
            </a:r>
            <a:r>
              <a:rPr lang="en-US" dirty="0"/>
              <a:t> − primary parameters of vibraimage, </a:t>
            </a:r>
          </a:p>
          <a:p>
            <a:r>
              <a:rPr lang="en-US" dirty="0" err="1"/>
              <a:t>Y</a:t>
            </a:r>
            <a:r>
              <a:rPr lang="en-US" baseline="-25000" dirty="0" err="1"/>
              <a:t>out</a:t>
            </a:r>
            <a:r>
              <a:rPr lang="en-US" dirty="0"/>
              <a:t> − PPS characteristics measurement result.</a:t>
            </a:r>
            <a:endParaRPr kumimoji="0" lang="ru-RU" altLang="en-US" b="0" i="0" u="none" strike="noStrike" cap="none" normalizeH="0" baseline="0" dirty="0">
              <a:ln>
                <a:noFill/>
              </a:ln>
              <a:solidFill>
                <a:schemeClr val="tx1"/>
              </a:solidFill>
              <a:effectLst/>
              <a:latin typeface="+mj-lt"/>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60" y="145280"/>
            <a:ext cx="7868540" cy="1176642"/>
          </a:xfrm>
        </p:spPr>
        <p:txBody>
          <a:bodyPr/>
          <a:lstStyle/>
          <a:p>
            <a:r>
              <a:rPr lang="en-US" sz="3600" dirty="0">
                <a:solidFill>
                  <a:schemeClr val="accent2"/>
                </a:solidFill>
                <a:latin typeface="Arial" panose="020B0604020202020204" pitchFamily="34" charset="0"/>
                <a:cs typeface="Arial" panose="020B0604020202020204" pitchFamily="34" charset="0"/>
              </a:rPr>
              <a:t>Basic Parameters of Vibraimage System of the First Generation</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44381" y="1506775"/>
            <a:ext cx="8013819" cy="4842750"/>
          </a:xfrm>
        </p:spPr>
        <p:txBody>
          <a:bodyPr/>
          <a:lstStyle/>
          <a:p>
            <a:r>
              <a:rPr lang="en-US" dirty="0"/>
              <a:t>Amplitude</a:t>
            </a:r>
            <a:r>
              <a:rPr lang="ru-RU" dirty="0"/>
              <a:t> </a:t>
            </a:r>
            <a:r>
              <a:rPr lang="en-US" dirty="0"/>
              <a:t>  Ai-A6</a:t>
            </a:r>
            <a:endParaRPr lang="ru-RU" dirty="0"/>
          </a:p>
          <a:p>
            <a:r>
              <a:rPr lang="en-US" dirty="0"/>
              <a:t>Frequency   Fi- F12   </a:t>
            </a:r>
            <a:endParaRPr lang="ru-RU" dirty="0"/>
          </a:p>
          <a:p>
            <a:r>
              <a:rPr lang="en-US" dirty="0"/>
              <a:t>Symmetry   Si-S7  </a:t>
            </a:r>
            <a:endParaRPr lang="ru-RU" dirty="0"/>
          </a:p>
          <a:p>
            <a:r>
              <a:rPr lang="en-US" dirty="0"/>
              <a:t>Processing   Pi-P30</a:t>
            </a:r>
          </a:p>
          <a:p>
            <a:pPr marL="0" indent="0">
              <a:buNone/>
            </a:pPr>
            <a:endParaRPr lang="ru-RU" dirty="0"/>
          </a:p>
          <a:p>
            <a:r>
              <a:rPr lang="en-US" dirty="0"/>
              <a:t>Behavioral   E1-E16</a:t>
            </a:r>
            <a:endParaRPr lang="ru-RU" dirty="0"/>
          </a:p>
          <a:p>
            <a:endParaRPr lang="en-US" dirty="0"/>
          </a:p>
          <a:p>
            <a:r>
              <a:rPr lang="en-US" dirty="0"/>
              <a:t>Systemic    I;</a:t>
            </a:r>
            <a:r>
              <a:rPr lang="ru-RU" dirty="0"/>
              <a:t> </a:t>
            </a:r>
            <a:r>
              <a:rPr lang="en-US" dirty="0"/>
              <a:t>E;</a:t>
            </a:r>
            <a:r>
              <a:rPr lang="ru-RU" dirty="0"/>
              <a:t> </a:t>
            </a:r>
            <a:r>
              <a:rPr lang="en-US" dirty="0"/>
              <a:t>P;</a:t>
            </a:r>
            <a:r>
              <a:rPr lang="ru-RU" dirty="0"/>
              <a:t> </a:t>
            </a:r>
            <a:r>
              <a:rPr lang="en-US" dirty="0"/>
              <a:t>M;</a:t>
            </a:r>
            <a:r>
              <a:rPr lang="ru-RU" dirty="0"/>
              <a:t> </a:t>
            </a:r>
            <a:r>
              <a:rPr lang="en-US" dirty="0"/>
              <a:t>SD</a:t>
            </a:r>
          </a:p>
        </p:txBody>
      </p:sp>
      <p:sp>
        <p:nvSpPr>
          <p:cNvPr id="4" name="Slide Number Placeholder 3"/>
          <p:cNvSpPr>
            <a:spLocks noGrp="1"/>
          </p:cNvSpPr>
          <p:nvPr>
            <p:ph type="sldNum" sz="quarter" idx="12"/>
          </p:nvPr>
        </p:nvSpPr>
        <p:spPr/>
        <p:txBody>
          <a:bodyPr/>
          <a:lstStyle/>
          <a:p>
            <a:pPr>
              <a:defRPr/>
            </a:pPr>
            <a:fld id="{E6D98964-9827-4D6F-AF97-D13E6D3C32A9}" type="slidenum">
              <a:rPr lang="ru-RU" altLang="ru-RU" smtClean="0"/>
              <a:pPr>
                <a:defRPr/>
              </a:pPr>
              <a:t>18</a:t>
            </a:fld>
            <a:endParaRPr lang="ru-RU" altLang="ru-RU" dirty="0"/>
          </a:p>
        </p:txBody>
      </p:sp>
      <p:pic>
        <p:nvPicPr>
          <p:cNvPr id="6" name="Picture 5"/>
          <p:cNvPicPr>
            <a:picLocks noChangeAspect="1"/>
          </p:cNvPicPr>
          <p:nvPr/>
        </p:nvPicPr>
        <p:blipFill>
          <a:blip r:embed="rId3"/>
          <a:stretch>
            <a:fillRect/>
          </a:stretch>
        </p:blipFill>
        <p:spPr>
          <a:xfrm>
            <a:off x="4990136" y="1543086"/>
            <a:ext cx="1676190" cy="571429"/>
          </a:xfrm>
          <a:prstGeom prst="rect">
            <a:avLst/>
          </a:prstGeom>
        </p:spPr>
      </p:pic>
      <p:pic>
        <p:nvPicPr>
          <p:cNvPr id="7" name="Picture 6"/>
          <p:cNvPicPr>
            <a:picLocks noChangeAspect="1"/>
          </p:cNvPicPr>
          <p:nvPr/>
        </p:nvPicPr>
        <p:blipFill>
          <a:blip r:embed="rId4"/>
          <a:stretch>
            <a:fillRect/>
          </a:stretch>
        </p:blipFill>
        <p:spPr>
          <a:xfrm>
            <a:off x="4732481" y="2159523"/>
            <a:ext cx="2533333" cy="542857"/>
          </a:xfrm>
          <a:prstGeom prst="rect">
            <a:avLst/>
          </a:prstGeom>
        </p:spPr>
      </p:pic>
      <p:pic>
        <p:nvPicPr>
          <p:cNvPr id="8" name="Picture 7"/>
          <p:cNvPicPr>
            <a:picLocks noChangeAspect="1"/>
          </p:cNvPicPr>
          <p:nvPr/>
        </p:nvPicPr>
        <p:blipFill>
          <a:blip r:embed="rId5"/>
          <a:stretch>
            <a:fillRect/>
          </a:stretch>
        </p:blipFill>
        <p:spPr>
          <a:xfrm>
            <a:off x="5189624" y="2809772"/>
            <a:ext cx="1619048" cy="542857"/>
          </a:xfrm>
          <a:prstGeom prst="rect">
            <a:avLst/>
          </a:prstGeom>
        </p:spPr>
      </p:pic>
      <p:pic>
        <p:nvPicPr>
          <p:cNvPr id="9" name="Picture 8"/>
          <p:cNvPicPr>
            <a:picLocks noChangeAspect="1"/>
          </p:cNvPicPr>
          <p:nvPr/>
        </p:nvPicPr>
        <p:blipFill>
          <a:blip r:embed="rId6"/>
          <a:stretch>
            <a:fillRect/>
          </a:stretch>
        </p:blipFill>
        <p:spPr>
          <a:xfrm>
            <a:off x="5189624" y="3322040"/>
            <a:ext cx="3019048" cy="704762"/>
          </a:xfrm>
          <a:prstGeom prst="rect">
            <a:avLst/>
          </a:prstGeom>
        </p:spPr>
      </p:pic>
      <p:pic>
        <p:nvPicPr>
          <p:cNvPr id="10" name="Picture 9"/>
          <p:cNvPicPr>
            <a:picLocks noChangeAspect="1"/>
          </p:cNvPicPr>
          <p:nvPr/>
        </p:nvPicPr>
        <p:blipFill>
          <a:blip r:embed="rId7"/>
          <a:stretch>
            <a:fillRect/>
          </a:stretch>
        </p:blipFill>
        <p:spPr>
          <a:xfrm>
            <a:off x="3785374" y="4864404"/>
            <a:ext cx="4085714" cy="895238"/>
          </a:xfrm>
          <a:prstGeom prst="rect">
            <a:avLst/>
          </a:prstGeom>
        </p:spPr>
      </p:pic>
    </p:spTree>
    <p:extLst>
      <p:ext uri="{BB962C8B-B14F-4D97-AF65-F5344CB8AC3E}">
        <p14:creationId xmlns:p14="http://schemas.microsoft.com/office/powerpoint/2010/main" val="182616685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69A66A6-99F4-4EE9-9F70-73E0C9A295F9}" type="slidenum">
              <a:rPr lang="ru-RU" altLang="ru-RU" sz="1400" smtClean="0"/>
              <a:pPr>
                <a:spcBef>
                  <a:spcPct val="0"/>
                </a:spcBef>
                <a:buFontTx/>
                <a:buNone/>
              </a:pPr>
              <a:t>19</a:t>
            </a:fld>
            <a:endParaRPr lang="ru-RU" altLang="ru-RU" sz="1400" dirty="0"/>
          </a:p>
        </p:txBody>
      </p:sp>
      <p:sp>
        <p:nvSpPr>
          <p:cNvPr id="7170" name="Rectangle 2"/>
          <p:cNvSpPr>
            <a:spLocks noGrp="1" noChangeArrowheads="1"/>
          </p:cNvSpPr>
          <p:nvPr>
            <p:ph type="title"/>
          </p:nvPr>
        </p:nvSpPr>
        <p:spPr>
          <a:xfrm>
            <a:off x="0" y="151850"/>
            <a:ext cx="9144000" cy="1205936"/>
          </a:xfrm>
        </p:spPr>
        <p:txBody>
          <a:bodyPr/>
          <a:lstStyle/>
          <a:p>
            <a:pPr eaLnBrk="1" hangingPunct="1">
              <a:defRPr/>
            </a:pPr>
            <a:r>
              <a:rPr lang="en-US" sz="3200" dirty="0">
                <a:solidFill>
                  <a:schemeClr val="accent2"/>
                </a:solidFill>
                <a:latin typeface="Arial" panose="020B0604020202020204" pitchFamily="34" charset="0"/>
                <a:cs typeface="Arial" panose="020B0604020202020204" pitchFamily="34" charset="0"/>
              </a:rPr>
              <a:t>Behavioral Parameters as Characteristics of Head Microvibration Having Minimal Correlation</a:t>
            </a:r>
            <a:endParaRPr lang="ru-RU" sz="3200"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8196"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chemeClr val="accent2"/>
              </a:solidFill>
            </a:endParaRPr>
          </a:p>
        </p:txBody>
      </p:sp>
      <p:sp>
        <p:nvSpPr>
          <p:cNvPr id="6" name="Rectangle 12"/>
          <p:cNvSpPr>
            <a:spLocks noChangeArrowheads="1"/>
          </p:cNvSpPr>
          <p:nvPr/>
        </p:nvSpPr>
        <p:spPr bwMode="auto">
          <a:xfrm>
            <a:off x="49213" y="-511126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22"/>
          <p:cNvSpPr>
            <a:spLocks noChangeArrowheads="1"/>
          </p:cNvSpPr>
          <p:nvPr/>
        </p:nvSpPr>
        <p:spPr bwMode="auto">
          <a:xfrm>
            <a:off x="49213" y="-46540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graphicFrame>
        <p:nvGraphicFramePr>
          <p:cNvPr id="2" name="Table 1"/>
          <p:cNvGraphicFramePr>
            <a:graphicFrameLocks noGrp="1"/>
          </p:cNvGraphicFramePr>
          <p:nvPr>
            <p:extLst>
              <p:ext uri="{D42A27DB-BD31-4B8C-83A1-F6EECF244321}">
                <p14:modId xmlns:p14="http://schemas.microsoft.com/office/powerpoint/2010/main" val="3995213000"/>
              </p:ext>
            </p:extLst>
          </p:nvPr>
        </p:nvGraphicFramePr>
        <p:xfrm>
          <a:off x="1152415" y="1465110"/>
          <a:ext cx="6614729" cy="4530985"/>
        </p:xfrm>
        <a:graphic>
          <a:graphicData uri="http://schemas.openxmlformats.org/drawingml/2006/table">
            <a:tbl>
              <a:tblPr/>
              <a:tblGrid>
                <a:gridCol w="2021970">
                  <a:extLst>
                    <a:ext uri="{9D8B030D-6E8A-4147-A177-3AD203B41FA5}">
                      <a16:colId xmlns:a16="http://schemas.microsoft.com/office/drawing/2014/main" val="2451504167"/>
                    </a:ext>
                  </a:extLst>
                </a:gridCol>
                <a:gridCol w="1270952">
                  <a:extLst>
                    <a:ext uri="{9D8B030D-6E8A-4147-A177-3AD203B41FA5}">
                      <a16:colId xmlns:a16="http://schemas.microsoft.com/office/drawing/2014/main" val="2572996853"/>
                    </a:ext>
                  </a:extLst>
                </a:gridCol>
                <a:gridCol w="1270952">
                  <a:extLst>
                    <a:ext uri="{9D8B030D-6E8A-4147-A177-3AD203B41FA5}">
                      <a16:colId xmlns:a16="http://schemas.microsoft.com/office/drawing/2014/main" val="2801195392"/>
                    </a:ext>
                  </a:extLst>
                </a:gridCol>
                <a:gridCol w="1126526">
                  <a:extLst>
                    <a:ext uri="{9D8B030D-6E8A-4147-A177-3AD203B41FA5}">
                      <a16:colId xmlns:a16="http://schemas.microsoft.com/office/drawing/2014/main" val="4102336826"/>
                    </a:ext>
                  </a:extLst>
                </a:gridCol>
                <a:gridCol w="924329">
                  <a:extLst>
                    <a:ext uri="{9D8B030D-6E8A-4147-A177-3AD203B41FA5}">
                      <a16:colId xmlns:a16="http://schemas.microsoft.com/office/drawing/2014/main" val="2774675453"/>
                    </a:ext>
                  </a:extLst>
                </a:gridCol>
              </a:tblGrid>
              <a:tr h="411041">
                <a:tc>
                  <a:txBody>
                    <a:bodyPr/>
                    <a:lstStyle/>
                    <a:p>
                      <a:pPr algn="ctr" fontAlgn="ctr"/>
                      <a:r>
                        <a:rPr lang="en-US" sz="1400" b="1" i="0" u="none" strike="noStrike" dirty="0">
                          <a:solidFill>
                            <a:srgbClr val="000000"/>
                          </a:solidFill>
                          <a:effectLst/>
                          <a:latin typeface="+mj-lt"/>
                        </a:rPr>
                        <a:t>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mj-lt"/>
                        </a:rPr>
                        <a:t>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mj-lt"/>
                        </a:rPr>
                        <a:t>SD</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mj-lt"/>
                        </a:rPr>
                        <a:t>Vi (S/M)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1400" b="1" i="0" u="none" strike="noStrike" dirty="0">
                          <a:solidFill>
                            <a:srgbClr val="000000"/>
                          </a:solidFill>
                          <a:effectLst/>
                          <a:latin typeface="+mj-lt"/>
                        </a:rPr>
                        <a:t>С</a:t>
                      </a:r>
                      <a:endParaRPr lang="en-US" sz="1400" b="1"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1503697"/>
                  </a:ext>
                </a:extLst>
              </a:tr>
              <a:tr h="276311">
                <a:tc>
                  <a:txBody>
                    <a:bodyPr/>
                    <a:lstStyle/>
                    <a:p>
                      <a:pPr algn="l" fontAlgn="ctr"/>
                      <a:r>
                        <a:rPr lang="en-US" sz="1800" b="0" i="0" u="none" strike="noStrike" dirty="0">
                          <a:solidFill>
                            <a:srgbClr val="000000"/>
                          </a:solidFill>
                          <a:effectLst/>
                          <a:latin typeface="+mj-lt"/>
                        </a:rPr>
                        <a:t>(P1)</a:t>
                      </a:r>
                      <a:r>
                        <a:rPr lang="en-US" sz="1800" b="0" i="0" u="none" strike="noStrike" baseline="0" dirty="0">
                          <a:solidFill>
                            <a:srgbClr val="000000"/>
                          </a:solidFill>
                          <a:effectLst/>
                          <a:latin typeface="+mj-lt"/>
                        </a:rPr>
                        <a:t> </a:t>
                      </a:r>
                      <a:r>
                        <a:rPr lang="en-US" sz="1800" b="0" i="0" u="none" strike="noStrike" dirty="0">
                          <a:solidFill>
                            <a:srgbClr val="000000"/>
                          </a:solidFill>
                          <a:effectLst/>
                          <a:latin typeface="+mj-lt"/>
                        </a:rPr>
                        <a:t>Aggression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38,28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5,50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14,36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0,56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523454"/>
                  </a:ext>
                </a:extLst>
              </a:tr>
              <a:tr h="276311">
                <a:tc>
                  <a:txBody>
                    <a:bodyPr/>
                    <a:lstStyle/>
                    <a:p>
                      <a:pPr algn="l" fontAlgn="ctr"/>
                      <a:r>
                        <a:rPr lang="en-US" sz="1800" b="0" i="0" u="none" strike="noStrike" dirty="0">
                          <a:solidFill>
                            <a:srgbClr val="000000"/>
                          </a:solidFill>
                          <a:effectLst/>
                          <a:latin typeface="+mj-lt"/>
                        </a:rPr>
                        <a:t>(P2)</a:t>
                      </a:r>
                      <a:r>
                        <a:rPr lang="en-US" sz="1800" b="0" i="0" u="none" strike="noStrike" baseline="0" dirty="0">
                          <a:solidFill>
                            <a:srgbClr val="000000"/>
                          </a:solidFill>
                          <a:effectLst/>
                          <a:latin typeface="+mj-lt"/>
                        </a:rPr>
                        <a:t> </a:t>
                      </a:r>
                      <a:r>
                        <a:rPr lang="en-US" sz="1800" b="0" i="0" u="none" strike="noStrike" dirty="0">
                          <a:solidFill>
                            <a:srgbClr val="000000"/>
                          </a:solidFill>
                          <a:effectLst/>
                          <a:latin typeface="+mj-lt"/>
                        </a:rPr>
                        <a:t>Stress</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35,50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8,32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23,44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0,58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762926"/>
                  </a:ext>
                </a:extLst>
              </a:tr>
              <a:tr h="336796">
                <a:tc>
                  <a:txBody>
                    <a:bodyPr/>
                    <a:lstStyle/>
                    <a:p>
                      <a:pPr algn="l" fontAlgn="ctr"/>
                      <a:r>
                        <a:rPr lang="en-US" sz="1800" b="0" i="0" u="none" strike="noStrike" dirty="0">
                          <a:solidFill>
                            <a:srgbClr val="000000"/>
                          </a:solidFill>
                          <a:effectLst/>
                          <a:latin typeface="+mj-lt"/>
                        </a:rPr>
                        <a:t>(P3)</a:t>
                      </a:r>
                      <a:r>
                        <a:rPr lang="en-US" sz="1800" b="0" i="0" u="none" strike="noStrike" baseline="0" dirty="0">
                          <a:solidFill>
                            <a:srgbClr val="000000"/>
                          </a:solidFill>
                          <a:effectLst/>
                          <a:latin typeface="+mj-lt"/>
                        </a:rPr>
                        <a:t> T</a:t>
                      </a:r>
                      <a:r>
                        <a:rPr lang="en-US" sz="1800" b="0" i="0" u="none" strike="noStrike" dirty="0">
                          <a:solidFill>
                            <a:srgbClr val="000000"/>
                          </a:solidFill>
                          <a:effectLst/>
                          <a:latin typeface="+mj-lt"/>
                        </a:rPr>
                        <a:t>ension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34,99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5,17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14,78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-0,27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743921"/>
                  </a:ext>
                </a:extLst>
              </a:tr>
              <a:tr h="360854">
                <a:tc>
                  <a:txBody>
                    <a:bodyPr/>
                    <a:lstStyle/>
                    <a:p>
                      <a:pPr algn="l" fontAlgn="ctr"/>
                      <a:r>
                        <a:rPr lang="en-US" sz="1800" b="0" i="0" u="none" strike="noStrike" dirty="0">
                          <a:solidFill>
                            <a:srgbClr val="000000"/>
                          </a:solidFill>
                          <a:effectLst/>
                          <a:latin typeface="+mj-lt"/>
                        </a:rPr>
                        <a:t>(P4)</a:t>
                      </a:r>
                      <a:r>
                        <a:rPr lang="en-US" sz="1800" b="0" i="0" u="none" strike="noStrike" baseline="0" dirty="0">
                          <a:solidFill>
                            <a:srgbClr val="000000"/>
                          </a:solidFill>
                          <a:effectLst/>
                          <a:latin typeface="+mj-lt"/>
                        </a:rPr>
                        <a:t> S</a:t>
                      </a:r>
                      <a:r>
                        <a:rPr lang="en-US" sz="1800" b="0" i="0" u="none" strike="noStrike" dirty="0">
                          <a:solidFill>
                            <a:srgbClr val="000000"/>
                          </a:solidFill>
                          <a:effectLst/>
                          <a:latin typeface="+mj-lt"/>
                        </a:rPr>
                        <a:t>uspect</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36,25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5,07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13,99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0,68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341976"/>
                  </a:ext>
                </a:extLst>
              </a:tr>
              <a:tr h="348825">
                <a:tc>
                  <a:txBody>
                    <a:bodyPr/>
                    <a:lstStyle/>
                    <a:p>
                      <a:pPr algn="l" fontAlgn="ctr"/>
                      <a:r>
                        <a:rPr lang="en-US" sz="1800" b="0" i="0" u="none" strike="noStrike" dirty="0">
                          <a:solidFill>
                            <a:srgbClr val="000000"/>
                          </a:solidFill>
                          <a:effectLst/>
                          <a:latin typeface="+mj-lt"/>
                        </a:rPr>
                        <a:t>(P5)</a:t>
                      </a:r>
                      <a:r>
                        <a:rPr lang="en-US" sz="1800" b="0" i="0" u="none" strike="noStrike" baseline="0" dirty="0">
                          <a:solidFill>
                            <a:srgbClr val="000000"/>
                          </a:solidFill>
                          <a:effectLst/>
                          <a:latin typeface="+mj-lt"/>
                        </a:rPr>
                        <a:t> B</a:t>
                      </a:r>
                      <a:r>
                        <a:rPr lang="en-US" sz="1800" b="0" i="0" u="none" strike="noStrike" dirty="0">
                          <a:solidFill>
                            <a:srgbClr val="000000"/>
                          </a:solidFill>
                          <a:effectLst/>
                          <a:latin typeface="+mj-lt"/>
                        </a:rPr>
                        <a:t>alance</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45,41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9,81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21,61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055744"/>
                  </a:ext>
                </a:extLst>
              </a:tr>
              <a:tr h="384910">
                <a:tc>
                  <a:txBody>
                    <a:bodyPr/>
                    <a:lstStyle/>
                    <a:p>
                      <a:pPr algn="l" fontAlgn="ctr"/>
                      <a:r>
                        <a:rPr lang="en-US" sz="1800" b="0" i="0" u="none" strike="noStrike" dirty="0">
                          <a:solidFill>
                            <a:srgbClr val="000000"/>
                          </a:solidFill>
                          <a:effectLst/>
                          <a:latin typeface="+mj-lt"/>
                        </a:rPr>
                        <a:t>(P6)</a:t>
                      </a:r>
                      <a:r>
                        <a:rPr lang="en-US" sz="1800" b="0" i="0" u="none" strike="noStrike" baseline="0" dirty="0">
                          <a:solidFill>
                            <a:srgbClr val="000000"/>
                          </a:solidFill>
                          <a:effectLst/>
                          <a:latin typeface="+mj-lt"/>
                        </a:rPr>
                        <a:t> </a:t>
                      </a:r>
                      <a:r>
                        <a:rPr lang="en-US" sz="1800" b="0" i="0" u="none" strike="noStrike" dirty="0">
                          <a:solidFill>
                            <a:srgbClr val="000000"/>
                          </a:solidFill>
                          <a:effectLst/>
                          <a:latin typeface="+mj-lt"/>
                        </a:rPr>
                        <a:t>Charm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65,36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7,75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11,85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-0,32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466630"/>
                  </a:ext>
                </a:extLst>
              </a:tr>
              <a:tr h="408967">
                <a:tc>
                  <a:txBody>
                    <a:bodyPr/>
                    <a:lstStyle/>
                    <a:p>
                      <a:pPr algn="l" fontAlgn="ctr"/>
                      <a:r>
                        <a:rPr lang="en-US" sz="1800" b="0" i="0" u="none" strike="noStrike" dirty="0">
                          <a:solidFill>
                            <a:srgbClr val="000000"/>
                          </a:solidFill>
                          <a:effectLst/>
                          <a:latin typeface="+mj-lt"/>
                        </a:rPr>
                        <a:t>(P7)</a:t>
                      </a:r>
                      <a:r>
                        <a:rPr lang="en-US" sz="1800" b="0" i="0" u="none" strike="noStrike" baseline="0" dirty="0">
                          <a:solidFill>
                            <a:srgbClr val="000000"/>
                          </a:solidFill>
                          <a:effectLst/>
                          <a:latin typeface="+mj-lt"/>
                        </a:rPr>
                        <a:t> E</a:t>
                      </a:r>
                      <a:r>
                        <a:rPr lang="en-US" sz="1800" b="0" i="0" u="none" strike="noStrike" dirty="0">
                          <a:solidFill>
                            <a:srgbClr val="000000"/>
                          </a:solidFill>
                          <a:effectLst/>
                          <a:latin typeface="+mj-lt"/>
                        </a:rPr>
                        <a:t>nergy</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10,66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4,87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45,70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0,41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50028"/>
                  </a:ext>
                </a:extLst>
              </a:tr>
              <a:tr h="372882">
                <a:tc>
                  <a:txBody>
                    <a:bodyPr/>
                    <a:lstStyle/>
                    <a:p>
                      <a:pPr algn="l" fontAlgn="ctr"/>
                      <a:r>
                        <a:rPr lang="en-US" sz="1800" b="0" i="0" u="none" strike="noStrike" dirty="0">
                          <a:solidFill>
                            <a:srgbClr val="000000"/>
                          </a:solidFill>
                          <a:effectLst/>
                          <a:latin typeface="+mj-lt"/>
                        </a:rPr>
                        <a:t>(P8)</a:t>
                      </a:r>
                      <a:r>
                        <a:rPr lang="ru-RU" sz="1800" b="0" i="0" u="none" strike="noStrike" dirty="0">
                          <a:solidFill>
                            <a:srgbClr val="000000"/>
                          </a:solidFill>
                          <a:effectLst/>
                          <a:latin typeface="+mj-lt"/>
                        </a:rPr>
                        <a:t> </a:t>
                      </a:r>
                      <a:r>
                        <a:rPr lang="en-US" sz="1800" b="0" i="0" u="none" strike="noStrike" dirty="0">
                          <a:solidFill>
                            <a:srgbClr val="000000"/>
                          </a:solidFill>
                          <a:effectLst/>
                          <a:latin typeface="+mj-lt"/>
                        </a:rPr>
                        <a:t>Self-Regulation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54,27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7,48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13,78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0,81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653958"/>
                  </a:ext>
                </a:extLst>
              </a:tr>
              <a:tr h="336796">
                <a:tc>
                  <a:txBody>
                    <a:bodyPr/>
                    <a:lstStyle/>
                    <a:p>
                      <a:pPr algn="l" fontAlgn="ctr"/>
                      <a:r>
                        <a:rPr lang="en-US" sz="1800" b="0" i="0" u="none" strike="noStrike" dirty="0">
                          <a:solidFill>
                            <a:srgbClr val="000000"/>
                          </a:solidFill>
                          <a:effectLst/>
                          <a:latin typeface="+mj-lt"/>
                        </a:rPr>
                        <a:t>(P9)</a:t>
                      </a:r>
                      <a:r>
                        <a:rPr lang="ru-RU" sz="1800" b="0" i="0" u="none" strike="noStrike" dirty="0">
                          <a:solidFill>
                            <a:srgbClr val="000000"/>
                          </a:solidFill>
                          <a:effectLst/>
                          <a:latin typeface="+mj-lt"/>
                        </a:rPr>
                        <a:t> </a:t>
                      </a:r>
                      <a:r>
                        <a:rPr lang="en-US" sz="1800" b="0" i="0" u="none" strike="noStrike" dirty="0">
                          <a:solidFill>
                            <a:srgbClr val="000000"/>
                          </a:solidFill>
                          <a:effectLst/>
                          <a:latin typeface="+mj-lt"/>
                        </a:rPr>
                        <a:t>Inhibition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18,04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3,90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21,60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-0,48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70751"/>
                  </a:ext>
                </a:extLst>
              </a:tr>
              <a:tr h="336796">
                <a:tc>
                  <a:txBody>
                    <a:bodyPr/>
                    <a:lstStyle/>
                    <a:p>
                      <a:pPr algn="l" fontAlgn="ctr"/>
                      <a:r>
                        <a:rPr lang="en-US" sz="1800" b="0" i="0" u="none" strike="noStrike" dirty="0">
                          <a:solidFill>
                            <a:srgbClr val="000000"/>
                          </a:solidFill>
                          <a:effectLst/>
                          <a:latin typeface="+mj-lt"/>
                        </a:rPr>
                        <a:t>(P10)</a:t>
                      </a:r>
                      <a:r>
                        <a:rPr lang="ru-RU" sz="1800" b="0" i="0" u="none" strike="noStrike" dirty="0">
                          <a:solidFill>
                            <a:srgbClr val="000000"/>
                          </a:solidFill>
                          <a:effectLst/>
                          <a:latin typeface="+mj-lt"/>
                        </a:rPr>
                        <a:t> </a:t>
                      </a:r>
                      <a:r>
                        <a:rPr lang="en-US" sz="1800" b="0" i="0" u="none" strike="noStrike" dirty="0">
                          <a:solidFill>
                            <a:srgbClr val="000000"/>
                          </a:solidFill>
                          <a:effectLst/>
                          <a:latin typeface="+mj-lt"/>
                        </a:rPr>
                        <a:t>Neuroticism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38,97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8,64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22,16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-0,43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685856"/>
                  </a:ext>
                </a:extLst>
              </a:tr>
              <a:tr h="336796">
                <a:tc>
                  <a:txBody>
                    <a:bodyPr/>
                    <a:lstStyle/>
                    <a:p>
                      <a:pPr algn="l" fontAlgn="ctr"/>
                      <a:r>
                        <a:rPr lang="en-US" sz="1800" b="0" i="0" u="none" strike="noStrike" dirty="0">
                          <a:solidFill>
                            <a:srgbClr val="000000"/>
                          </a:solidFill>
                          <a:effectLst/>
                          <a:latin typeface="+mj-lt"/>
                        </a:rPr>
                        <a:t>(P11)</a:t>
                      </a:r>
                      <a:r>
                        <a:rPr lang="ru-RU" sz="1800" b="0" i="0" u="none" strike="noStrike" dirty="0">
                          <a:solidFill>
                            <a:srgbClr val="000000"/>
                          </a:solidFill>
                          <a:effectLst/>
                          <a:latin typeface="+mj-lt"/>
                        </a:rPr>
                        <a:t> </a:t>
                      </a:r>
                      <a:r>
                        <a:rPr lang="en-US" sz="1800" b="0" i="0" u="none" strike="noStrike" dirty="0">
                          <a:solidFill>
                            <a:srgbClr val="000000"/>
                          </a:solidFill>
                          <a:effectLst/>
                          <a:latin typeface="+mj-lt"/>
                        </a:rPr>
                        <a:t>Depression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43,61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7,90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18,11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0,54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96241"/>
                  </a:ext>
                </a:extLst>
              </a:tr>
              <a:tr h="336796">
                <a:tc>
                  <a:txBody>
                    <a:bodyPr/>
                    <a:lstStyle/>
                    <a:p>
                      <a:pPr algn="l" fontAlgn="ctr"/>
                      <a:r>
                        <a:rPr lang="en-US" sz="1800" b="0" i="0" u="none" strike="noStrike" dirty="0">
                          <a:solidFill>
                            <a:srgbClr val="000000"/>
                          </a:solidFill>
                          <a:effectLst/>
                          <a:latin typeface="+mj-lt"/>
                        </a:rPr>
                        <a:t>(P12)</a:t>
                      </a:r>
                      <a:r>
                        <a:rPr lang="en-US" sz="1800" b="0" i="0" u="none" strike="noStrike" baseline="0" dirty="0">
                          <a:solidFill>
                            <a:srgbClr val="000000"/>
                          </a:solidFill>
                          <a:effectLst/>
                          <a:latin typeface="+mj-lt"/>
                        </a:rPr>
                        <a:t> H</a:t>
                      </a:r>
                      <a:r>
                        <a:rPr lang="en-US" sz="1800" b="0" i="0" u="none" strike="noStrike" dirty="0">
                          <a:solidFill>
                            <a:srgbClr val="000000"/>
                          </a:solidFill>
                          <a:effectLst/>
                          <a:latin typeface="+mj-lt"/>
                        </a:rPr>
                        <a:t>appiness</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28,24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5,42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19,18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0,39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1458623"/>
                  </a:ext>
                </a:extLst>
              </a:tr>
            </a:tbl>
          </a:graphicData>
        </a:graphic>
      </p:graphicFrame>
      <p:sp>
        <p:nvSpPr>
          <p:cNvPr id="5" name="Rectangle 4"/>
          <p:cNvSpPr/>
          <p:nvPr/>
        </p:nvSpPr>
        <p:spPr>
          <a:xfrm>
            <a:off x="227013" y="5996095"/>
            <a:ext cx="8419292" cy="461665"/>
          </a:xfrm>
          <a:prstGeom prst="rect">
            <a:avLst/>
          </a:prstGeom>
        </p:spPr>
        <p:txBody>
          <a:bodyPr wrap="none">
            <a:spAutoFit/>
          </a:bodyPr>
          <a:lstStyle/>
          <a:p>
            <a:r>
              <a:rPr lang="en-US" sz="2400" dirty="0"/>
              <a:t>+ I, E, P; C; - 68 behavioral parameters measured at 10 fps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30250" y="152400"/>
            <a:ext cx="7772400" cy="782638"/>
          </a:xfrm>
        </p:spPr>
        <p:txBody>
          <a:bodyPr/>
          <a:lstStyle/>
          <a:p>
            <a:pPr eaLnBrk="1" hangingPunct="1">
              <a:defRPr/>
            </a:pPr>
            <a:r>
              <a:rPr lang="en-US" altLang="ru-RU" dirty="0">
                <a:solidFill>
                  <a:schemeClr val="accent6"/>
                </a:solidFill>
              </a:rPr>
              <a:t>Physiology of Activity</a:t>
            </a:r>
            <a:endParaRPr lang="ru-RU" dirty="0">
              <a:solidFill>
                <a:schemeClr val="accent2"/>
              </a:solidFill>
              <a:effectLst>
                <a:outerShdw blurRad="38100" dist="38100" dir="2700000" algn="tl">
                  <a:srgbClr val="C0C0C0"/>
                </a:outerShdw>
              </a:effectLst>
            </a:endParaRPr>
          </a:p>
        </p:txBody>
      </p:sp>
      <p:sp>
        <p:nvSpPr>
          <p:cNvPr id="6148" name="Rectangle 5"/>
          <p:cNvSpPr>
            <a:spLocks noChangeArrowheads="1"/>
          </p:cNvSpPr>
          <p:nvPr/>
        </p:nvSpPr>
        <p:spPr bwMode="auto">
          <a:xfrm>
            <a:off x="406400" y="9350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chemeClr val="accent2"/>
              </a:solidFill>
            </a:endParaRPr>
          </a:p>
        </p:txBody>
      </p:sp>
      <p:sp>
        <p:nvSpPr>
          <p:cNvPr id="6149" name="Объект 3"/>
          <p:cNvSpPr>
            <a:spLocks noGrp="1"/>
          </p:cNvSpPr>
          <p:nvPr>
            <p:ph idx="1"/>
          </p:nvPr>
        </p:nvSpPr>
        <p:spPr>
          <a:xfrm>
            <a:off x="349171" y="1004266"/>
            <a:ext cx="8521700" cy="5457825"/>
          </a:xfrm>
        </p:spPr>
        <p:txBody>
          <a:bodyPr/>
          <a:lstStyle/>
          <a:p>
            <a:pPr eaLnBrk="1" hangingPunct="1">
              <a:lnSpc>
                <a:spcPct val="80000"/>
              </a:lnSpc>
              <a:buFontTx/>
              <a:buNone/>
              <a:defRPr/>
            </a:pPr>
            <a:r>
              <a:rPr lang="en-US" altLang="en-US" sz="2000" dirty="0"/>
              <a:t>Movement is fulfillment of what exists potentially.</a:t>
            </a:r>
          </a:p>
          <a:p>
            <a:pPr algn="r" eaLnBrk="1" hangingPunct="1">
              <a:lnSpc>
                <a:spcPct val="80000"/>
              </a:lnSpc>
              <a:buFontTx/>
              <a:buNone/>
              <a:defRPr/>
            </a:pPr>
            <a:r>
              <a:rPr lang="en-US" altLang="en-US" sz="2000" dirty="0"/>
              <a:t>(Physics III, 335 BC)</a:t>
            </a:r>
            <a:r>
              <a:rPr lang="en-US" altLang="en-US" sz="2000" dirty="0">
                <a:solidFill>
                  <a:schemeClr val="accent2"/>
                </a:solidFill>
              </a:rPr>
              <a:t> Aristotle</a:t>
            </a:r>
            <a:endParaRPr lang="ru-RU" sz="2000" dirty="0"/>
          </a:p>
          <a:p>
            <a:pPr marL="0" indent="0" eaLnBrk="1" hangingPunct="1">
              <a:lnSpc>
                <a:spcPct val="80000"/>
              </a:lnSpc>
              <a:buFontTx/>
              <a:buNone/>
              <a:defRPr/>
            </a:pPr>
            <a:r>
              <a:rPr lang="en-US" altLang="en-US" sz="2000" dirty="0"/>
              <a:t>Every reaction of brain activity could be characterized as muscular movement</a:t>
            </a:r>
            <a:r>
              <a:rPr lang="ru-RU" altLang="en-US" sz="2000" dirty="0"/>
              <a:t>.</a:t>
            </a:r>
            <a:r>
              <a:rPr lang="en-US" altLang="en-US" sz="2000" dirty="0"/>
              <a:t> </a:t>
            </a:r>
            <a:r>
              <a:rPr lang="ru-RU" altLang="en-US" sz="2000" dirty="0"/>
              <a:t>(</a:t>
            </a:r>
            <a:r>
              <a:rPr lang="en-US" altLang="en-US" sz="2000" dirty="0"/>
              <a:t>Reflexes of the brain, 1863)</a:t>
            </a:r>
            <a:r>
              <a:rPr lang="ru-RU" altLang="en-US" sz="2400" dirty="0"/>
              <a:t> </a:t>
            </a:r>
            <a:endParaRPr lang="en-US" altLang="en-US" sz="2400" dirty="0"/>
          </a:p>
          <a:p>
            <a:pPr marL="0" indent="0" algn="r" eaLnBrk="1" hangingPunct="1">
              <a:lnSpc>
                <a:spcPct val="80000"/>
              </a:lnSpc>
              <a:buFontTx/>
              <a:buNone/>
              <a:defRPr/>
            </a:pPr>
            <a:r>
              <a:rPr lang="en-US" altLang="en-US" sz="2000" dirty="0">
                <a:solidFill>
                  <a:schemeClr val="accent2"/>
                </a:solidFill>
              </a:rPr>
              <a:t>Ivan </a:t>
            </a:r>
            <a:r>
              <a:rPr lang="en-US" altLang="en-US" sz="2000" noProof="1">
                <a:solidFill>
                  <a:schemeClr val="accent2"/>
                </a:solidFill>
              </a:rPr>
              <a:t>Sechenov</a:t>
            </a:r>
            <a:endParaRPr lang="en-US" altLang="en-US" sz="2000" noProof="1"/>
          </a:p>
          <a:p>
            <a:pPr marL="0" indent="0" eaLnBrk="1" hangingPunct="1">
              <a:lnSpc>
                <a:spcPct val="80000"/>
              </a:lnSpc>
              <a:buFontTx/>
              <a:buNone/>
              <a:defRPr/>
            </a:pPr>
            <a:r>
              <a:rPr lang="en-US" altLang="en-US" sz="2000" dirty="0"/>
              <a:t>Reflex movements associated with emotions.</a:t>
            </a:r>
          </a:p>
          <a:p>
            <a:pPr marL="0" indent="0" eaLnBrk="1" hangingPunct="1">
              <a:lnSpc>
                <a:spcPct val="80000"/>
              </a:lnSpc>
              <a:buFontTx/>
              <a:buNone/>
              <a:defRPr/>
            </a:pPr>
            <a:r>
              <a:rPr lang="en-US" altLang="en-US" sz="2000" dirty="0"/>
              <a:t>(</a:t>
            </a:r>
            <a:r>
              <a:rPr lang="ru-RU" altLang="en-US" sz="2000" dirty="0"/>
              <a:t>T</a:t>
            </a:r>
            <a:r>
              <a:rPr lang="en-US" altLang="en-US" sz="2000" dirty="0"/>
              <a:t>h</a:t>
            </a:r>
            <a:r>
              <a:rPr lang="ru-RU" altLang="en-US" sz="2000" dirty="0"/>
              <a:t>e</a:t>
            </a:r>
            <a:r>
              <a:rPr lang="en-US" altLang="en-US" sz="2000" dirty="0"/>
              <a:t> Expression of the Emotions in  Man and Animals, 1872)</a:t>
            </a:r>
          </a:p>
          <a:p>
            <a:pPr marL="0" indent="0" algn="r" eaLnBrk="1" hangingPunct="1">
              <a:lnSpc>
                <a:spcPct val="80000"/>
              </a:lnSpc>
              <a:buFontTx/>
              <a:buNone/>
              <a:defRPr/>
            </a:pPr>
            <a:r>
              <a:rPr lang="en-US" altLang="en-US" sz="1100" b="1" dirty="0"/>
              <a:t> </a:t>
            </a:r>
            <a:r>
              <a:rPr lang="en-US" altLang="en-US" sz="2000" dirty="0">
                <a:solidFill>
                  <a:schemeClr val="accent2"/>
                </a:solidFill>
              </a:rPr>
              <a:t>Charles Darwin</a:t>
            </a:r>
          </a:p>
          <a:p>
            <a:pPr marL="0" indent="0" eaLnBrk="1" hangingPunct="1">
              <a:lnSpc>
                <a:spcPct val="80000"/>
              </a:lnSpc>
              <a:buFontTx/>
              <a:buNone/>
              <a:defRPr/>
            </a:pPr>
            <a:r>
              <a:rPr lang="en-US" altLang="en-US" sz="2000" dirty="0">
                <a:solidFill>
                  <a:schemeClr val="accent2"/>
                </a:solidFill>
              </a:rPr>
              <a:t> </a:t>
            </a:r>
            <a:r>
              <a:rPr lang="en-US" sz="2000" dirty="0"/>
              <a:t>A person does not have random movements. </a:t>
            </a:r>
          </a:p>
          <a:p>
            <a:pPr marL="0" indent="0" eaLnBrk="1" hangingPunct="1">
              <a:lnSpc>
                <a:spcPct val="80000"/>
              </a:lnSpc>
              <a:buFontTx/>
              <a:buNone/>
              <a:defRPr/>
            </a:pPr>
            <a:r>
              <a:rPr lang="en-US" sz="2000" dirty="0"/>
              <a:t>(The Interpretation of Dreams, 1899)</a:t>
            </a:r>
          </a:p>
          <a:p>
            <a:pPr marL="0" indent="0" algn="r" eaLnBrk="1" hangingPunct="1">
              <a:lnSpc>
                <a:spcPct val="80000"/>
              </a:lnSpc>
              <a:buFontTx/>
              <a:buNone/>
              <a:defRPr/>
            </a:pPr>
            <a:r>
              <a:rPr lang="en-US" sz="2000" dirty="0">
                <a:solidFill>
                  <a:schemeClr val="accent2"/>
                </a:solidFill>
              </a:rPr>
              <a:t>Sigmund Freud </a:t>
            </a:r>
            <a:endParaRPr lang="ru-RU" sz="2000" dirty="0"/>
          </a:p>
          <a:p>
            <a:pPr marL="0" indent="0">
              <a:buFontTx/>
              <a:buNone/>
              <a:defRPr/>
            </a:pPr>
            <a:r>
              <a:rPr lang="en-US" sz="2000" dirty="0"/>
              <a:t>The main processes in physiology are excitation and inhibition.</a:t>
            </a:r>
          </a:p>
          <a:p>
            <a:pPr marL="0" indent="0">
              <a:buFontTx/>
              <a:buNone/>
              <a:defRPr/>
            </a:pPr>
            <a:r>
              <a:rPr lang="en-US" sz="2000" dirty="0"/>
              <a:t>(Nobel Prize speech, 1904)                                                                 </a:t>
            </a:r>
            <a:r>
              <a:rPr lang="en-US" sz="2000" dirty="0">
                <a:solidFill>
                  <a:schemeClr val="accent2"/>
                </a:solidFill>
              </a:rPr>
              <a:t>Ivan Pavlov</a:t>
            </a:r>
            <a:endParaRPr lang="ru-RU" sz="2000" dirty="0">
              <a:solidFill>
                <a:schemeClr val="accent2"/>
              </a:solidFill>
            </a:endParaRPr>
          </a:p>
          <a:p>
            <a:pPr marL="0" indent="0">
              <a:spcBef>
                <a:spcPct val="0"/>
              </a:spcBef>
              <a:buFontTx/>
              <a:buNone/>
            </a:pPr>
            <a:endParaRPr lang="en-US" altLang="ru-RU" sz="2000" dirty="0"/>
          </a:p>
          <a:p>
            <a:pPr marL="0" indent="0">
              <a:spcBef>
                <a:spcPct val="0"/>
              </a:spcBef>
              <a:buFontTx/>
              <a:buNone/>
            </a:pPr>
            <a:r>
              <a:rPr lang="en-US" altLang="ru-RU" sz="2000" dirty="0"/>
              <a:t>An introvert and an extrovert differ in the direction of the energy distribution</a:t>
            </a:r>
          </a:p>
          <a:p>
            <a:pPr marL="0" indent="0">
              <a:spcBef>
                <a:spcPct val="0"/>
              </a:spcBef>
              <a:buFontTx/>
              <a:buNone/>
            </a:pPr>
            <a:r>
              <a:rPr lang="en-US" altLang="en-US" sz="2000" dirty="0">
                <a:ea typeface="SimSun" panose="02010600030101010101" pitchFamily="2" charset="-122"/>
              </a:rPr>
              <a:t>(Psychological types, 1921) </a:t>
            </a:r>
          </a:p>
          <a:p>
            <a:pPr marL="0" indent="0" algn="r">
              <a:spcBef>
                <a:spcPct val="0"/>
              </a:spcBef>
              <a:spcAft>
                <a:spcPts val="600"/>
              </a:spcAft>
              <a:buFontTx/>
              <a:buNone/>
            </a:pPr>
            <a:r>
              <a:rPr lang="en-US" altLang="en-US" sz="2000" dirty="0">
                <a:solidFill>
                  <a:schemeClr val="accent2"/>
                </a:solidFill>
              </a:rPr>
              <a:t>C</a:t>
            </a:r>
            <a:r>
              <a:rPr lang="en-US" altLang="ru-RU" sz="2000" dirty="0">
                <a:solidFill>
                  <a:schemeClr val="accent2"/>
                </a:solidFill>
              </a:rPr>
              <a:t>arl Jung</a:t>
            </a:r>
            <a:endParaRPr lang="ru-RU" altLang="ru-RU" sz="2000" dirty="0">
              <a:solidFill>
                <a:schemeClr val="accent2"/>
              </a:solidFill>
            </a:endParaRPr>
          </a:p>
        </p:txBody>
      </p:sp>
      <p:sp>
        <p:nvSpPr>
          <p:cNvPr id="6" name="Slide Number Placeholder 5"/>
          <p:cNvSpPr txBox="1">
            <a:spLocks/>
          </p:cNvSpPr>
          <p:nvPr/>
        </p:nvSpPr>
        <p:spPr bwMode="auto">
          <a:xfrm>
            <a:off x="8627164" y="6218582"/>
            <a:ext cx="358165"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defPPr>
              <a:defRPr lang="ru-RU"/>
            </a:defPPr>
            <a:lvl1pPr algn="r" rtl="0" eaLnBrk="1" fontAlgn="base" hangingPunct="1">
              <a:spcBef>
                <a:spcPct val="20000"/>
              </a:spcBef>
              <a:spcAft>
                <a:spcPct val="0"/>
              </a:spcAft>
              <a:buChar char="•"/>
              <a:defRPr sz="3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9pPr>
          </a:lstStyle>
          <a:p>
            <a:pPr>
              <a:spcBef>
                <a:spcPct val="0"/>
              </a:spcBef>
              <a:buFontTx/>
              <a:buNone/>
            </a:pPr>
            <a:r>
              <a:rPr lang="ru-RU" altLang="en-US" sz="1400" dirty="0"/>
              <a:t>2</a:t>
            </a:r>
          </a:p>
        </p:txBody>
      </p:sp>
    </p:spTree>
    <p:extLst>
      <p:ext uri="{BB962C8B-B14F-4D97-AF65-F5344CB8AC3E}">
        <p14:creationId xmlns:p14="http://schemas.microsoft.com/office/powerpoint/2010/main" val="29484587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20</a:t>
            </a:fld>
            <a:endParaRPr lang="ru-RU" altLang="ru-RU" dirty="0"/>
          </a:p>
        </p:txBody>
      </p:sp>
      <p:sp>
        <p:nvSpPr>
          <p:cNvPr id="3" name="Rectangle 2"/>
          <p:cNvSpPr/>
          <p:nvPr/>
        </p:nvSpPr>
        <p:spPr>
          <a:xfrm>
            <a:off x="137759" y="144564"/>
            <a:ext cx="8836351" cy="1077218"/>
          </a:xfrm>
          <a:prstGeom prst="rect">
            <a:avLst/>
          </a:prstGeom>
        </p:spPr>
        <p:txBody>
          <a:bodyPr wrap="square">
            <a:spAutoFit/>
          </a:bodyPr>
          <a:lstStyle/>
          <a:p>
            <a:pPr algn="ctr">
              <a:defRPr/>
            </a:pPr>
            <a:r>
              <a:rPr lang="en-US" altLang="ru-RU" sz="3200" kern="0" dirty="0">
                <a:solidFill>
                  <a:srgbClr val="3333CC"/>
                </a:solidFill>
                <a:cs typeface="Arial" panose="020B0604020202020204" pitchFamily="34" charset="0"/>
              </a:rPr>
              <a:t>Vibraimage System of the 4th Generation. Application of AI and ANN</a:t>
            </a:r>
            <a:endParaRPr lang="en-US" altLang="ru-RU" sz="3200" kern="0" dirty="0">
              <a:cs typeface="Arial" panose="020B0604020202020204" pitchFamily="34" charset="0"/>
            </a:endParaRPr>
          </a:p>
        </p:txBody>
      </p:sp>
      <p:sp>
        <p:nvSpPr>
          <p:cNvPr id="5" name="Rectangle 4"/>
          <p:cNvSpPr/>
          <p:nvPr/>
        </p:nvSpPr>
        <p:spPr>
          <a:xfrm>
            <a:off x="383000" y="5750202"/>
            <a:ext cx="8371840" cy="461665"/>
          </a:xfrm>
          <a:prstGeom prst="rect">
            <a:avLst/>
          </a:prstGeom>
        </p:spPr>
        <p:txBody>
          <a:bodyPr wrap="square">
            <a:spAutoFit/>
          </a:bodyPr>
          <a:lstStyle/>
          <a:p>
            <a:pPr algn="ctr"/>
            <a:r>
              <a:rPr lang="en-US" sz="2400" dirty="0"/>
              <a:t>Measuring Behavioral Parameters by VI+AI </a:t>
            </a:r>
            <a:endParaRPr lang="ru-RU" sz="2400" dirty="0"/>
          </a:p>
        </p:txBody>
      </p:sp>
      <p:grpSp>
        <p:nvGrpSpPr>
          <p:cNvPr id="89" name="Группа 88"/>
          <p:cNvGrpSpPr/>
          <p:nvPr/>
        </p:nvGrpSpPr>
        <p:grpSpPr>
          <a:xfrm>
            <a:off x="677628" y="1224582"/>
            <a:ext cx="8174112" cy="4350100"/>
            <a:chOff x="498724" y="1439629"/>
            <a:chExt cx="8174112" cy="4350100"/>
          </a:xfrm>
        </p:grpSpPr>
        <p:sp>
          <p:nvSpPr>
            <p:cNvPr id="91" name="Rectangle 3"/>
            <p:cNvSpPr/>
            <p:nvPr/>
          </p:nvSpPr>
          <p:spPr>
            <a:xfrm>
              <a:off x="3568036" y="3603876"/>
              <a:ext cx="1571264" cy="461665"/>
            </a:xfrm>
            <a:prstGeom prst="rect">
              <a:avLst/>
            </a:prstGeom>
          </p:spPr>
          <p:txBody>
            <a:bodyPr wrap="none">
              <a:spAutoFit/>
            </a:bodyPr>
            <a:lstStyle/>
            <a:p>
              <a:r>
                <a:rPr lang="en-US" sz="2400" dirty="0">
                  <a:cs typeface="Arial" panose="020B0604020202020204" pitchFamily="34" charset="0"/>
                </a:rPr>
                <a:t>AI training</a:t>
              </a:r>
              <a:endParaRPr lang="ru-RU" sz="2400" dirty="0">
                <a:cs typeface="Arial" panose="020B0604020202020204" pitchFamily="34" charset="0"/>
              </a:endParaRPr>
            </a:p>
          </p:txBody>
        </p:sp>
        <p:cxnSp>
          <p:nvCxnSpPr>
            <p:cNvPr id="95" name="Прямая соединительная линия 94"/>
            <p:cNvCxnSpPr/>
            <p:nvPr/>
          </p:nvCxnSpPr>
          <p:spPr>
            <a:xfrm flipV="1">
              <a:off x="498724" y="4050741"/>
              <a:ext cx="8091179" cy="55293"/>
            </a:xfrm>
            <a:prstGeom prst="line">
              <a:avLst/>
            </a:prstGeom>
            <a:noFill/>
            <a:ln w="28575" cap="flat" cmpd="sng" algn="ctr">
              <a:solidFill>
                <a:sysClr val="windowText" lastClr="000000"/>
              </a:solidFill>
              <a:prstDash val="lgDash"/>
              <a:miter lim="800000"/>
            </a:ln>
            <a:effectLst/>
          </p:spPr>
        </p:cxnSp>
        <p:cxnSp>
          <p:nvCxnSpPr>
            <p:cNvPr id="97" name="Прямая со стрелкой 96"/>
            <p:cNvCxnSpPr/>
            <p:nvPr/>
          </p:nvCxnSpPr>
          <p:spPr>
            <a:xfrm flipH="1">
              <a:off x="7233133" y="3346723"/>
              <a:ext cx="7654" cy="12014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Прямая со стрелкой 98"/>
            <p:cNvCxnSpPr/>
            <p:nvPr/>
          </p:nvCxnSpPr>
          <p:spPr>
            <a:xfrm flipH="1">
              <a:off x="7090800" y="3337657"/>
              <a:ext cx="13186"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Прямая со стрелкой 100"/>
            <p:cNvCxnSpPr>
              <a:stCxn id="158" idx="2"/>
              <a:endCxn id="207" idx="0"/>
            </p:cNvCxnSpPr>
            <p:nvPr/>
          </p:nvCxnSpPr>
          <p:spPr>
            <a:xfrm>
              <a:off x="6971496" y="3337657"/>
              <a:ext cx="1" cy="12105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Прямая со стрелкой 101"/>
            <p:cNvCxnSpPr/>
            <p:nvPr/>
          </p:nvCxnSpPr>
          <p:spPr>
            <a:xfrm flipH="1">
              <a:off x="6846110" y="3337657"/>
              <a:ext cx="6488"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flipH="1">
              <a:off x="6741422" y="3337657"/>
              <a:ext cx="1"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Прямая со стрелкой 140"/>
            <p:cNvCxnSpPr/>
            <p:nvPr/>
          </p:nvCxnSpPr>
          <p:spPr>
            <a:xfrm>
              <a:off x="6620333" y="3346723"/>
              <a:ext cx="12519" cy="12048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Прямая со стрелкой 141"/>
            <p:cNvCxnSpPr/>
            <p:nvPr/>
          </p:nvCxnSpPr>
          <p:spPr>
            <a:xfrm flipH="1">
              <a:off x="7331863" y="3321678"/>
              <a:ext cx="7901" cy="12298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Группа 142"/>
            <p:cNvGrpSpPr/>
            <p:nvPr/>
          </p:nvGrpSpPr>
          <p:grpSpPr>
            <a:xfrm>
              <a:off x="759371" y="4242154"/>
              <a:ext cx="7913465" cy="1547575"/>
              <a:chOff x="753761" y="4740065"/>
              <a:chExt cx="8253506" cy="1873219"/>
            </a:xfrm>
          </p:grpSpPr>
          <p:pic>
            <p:nvPicPr>
              <p:cNvPr id="199" name="Рисунок 19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61" y="4740065"/>
                <a:ext cx="976184" cy="1873219"/>
              </a:xfrm>
              <a:prstGeom prst="rect">
                <a:avLst/>
              </a:prstGeom>
            </p:spPr>
          </p:pic>
          <p:sp>
            <p:nvSpPr>
              <p:cNvPr id="200" name="Прямоугольник 199"/>
              <p:cNvSpPr/>
              <p:nvPr/>
            </p:nvSpPr>
            <p:spPr>
              <a:xfrm>
                <a:off x="8173991" y="5120585"/>
                <a:ext cx="807597" cy="9646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1" name="TextBox 200"/>
              <p:cNvSpPr txBox="1"/>
              <p:nvPr/>
            </p:nvSpPr>
            <p:spPr>
              <a:xfrm>
                <a:off x="8164694" y="5110459"/>
                <a:ext cx="4799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a:t>
                </a:r>
                <a:endParaRPr lang="ru-RU" dirty="0">
                  <a:latin typeface="Times New Roman" panose="02020603050405020304" pitchFamily="18" charset="0"/>
                  <a:cs typeface="Times New Roman" panose="02020603050405020304" pitchFamily="18" charset="0"/>
                </a:endParaRPr>
              </a:p>
            </p:txBody>
          </p:sp>
          <p:sp>
            <p:nvSpPr>
              <p:cNvPr id="202" name="TextBox 201"/>
              <p:cNvSpPr txBox="1"/>
              <p:nvPr/>
            </p:nvSpPr>
            <p:spPr>
              <a:xfrm>
                <a:off x="8527348" y="5676266"/>
                <a:ext cx="47991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0</a:t>
                </a:r>
                <a:endParaRPr lang="ru-RU" dirty="0">
                  <a:latin typeface="Times New Roman" panose="02020603050405020304" pitchFamily="18" charset="0"/>
                  <a:cs typeface="Times New Roman" panose="02020603050405020304" pitchFamily="18" charset="0"/>
                </a:endParaRPr>
              </a:p>
            </p:txBody>
          </p:sp>
          <p:cxnSp>
            <p:nvCxnSpPr>
              <p:cNvPr id="203" name="Прямая соединительная линия 202"/>
              <p:cNvCxnSpPr/>
              <p:nvPr/>
            </p:nvCxnSpPr>
            <p:spPr>
              <a:xfrm flipV="1">
                <a:off x="8164694" y="5120585"/>
                <a:ext cx="816894" cy="964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Прямая со стрелкой 203"/>
              <p:cNvCxnSpPr>
                <a:stCxn id="207" idx="3"/>
                <a:endCxn id="200" idx="1"/>
              </p:cNvCxnSpPr>
              <p:nvPr/>
            </p:nvCxnSpPr>
            <p:spPr>
              <a:xfrm>
                <a:off x="7690021" y="5597839"/>
                <a:ext cx="483970" cy="50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5" name="Группа 204"/>
              <p:cNvGrpSpPr/>
              <p:nvPr/>
            </p:nvGrpSpPr>
            <p:grpSpPr>
              <a:xfrm>
                <a:off x="1575650" y="5110459"/>
                <a:ext cx="6114370" cy="974762"/>
                <a:chOff x="1575650" y="5110459"/>
                <a:chExt cx="6114370" cy="974762"/>
              </a:xfrm>
            </p:grpSpPr>
            <p:sp>
              <p:nvSpPr>
                <p:cNvPr id="206" name="Прямоугольник 205"/>
                <p:cNvSpPr/>
                <p:nvPr/>
              </p:nvSpPr>
              <p:spPr>
                <a:xfrm>
                  <a:off x="3929572" y="5110460"/>
                  <a:ext cx="938865" cy="974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7" name="Прямоугольник 206"/>
                <p:cNvSpPr/>
                <p:nvPr/>
              </p:nvSpPr>
              <p:spPr>
                <a:xfrm>
                  <a:off x="6775620" y="5110459"/>
                  <a:ext cx="914400" cy="974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8" name="TextBox 207"/>
                <p:cNvSpPr txBox="1"/>
                <p:nvPr/>
              </p:nvSpPr>
              <p:spPr>
                <a:xfrm>
                  <a:off x="4159044" y="5438436"/>
                  <a:ext cx="4799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VI</a:t>
                  </a:r>
                  <a:endParaRPr lang="ru-RU" dirty="0">
                    <a:latin typeface="Times New Roman" panose="02020603050405020304" pitchFamily="18" charset="0"/>
                    <a:cs typeface="Times New Roman" panose="02020603050405020304" pitchFamily="18" charset="0"/>
                  </a:endParaRPr>
                </a:p>
              </p:txBody>
            </p:sp>
            <p:sp>
              <p:nvSpPr>
                <p:cNvPr id="209" name="TextBox 208"/>
                <p:cNvSpPr txBox="1"/>
                <p:nvPr/>
              </p:nvSpPr>
              <p:spPr>
                <a:xfrm>
                  <a:off x="6992860" y="5413173"/>
                  <a:ext cx="47991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a:t>
                  </a:r>
                  <a:endParaRPr lang="ru-RU" dirty="0">
                    <a:latin typeface="Times New Roman" panose="02020603050405020304" pitchFamily="18" charset="0"/>
                    <a:cs typeface="Times New Roman" panose="02020603050405020304" pitchFamily="18" charset="0"/>
                  </a:endParaRPr>
                </a:p>
              </p:txBody>
            </p:sp>
            <p:cxnSp>
              <p:nvCxnSpPr>
                <p:cNvPr id="210" name="Прямая со стрелкой 209"/>
                <p:cNvCxnSpPr/>
                <p:nvPr/>
              </p:nvCxnSpPr>
              <p:spPr>
                <a:xfrm>
                  <a:off x="4868437" y="5295125"/>
                  <a:ext cx="19071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Прямая со стрелкой 210"/>
                <p:cNvCxnSpPr>
                  <a:stCxn id="206" idx="3"/>
                  <a:endCxn id="207" idx="1"/>
                </p:cNvCxnSpPr>
                <p:nvPr/>
              </p:nvCxnSpPr>
              <p:spPr>
                <a:xfrm flipV="1">
                  <a:off x="4868437" y="5597840"/>
                  <a:ext cx="190718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Прямая со стрелкой 211"/>
                <p:cNvCxnSpPr/>
                <p:nvPr/>
              </p:nvCxnSpPr>
              <p:spPr>
                <a:xfrm>
                  <a:off x="4868437" y="5860932"/>
                  <a:ext cx="19071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Прямая со стрелкой 212"/>
                <p:cNvCxnSpPr/>
                <p:nvPr/>
              </p:nvCxnSpPr>
              <p:spPr>
                <a:xfrm>
                  <a:off x="1575650" y="5594761"/>
                  <a:ext cx="2360262" cy="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44" name="Прямоугольник 143"/>
            <p:cNvSpPr/>
            <p:nvPr/>
          </p:nvSpPr>
          <p:spPr>
            <a:xfrm>
              <a:off x="759371" y="1610139"/>
              <a:ext cx="876728" cy="17115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45" name="Рисунок 1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1634112"/>
              <a:ext cx="236956" cy="391796"/>
            </a:xfrm>
            <a:prstGeom prst="rect">
              <a:avLst/>
            </a:prstGeom>
          </p:spPr>
        </p:pic>
        <p:pic>
          <p:nvPicPr>
            <p:cNvPr id="146" name="Рисунок 1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2" y="1634112"/>
              <a:ext cx="236956" cy="391796"/>
            </a:xfrm>
            <a:prstGeom prst="rect">
              <a:avLst/>
            </a:prstGeom>
          </p:spPr>
        </p:pic>
        <p:pic>
          <p:nvPicPr>
            <p:cNvPr id="147" name="Рисунок 1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1634112"/>
              <a:ext cx="236956" cy="391796"/>
            </a:xfrm>
            <a:prstGeom prst="rect">
              <a:avLst/>
            </a:prstGeom>
          </p:spPr>
        </p:pic>
        <p:pic>
          <p:nvPicPr>
            <p:cNvPr id="148" name="Рисунок 1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025908"/>
              <a:ext cx="236956" cy="391796"/>
            </a:xfrm>
            <a:prstGeom prst="rect">
              <a:avLst/>
            </a:prstGeom>
          </p:spPr>
        </p:pic>
        <p:pic>
          <p:nvPicPr>
            <p:cNvPr id="149" name="Рисунок 1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1" y="2032370"/>
              <a:ext cx="236956" cy="391796"/>
            </a:xfrm>
            <a:prstGeom prst="rect">
              <a:avLst/>
            </a:prstGeom>
          </p:spPr>
        </p:pic>
        <p:pic>
          <p:nvPicPr>
            <p:cNvPr id="150" name="Рисунок 1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2038831"/>
              <a:ext cx="236956" cy="391796"/>
            </a:xfrm>
            <a:prstGeom prst="rect">
              <a:avLst/>
            </a:prstGeom>
          </p:spPr>
        </p:pic>
        <p:pic>
          <p:nvPicPr>
            <p:cNvPr id="151" name="Рисунок 1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437080"/>
              <a:ext cx="236956" cy="391796"/>
            </a:xfrm>
            <a:prstGeom prst="rect">
              <a:avLst/>
            </a:prstGeom>
          </p:spPr>
        </p:pic>
        <p:pic>
          <p:nvPicPr>
            <p:cNvPr id="152" name="Рисунок 1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0" y="2430618"/>
              <a:ext cx="236956" cy="391796"/>
            </a:xfrm>
            <a:prstGeom prst="rect">
              <a:avLst/>
            </a:prstGeom>
          </p:spPr>
        </p:pic>
        <p:pic>
          <p:nvPicPr>
            <p:cNvPr id="153" name="Рисунок 1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2443541"/>
              <a:ext cx="236956" cy="391796"/>
            </a:xfrm>
            <a:prstGeom prst="rect">
              <a:avLst/>
            </a:prstGeom>
          </p:spPr>
        </p:pic>
        <p:pic>
          <p:nvPicPr>
            <p:cNvPr id="154" name="Рисунок 1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848251"/>
              <a:ext cx="236956" cy="391796"/>
            </a:xfrm>
            <a:prstGeom prst="rect">
              <a:avLst/>
            </a:prstGeom>
          </p:spPr>
        </p:pic>
        <p:pic>
          <p:nvPicPr>
            <p:cNvPr id="155" name="Рисунок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0" y="2853655"/>
              <a:ext cx="236956" cy="391796"/>
            </a:xfrm>
            <a:prstGeom prst="rect">
              <a:avLst/>
            </a:prstGeom>
          </p:spPr>
        </p:pic>
        <p:pic>
          <p:nvPicPr>
            <p:cNvPr id="156" name="Рисунок 1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4" y="2853647"/>
              <a:ext cx="236956" cy="391796"/>
            </a:xfrm>
            <a:prstGeom prst="rect">
              <a:avLst/>
            </a:prstGeom>
          </p:spPr>
        </p:pic>
        <p:pic>
          <p:nvPicPr>
            <p:cNvPr id="157" name="Рисунок 156"/>
            <p:cNvPicPr>
              <a:picLocks noChangeAspect="1"/>
            </p:cNvPicPr>
            <p:nvPr/>
          </p:nvPicPr>
          <p:blipFill>
            <a:blip r:embed="rId4"/>
            <a:stretch>
              <a:fillRect/>
            </a:stretch>
          </p:blipFill>
          <p:spPr>
            <a:xfrm>
              <a:off x="3804340" y="1610148"/>
              <a:ext cx="900184" cy="1727510"/>
            </a:xfrm>
            <a:prstGeom prst="rect">
              <a:avLst/>
            </a:prstGeom>
          </p:spPr>
        </p:pic>
        <p:sp>
          <p:nvSpPr>
            <p:cNvPr id="158" name="Прямоугольник 157"/>
            <p:cNvSpPr/>
            <p:nvPr/>
          </p:nvSpPr>
          <p:spPr>
            <a:xfrm>
              <a:off x="6533132" y="1615155"/>
              <a:ext cx="876728" cy="17225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9" name="Прямоугольник 158"/>
            <p:cNvSpPr/>
            <p:nvPr/>
          </p:nvSpPr>
          <p:spPr>
            <a:xfrm>
              <a:off x="2489129" y="1439629"/>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0" name="Прямоугольник 159"/>
            <p:cNvSpPr/>
            <p:nvPr/>
          </p:nvSpPr>
          <p:spPr>
            <a:xfrm>
              <a:off x="2489130" y="2822414"/>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1" name="Прямоугольник 160"/>
            <p:cNvSpPr/>
            <p:nvPr/>
          </p:nvSpPr>
          <p:spPr>
            <a:xfrm>
              <a:off x="5334481" y="2094848"/>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2" name="TextBox 161"/>
            <p:cNvSpPr txBox="1"/>
            <p:nvPr/>
          </p:nvSpPr>
          <p:spPr>
            <a:xfrm>
              <a:off x="2543402" y="1677447"/>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a:t>
              </a:r>
              <a:endParaRPr lang="ru-RU" dirty="0">
                <a:latin typeface="Times New Roman" panose="02020603050405020304" pitchFamily="18" charset="0"/>
                <a:cs typeface="Times New Roman" panose="02020603050405020304" pitchFamily="18" charset="0"/>
              </a:endParaRPr>
            </a:p>
          </p:txBody>
        </p:sp>
        <p:sp>
          <p:nvSpPr>
            <p:cNvPr id="163" name="TextBox 162"/>
            <p:cNvSpPr txBox="1"/>
            <p:nvPr/>
          </p:nvSpPr>
          <p:spPr>
            <a:xfrm>
              <a:off x="2574992" y="3055005"/>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VI</a:t>
              </a:r>
              <a:endParaRPr lang="ru-RU" dirty="0">
                <a:latin typeface="Times New Roman" panose="02020603050405020304" pitchFamily="18" charset="0"/>
                <a:cs typeface="Times New Roman" panose="02020603050405020304" pitchFamily="18" charset="0"/>
              </a:endParaRPr>
            </a:p>
          </p:txBody>
        </p:sp>
        <p:sp>
          <p:nvSpPr>
            <p:cNvPr id="164" name="TextBox 163"/>
            <p:cNvSpPr txBox="1"/>
            <p:nvPr/>
          </p:nvSpPr>
          <p:spPr>
            <a:xfrm>
              <a:off x="5443029" y="2344937"/>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AI</a:t>
              </a:r>
              <a:endParaRPr lang="ru-RU" dirty="0">
                <a:latin typeface="Times New Roman" panose="02020603050405020304" pitchFamily="18" charset="0"/>
                <a:cs typeface="Times New Roman" panose="02020603050405020304" pitchFamily="18" charset="0"/>
              </a:endParaRPr>
            </a:p>
          </p:txBody>
        </p:sp>
        <p:cxnSp>
          <p:nvCxnSpPr>
            <p:cNvPr id="165" name="Прямая со стрелкой 164"/>
            <p:cNvCxnSpPr>
              <a:endCxn id="159" idx="1"/>
            </p:cNvCxnSpPr>
            <p:nvPr/>
          </p:nvCxnSpPr>
          <p:spPr>
            <a:xfrm flipV="1">
              <a:off x="1636099" y="1842283"/>
              <a:ext cx="853030" cy="2525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Прямая со стрелкой 165"/>
            <p:cNvCxnSpPr>
              <a:endCxn id="160" idx="1"/>
            </p:cNvCxnSpPr>
            <p:nvPr/>
          </p:nvCxnSpPr>
          <p:spPr>
            <a:xfrm>
              <a:off x="1636099" y="2745557"/>
              <a:ext cx="853031" cy="4795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Прямая со стрелкой 166"/>
            <p:cNvCxnSpPr>
              <a:stCxn id="159" idx="3"/>
            </p:cNvCxnSpPr>
            <p:nvPr/>
          </p:nvCxnSpPr>
          <p:spPr>
            <a:xfrm flipV="1">
              <a:off x="3057824" y="1830010"/>
              <a:ext cx="746516" cy="1227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8" name="Прямая со стрелкой 167"/>
            <p:cNvCxnSpPr/>
            <p:nvPr/>
          </p:nvCxnSpPr>
          <p:spPr>
            <a:xfrm flipV="1">
              <a:off x="3057825" y="3137251"/>
              <a:ext cx="746515" cy="17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Прямая со стрелкой 168"/>
            <p:cNvCxnSpPr/>
            <p:nvPr/>
          </p:nvCxnSpPr>
          <p:spPr>
            <a:xfrm>
              <a:off x="4704524" y="2486263"/>
              <a:ext cx="629957"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p:cNvCxnSpPr/>
            <p:nvPr/>
          </p:nvCxnSpPr>
          <p:spPr>
            <a:xfrm flipV="1">
              <a:off x="3057824" y="3512694"/>
              <a:ext cx="2545154" cy="187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Прямая со стрелкой 170"/>
            <p:cNvCxnSpPr/>
            <p:nvPr/>
          </p:nvCxnSpPr>
          <p:spPr>
            <a:xfrm flipH="1" flipV="1">
              <a:off x="5610881" y="2900156"/>
              <a:ext cx="7936" cy="6125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2" name="Рисунок 1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422" y="1658546"/>
              <a:ext cx="231825" cy="383311"/>
            </a:xfrm>
            <a:prstGeom prst="rect">
              <a:avLst/>
            </a:prstGeom>
          </p:spPr>
        </p:pic>
        <p:pic>
          <p:nvPicPr>
            <p:cNvPr id="173" name="Рисунок 1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768" y="1650627"/>
              <a:ext cx="231825" cy="383311"/>
            </a:xfrm>
            <a:prstGeom prst="rect">
              <a:avLst/>
            </a:prstGeom>
          </p:spPr>
        </p:pic>
        <p:pic>
          <p:nvPicPr>
            <p:cNvPr id="174" name="Рисунок 1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592" y="1658546"/>
              <a:ext cx="231825" cy="383311"/>
            </a:xfrm>
            <a:prstGeom prst="rect">
              <a:avLst/>
            </a:prstGeom>
          </p:spPr>
        </p:pic>
        <p:pic>
          <p:nvPicPr>
            <p:cNvPr id="175" name="Рисунок 1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943" y="2070010"/>
              <a:ext cx="231825" cy="383311"/>
            </a:xfrm>
            <a:prstGeom prst="rect">
              <a:avLst/>
            </a:prstGeom>
          </p:spPr>
        </p:pic>
        <p:pic>
          <p:nvPicPr>
            <p:cNvPr id="176" name="Рисунок 1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4252" y="2070010"/>
              <a:ext cx="231825" cy="383311"/>
            </a:xfrm>
            <a:prstGeom prst="rect">
              <a:avLst/>
            </a:prstGeom>
          </p:spPr>
        </p:pic>
        <p:pic>
          <p:nvPicPr>
            <p:cNvPr id="177" name="Рисунок 1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6076" y="2060263"/>
              <a:ext cx="231825" cy="383311"/>
            </a:xfrm>
            <a:prstGeom prst="rect">
              <a:avLst/>
            </a:prstGeom>
          </p:spPr>
        </p:pic>
        <p:pic>
          <p:nvPicPr>
            <p:cNvPr id="178" name="Рисунок 1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0129" y="2497501"/>
              <a:ext cx="234123" cy="387111"/>
            </a:xfrm>
            <a:prstGeom prst="rect">
              <a:avLst/>
            </a:prstGeom>
          </p:spPr>
        </p:pic>
        <p:pic>
          <p:nvPicPr>
            <p:cNvPr id="179" name="Рисунок 1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5894" y="2502961"/>
              <a:ext cx="234123" cy="387111"/>
            </a:xfrm>
            <a:prstGeom prst="rect">
              <a:avLst/>
            </a:prstGeom>
          </p:spPr>
        </p:pic>
        <p:pic>
          <p:nvPicPr>
            <p:cNvPr id="180" name="Рисунок 1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2" y="2509868"/>
              <a:ext cx="234123" cy="387111"/>
            </a:xfrm>
            <a:prstGeom prst="rect">
              <a:avLst/>
            </a:prstGeom>
          </p:spPr>
        </p:pic>
        <p:pic>
          <p:nvPicPr>
            <p:cNvPr id="181" name="Рисунок 1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6942" y="2926086"/>
              <a:ext cx="234123" cy="387111"/>
            </a:xfrm>
            <a:prstGeom prst="rect">
              <a:avLst/>
            </a:prstGeom>
          </p:spPr>
        </p:pic>
        <p:pic>
          <p:nvPicPr>
            <p:cNvPr id="182" name="Рисунок 1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8968" y="2925981"/>
              <a:ext cx="234123" cy="387111"/>
            </a:xfrm>
            <a:prstGeom prst="rect">
              <a:avLst/>
            </a:prstGeom>
          </p:spPr>
        </p:pic>
        <p:pic>
          <p:nvPicPr>
            <p:cNvPr id="183" name="Рисунок 1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016" y="2925981"/>
              <a:ext cx="234123" cy="387111"/>
            </a:xfrm>
            <a:prstGeom prst="rect">
              <a:avLst/>
            </a:prstGeom>
          </p:spPr>
        </p:pic>
        <p:cxnSp>
          <p:nvCxnSpPr>
            <p:cNvPr id="184" name="Прямая соединительная линия 183"/>
            <p:cNvCxnSpPr>
              <a:stCxn id="157" idx="1"/>
              <a:endCxn id="157" idx="3"/>
            </p:cNvCxnSpPr>
            <p:nvPr/>
          </p:nvCxnSpPr>
          <p:spPr>
            <a:xfrm>
              <a:off x="3804340" y="2473903"/>
              <a:ext cx="9001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5" name="Рисунок 1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6713" y="1686022"/>
              <a:ext cx="239396" cy="391012"/>
            </a:xfrm>
            <a:prstGeom prst="rect">
              <a:avLst/>
            </a:prstGeom>
          </p:spPr>
        </p:pic>
        <p:pic>
          <p:nvPicPr>
            <p:cNvPr id="186" name="Рисунок 1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404" y="1686021"/>
              <a:ext cx="239396" cy="390585"/>
            </a:xfrm>
            <a:prstGeom prst="rect">
              <a:avLst/>
            </a:prstGeom>
          </p:spPr>
        </p:pic>
        <p:pic>
          <p:nvPicPr>
            <p:cNvPr id="187" name="Рисунок 1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0368" y="1684567"/>
              <a:ext cx="239396" cy="375697"/>
            </a:xfrm>
            <a:prstGeom prst="rect">
              <a:avLst/>
            </a:prstGeom>
          </p:spPr>
        </p:pic>
        <p:pic>
          <p:nvPicPr>
            <p:cNvPr id="188" name="Рисунок 1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1132" y="2124126"/>
              <a:ext cx="239396" cy="329196"/>
            </a:xfrm>
            <a:prstGeom prst="rect">
              <a:avLst/>
            </a:prstGeom>
          </p:spPr>
        </p:pic>
        <p:pic>
          <p:nvPicPr>
            <p:cNvPr id="189" name="Рисунок 1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0528" y="2122670"/>
              <a:ext cx="239396" cy="330652"/>
            </a:xfrm>
            <a:prstGeom prst="rect">
              <a:avLst/>
            </a:prstGeom>
          </p:spPr>
        </p:pic>
        <p:pic>
          <p:nvPicPr>
            <p:cNvPr id="190" name="Рисунок 1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986" y="2122669"/>
              <a:ext cx="239396" cy="330652"/>
            </a:xfrm>
            <a:prstGeom prst="rect">
              <a:avLst/>
            </a:prstGeom>
          </p:spPr>
        </p:pic>
        <p:pic>
          <p:nvPicPr>
            <p:cNvPr id="191" name="Рисунок 1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132" y="2532549"/>
              <a:ext cx="257619" cy="374552"/>
            </a:xfrm>
            <a:prstGeom prst="rect">
              <a:avLst/>
            </a:prstGeom>
          </p:spPr>
        </p:pic>
        <p:pic>
          <p:nvPicPr>
            <p:cNvPr id="192" name="Рисунок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3346" y="2531415"/>
              <a:ext cx="257619" cy="358656"/>
            </a:xfrm>
            <a:prstGeom prst="rect">
              <a:avLst/>
            </a:prstGeom>
          </p:spPr>
        </p:pic>
        <p:pic>
          <p:nvPicPr>
            <p:cNvPr id="193" name="Рисунок 1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8770" y="2537707"/>
              <a:ext cx="257619" cy="352365"/>
            </a:xfrm>
            <a:prstGeom prst="rect">
              <a:avLst/>
            </a:prstGeom>
          </p:spPr>
        </p:pic>
        <p:pic>
          <p:nvPicPr>
            <p:cNvPr id="194" name="Рисунок 1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132" y="2934532"/>
              <a:ext cx="257619" cy="387146"/>
            </a:xfrm>
            <a:prstGeom prst="rect">
              <a:avLst/>
            </a:prstGeom>
          </p:spPr>
        </p:pic>
        <p:pic>
          <p:nvPicPr>
            <p:cNvPr id="195" name="Рисунок 19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1151" y="2925466"/>
              <a:ext cx="257619" cy="387146"/>
            </a:xfrm>
            <a:prstGeom prst="rect">
              <a:avLst/>
            </a:prstGeom>
          </p:spPr>
        </p:pic>
        <p:pic>
          <p:nvPicPr>
            <p:cNvPr id="196" name="Рисунок 1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978" y="2925247"/>
              <a:ext cx="257619" cy="387146"/>
            </a:xfrm>
            <a:prstGeom prst="rect">
              <a:avLst/>
            </a:prstGeom>
          </p:spPr>
        </p:pic>
        <p:cxnSp>
          <p:nvCxnSpPr>
            <p:cNvPr id="197" name="Прямая соединительная линия 196"/>
            <p:cNvCxnSpPr>
              <a:stCxn id="158" idx="1"/>
              <a:endCxn id="158" idx="3"/>
            </p:cNvCxnSpPr>
            <p:nvPr/>
          </p:nvCxnSpPr>
          <p:spPr>
            <a:xfrm>
              <a:off x="6533132" y="2476406"/>
              <a:ext cx="876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Прямая соединительная линия 197"/>
            <p:cNvCxnSpPr>
              <a:stCxn id="158" idx="1"/>
            </p:cNvCxnSpPr>
            <p:nvPr/>
          </p:nvCxnSpPr>
          <p:spPr>
            <a:xfrm flipH="1" flipV="1">
              <a:off x="5907098" y="2473141"/>
              <a:ext cx="626034" cy="326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125807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01625" y="-177800"/>
            <a:ext cx="8686800" cy="1143000"/>
          </a:xfrm>
        </p:spPr>
        <p:txBody>
          <a:bodyPr/>
          <a:lstStyle/>
          <a:p>
            <a:r>
              <a:rPr lang="en-US" altLang="ru-RU" sz="3600" dirty="0">
                <a:solidFill>
                  <a:schemeClr val="accent2"/>
                </a:solidFill>
                <a:latin typeface="Arial" panose="020B0604020202020204" pitchFamily="34" charset="0"/>
                <a:cs typeface="Arial" panose="020B0604020202020204" pitchFamily="34" charset="0"/>
              </a:rPr>
              <a:t>Variability for Behavioral Parameters</a:t>
            </a:r>
            <a:endParaRPr lang="en-US" altLang="ru-RU" sz="3600" dirty="0">
              <a:latin typeface="Arial" panose="020B0604020202020204" pitchFamily="34" charset="0"/>
              <a:cs typeface="Arial" panose="020B0604020202020204" pitchFamily="34" charset="0"/>
            </a:endParaRPr>
          </a:p>
        </p:txBody>
      </p:sp>
      <p:sp>
        <p:nvSpPr>
          <p:cNvPr id="122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323EAC-3BC8-435E-9528-C193C6383929}" type="slidenum">
              <a:rPr lang="ru-RU" altLang="ru-RU" sz="1400" smtClean="0"/>
              <a:pPr>
                <a:spcBef>
                  <a:spcPct val="0"/>
                </a:spcBef>
                <a:buFontTx/>
                <a:buNone/>
              </a:pPr>
              <a:t>21</a:t>
            </a:fld>
            <a:endParaRPr lang="ru-RU" altLang="ru-RU" sz="1400" dirty="0"/>
          </a:p>
        </p:txBody>
      </p:sp>
      <p:sp>
        <p:nvSpPr>
          <p:cNvPr id="12292"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dirty="0">
                <a:solidFill>
                  <a:schemeClr val="accent2"/>
                </a:solidFill>
                <a:latin typeface="Arial" panose="020B0604020202020204" pitchFamily="34" charset="0"/>
              </a:rPr>
              <a:t> </a:t>
            </a:r>
          </a:p>
        </p:txBody>
      </p:sp>
      <p:sp>
        <p:nvSpPr>
          <p:cNvPr id="2" name="Rectangle 1"/>
          <p:cNvSpPr/>
          <p:nvPr/>
        </p:nvSpPr>
        <p:spPr>
          <a:xfrm>
            <a:off x="1866934" y="6141357"/>
            <a:ext cx="5737981" cy="461665"/>
          </a:xfrm>
          <a:prstGeom prst="rect">
            <a:avLst/>
          </a:prstGeom>
        </p:spPr>
        <p:txBody>
          <a:bodyPr wrap="none">
            <a:spAutoFit/>
          </a:bodyPr>
          <a:lstStyle/>
          <a:p>
            <a:r>
              <a:rPr lang="ru-RU" altLang="en-US" sz="2400" dirty="0"/>
              <a:t>При предъявлении внешних стимулов </a:t>
            </a:r>
            <a:endParaRPr lang="en-US" sz="2400" dirty="0"/>
          </a:p>
        </p:txBody>
      </p:sp>
      <p:sp>
        <p:nvSpPr>
          <p:cNvPr id="3" name="Rectangle 2"/>
          <p:cNvSpPr/>
          <p:nvPr/>
        </p:nvSpPr>
        <p:spPr>
          <a:xfrm>
            <a:off x="1866934" y="3164830"/>
            <a:ext cx="5676747" cy="461665"/>
          </a:xfrm>
          <a:prstGeom prst="rect">
            <a:avLst/>
          </a:prstGeom>
        </p:spPr>
        <p:txBody>
          <a:bodyPr wrap="none">
            <a:spAutoFit/>
          </a:bodyPr>
          <a:lstStyle/>
          <a:p>
            <a:r>
              <a:rPr lang="ru-RU" altLang="en-US" sz="2400" dirty="0"/>
              <a:t>Без предъявления внешних стимулов </a:t>
            </a:r>
            <a:endParaRPr lang="en-US" sz="2400" dirty="0"/>
          </a:p>
        </p:txBody>
      </p:sp>
      <p:pic>
        <p:nvPicPr>
          <p:cNvPr id="6" name="Picture 5"/>
          <p:cNvPicPr>
            <a:picLocks noChangeAspect="1"/>
          </p:cNvPicPr>
          <p:nvPr/>
        </p:nvPicPr>
        <p:blipFill>
          <a:blip r:embed="rId3"/>
          <a:stretch>
            <a:fillRect/>
          </a:stretch>
        </p:blipFill>
        <p:spPr>
          <a:xfrm>
            <a:off x="3221036" y="766038"/>
            <a:ext cx="2578759" cy="2279476"/>
          </a:xfrm>
          <a:prstGeom prst="rect">
            <a:avLst/>
          </a:prstGeom>
        </p:spPr>
      </p:pic>
      <p:pic>
        <p:nvPicPr>
          <p:cNvPr id="7" name="Picture 6"/>
          <p:cNvPicPr>
            <a:picLocks noChangeAspect="1"/>
          </p:cNvPicPr>
          <p:nvPr/>
        </p:nvPicPr>
        <p:blipFill>
          <a:blip r:embed="rId4"/>
          <a:stretch>
            <a:fillRect/>
          </a:stretch>
        </p:blipFill>
        <p:spPr>
          <a:xfrm>
            <a:off x="301625" y="766037"/>
            <a:ext cx="2740411" cy="2297873"/>
          </a:xfrm>
          <a:prstGeom prst="rect">
            <a:avLst/>
          </a:prstGeom>
        </p:spPr>
      </p:pic>
      <p:pic>
        <p:nvPicPr>
          <p:cNvPr id="9" name="Picture 8"/>
          <p:cNvPicPr>
            <a:picLocks noChangeAspect="1"/>
          </p:cNvPicPr>
          <p:nvPr/>
        </p:nvPicPr>
        <p:blipFill>
          <a:blip r:embed="rId5"/>
          <a:stretch>
            <a:fillRect/>
          </a:stretch>
        </p:blipFill>
        <p:spPr>
          <a:xfrm>
            <a:off x="3221037" y="3764995"/>
            <a:ext cx="2753043" cy="2253169"/>
          </a:xfrm>
          <a:prstGeom prst="rect">
            <a:avLst/>
          </a:prstGeom>
        </p:spPr>
      </p:pic>
      <p:pic>
        <p:nvPicPr>
          <p:cNvPr id="10" name="Picture 9"/>
          <p:cNvPicPr>
            <a:picLocks noChangeAspect="1"/>
          </p:cNvPicPr>
          <p:nvPr/>
        </p:nvPicPr>
        <p:blipFill>
          <a:blip r:embed="rId6"/>
          <a:stretch>
            <a:fillRect/>
          </a:stretch>
        </p:blipFill>
        <p:spPr>
          <a:xfrm>
            <a:off x="301625" y="3797205"/>
            <a:ext cx="2740411" cy="2204873"/>
          </a:xfrm>
          <a:prstGeom prst="rect">
            <a:avLst/>
          </a:prstGeom>
        </p:spPr>
      </p:pic>
      <p:pic>
        <p:nvPicPr>
          <p:cNvPr id="4" name="Picture 3"/>
          <p:cNvPicPr>
            <a:picLocks noChangeAspect="1"/>
          </p:cNvPicPr>
          <p:nvPr/>
        </p:nvPicPr>
        <p:blipFill>
          <a:blip r:embed="rId7"/>
          <a:stretch>
            <a:fillRect/>
          </a:stretch>
        </p:blipFill>
        <p:spPr>
          <a:xfrm>
            <a:off x="5974081" y="766037"/>
            <a:ext cx="2654334" cy="2278260"/>
          </a:xfrm>
          <a:prstGeom prst="rect">
            <a:avLst/>
          </a:prstGeom>
        </p:spPr>
      </p:pic>
      <p:pic>
        <p:nvPicPr>
          <p:cNvPr id="5" name="Picture 4"/>
          <p:cNvPicPr>
            <a:picLocks noChangeAspect="1"/>
          </p:cNvPicPr>
          <p:nvPr/>
        </p:nvPicPr>
        <p:blipFill>
          <a:blip r:embed="rId8"/>
          <a:stretch>
            <a:fillRect/>
          </a:stretch>
        </p:blipFill>
        <p:spPr>
          <a:xfrm>
            <a:off x="6153082" y="3764995"/>
            <a:ext cx="2503996" cy="2253169"/>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5EB695-9D97-4D21-BA77-A9B8EABEA80A}" type="slidenum">
              <a:rPr lang="ru-RU" altLang="ru-RU" sz="1400" smtClean="0"/>
              <a:pPr>
                <a:spcBef>
                  <a:spcPct val="0"/>
                </a:spcBef>
                <a:buFontTx/>
                <a:buNone/>
              </a:pPr>
              <a:t>22</a:t>
            </a:fld>
            <a:endParaRPr lang="ru-RU" altLang="ru-RU" sz="1400" dirty="0"/>
          </a:p>
        </p:txBody>
      </p:sp>
      <p:sp>
        <p:nvSpPr>
          <p:cNvPr id="2" name="Rectangle 2"/>
          <p:cNvSpPr>
            <a:spLocks noGrp="1" noChangeArrowheads="1"/>
          </p:cNvSpPr>
          <p:nvPr>
            <p:ph type="title"/>
          </p:nvPr>
        </p:nvSpPr>
        <p:spPr>
          <a:xfrm>
            <a:off x="203994" y="72231"/>
            <a:ext cx="8802687" cy="741363"/>
          </a:xfrm>
        </p:spPr>
        <p:txBody>
          <a:bodyPr/>
          <a:lstStyle/>
          <a:p>
            <a:pPr eaLnBrk="1" hangingPunct="1">
              <a:defRPr/>
            </a:pPr>
            <a:r>
              <a:rPr lang="en-US" sz="32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Mean and Instant Values ​​of Behavioral Parameters for  COVID-19 Diagnosis</a:t>
            </a:r>
            <a:endParaRPr lang="ru-RU" sz="3200" dirty="0">
              <a:latin typeface="Arial" panose="020B0604020202020204" pitchFamily="34" charset="0"/>
              <a:cs typeface="Arial" panose="020B0604020202020204" pitchFamily="34" charset="0"/>
            </a:endParaRPr>
          </a:p>
        </p:txBody>
      </p:sp>
      <p:sp>
        <p:nvSpPr>
          <p:cNvPr id="3" name="Rectangle 2"/>
          <p:cNvSpPr/>
          <p:nvPr/>
        </p:nvSpPr>
        <p:spPr>
          <a:xfrm>
            <a:off x="73378" y="5674407"/>
            <a:ext cx="4049984" cy="1200329"/>
          </a:xfrm>
          <a:prstGeom prst="rect">
            <a:avLst/>
          </a:prstGeom>
        </p:spPr>
        <p:txBody>
          <a:bodyPr wrap="square">
            <a:spAutoFit/>
          </a:bodyPr>
          <a:lstStyle/>
          <a:p>
            <a:pPr algn="ctr">
              <a:defRPr/>
            </a:pPr>
            <a:r>
              <a:rPr lang="en-US" sz="2400" dirty="0">
                <a:effectLst>
                  <a:outerShdw blurRad="38100" dist="38100" dir="2700000" algn="tl">
                    <a:srgbClr val="C0C0C0"/>
                  </a:outerShdw>
                </a:effectLst>
              </a:rPr>
              <a:t>Comparison of Patients and Controls based on BP </a:t>
            </a:r>
          </a:p>
          <a:p>
            <a:pPr algn="ctr">
              <a:defRPr/>
            </a:pPr>
            <a:r>
              <a:rPr lang="en-US" sz="2400" dirty="0">
                <a:effectLst>
                  <a:outerShdw blurRad="38100" dist="38100" dir="2700000" algn="tl">
                    <a:srgbClr val="C0C0C0"/>
                  </a:outerShdw>
                </a:effectLst>
              </a:rPr>
              <a:t>mean values</a:t>
            </a:r>
          </a:p>
        </p:txBody>
      </p:sp>
      <p:pic>
        <p:nvPicPr>
          <p:cNvPr id="4" name="Picture 3"/>
          <p:cNvPicPr>
            <a:picLocks noChangeAspect="1"/>
          </p:cNvPicPr>
          <p:nvPr/>
        </p:nvPicPr>
        <p:blipFill>
          <a:blip r:embed="rId3"/>
          <a:stretch>
            <a:fillRect/>
          </a:stretch>
        </p:blipFill>
        <p:spPr>
          <a:xfrm>
            <a:off x="578268" y="895650"/>
            <a:ext cx="3362316" cy="2348350"/>
          </a:xfrm>
          <a:prstGeom prst="rect">
            <a:avLst/>
          </a:prstGeom>
        </p:spPr>
      </p:pic>
      <p:pic>
        <p:nvPicPr>
          <p:cNvPr id="5" name="Picture 4"/>
          <p:cNvPicPr>
            <a:picLocks noChangeAspect="1"/>
          </p:cNvPicPr>
          <p:nvPr/>
        </p:nvPicPr>
        <p:blipFill>
          <a:blip r:embed="rId4"/>
          <a:stretch>
            <a:fillRect/>
          </a:stretch>
        </p:blipFill>
        <p:spPr>
          <a:xfrm>
            <a:off x="578268" y="3433919"/>
            <a:ext cx="3362316" cy="2240488"/>
          </a:xfrm>
          <a:prstGeom prst="rect">
            <a:avLst/>
          </a:prstGeom>
        </p:spPr>
      </p:pic>
      <p:pic>
        <p:nvPicPr>
          <p:cNvPr id="6" name="Picture 5"/>
          <p:cNvPicPr>
            <a:picLocks noChangeAspect="1"/>
          </p:cNvPicPr>
          <p:nvPr/>
        </p:nvPicPr>
        <p:blipFill>
          <a:blip r:embed="rId5"/>
          <a:stretch>
            <a:fillRect/>
          </a:stretch>
        </p:blipFill>
        <p:spPr>
          <a:xfrm>
            <a:off x="4123362" y="1203255"/>
            <a:ext cx="4883319" cy="3828620"/>
          </a:xfrm>
          <a:prstGeom prst="rect">
            <a:avLst/>
          </a:prstGeom>
        </p:spPr>
      </p:pic>
      <p:sp>
        <p:nvSpPr>
          <p:cNvPr id="7" name="Rectangle 6"/>
          <p:cNvSpPr/>
          <p:nvPr/>
        </p:nvSpPr>
        <p:spPr>
          <a:xfrm>
            <a:off x="4366180" y="5212408"/>
            <a:ext cx="4374039" cy="1200329"/>
          </a:xfrm>
          <a:prstGeom prst="rect">
            <a:avLst/>
          </a:prstGeom>
        </p:spPr>
        <p:txBody>
          <a:bodyPr wrap="square">
            <a:spAutoFit/>
          </a:bodyPr>
          <a:lstStyle/>
          <a:p>
            <a:pPr algn="ctr"/>
            <a:r>
              <a:rPr lang="en-US" sz="2400" dirty="0"/>
              <a:t>Comparison of Patients and Controls based on instant </a:t>
            </a:r>
          </a:p>
          <a:p>
            <a:pPr algn="ctr"/>
            <a:r>
              <a:rPr lang="en-US" sz="2400" dirty="0"/>
              <a:t>BP values</a:t>
            </a:r>
            <a:endParaRPr lang="ru-RU" sz="2400"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45821" y="21075"/>
            <a:ext cx="8494713" cy="1081088"/>
          </a:xfrm>
        </p:spPr>
        <p:txBody>
          <a:bodyPr/>
          <a:lstStyle/>
          <a:p>
            <a:pPr>
              <a:lnSpc>
                <a:spcPts val="3838"/>
              </a:lnSpc>
            </a:pPr>
            <a:r>
              <a:rPr lang="en-US" altLang="en-US" sz="3600" dirty="0">
                <a:solidFill>
                  <a:schemeClr val="accent2"/>
                </a:solidFill>
                <a:latin typeface="Arial" panose="020B0604020202020204" pitchFamily="34" charset="0"/>
                <a:cs typeface="Arial" panose="020B0604020202020204" pitchFamily="34" charset="0"/>
              </a:rPr>
              <a:t>ANN Training Structure by Behavioral Parameters</a:t>
            </a:r>
          </a:p>
        </p:txBody>
      </p:sp>
      <p:sp>
        <p:nvSpPr>
          <p:cNvPr id="143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9C9CA75-FAC2-40D4-92AE-E790BEF692E0}" type="slidenum">
              <a:rPr lang="ru-RU" altLang="ru-RU" sz="1400" smtClean="0"/>
              <a:pPr>
                <a:spcBef>
                  <a:spcPct val="0"/>
                </a:spcBef>
                <a:buFontTx/>
                <a:buNone/>
              </a:pPr>
              <a:t>23</a:t>
            </a:fld>
            <a:endParaRPr lang="ru-RU" altLang="ru-RU" sz="1400" dirty="0"/>
          </a:p>
        </p:txBody>
      </p:sp>
      <p:grpSp>
        <p:nvGrpSpPr>
          <p:cNvPr id="6" name="Группа 60">
            <a:extLst>
              <a:ext uri="{FF2B5EF4-FFF2-40B4-BE49-F238E27FC236}">
                <a16:creationId xmlns:a16="http://schemas.microsoft.com/office/drawing/2014/main" id="{3704C7CE-2FF6-B9DB-545F-46A0083F4F6D}"/>
              </a:ext>
            </a:extLst>
          </p:cNvPr>
          <p:cNvGrpSpPr/>
          <p:nvPr/>
        </p:nvGrpSpPr>
        <p:grpSpPr>
          <a:xfrm>
            <a:off x="4309246" y="1088919"/>
            <a:ext cx="3686810" cy="3591560"/>
            <a:chOff x="0" y="0"/>
            <a:chExt cx="6184551" cy="3974525"/>
          </a:xfrm>
        </p:grpSpPr>
        <p:sp>
          <p:nvSpPr>
            <p:cNvPr id="7" name="Rectangle: Rounded Corners 6">
              <a:extLst>
                <a:ext uri="{FF2B5EF4-FFF2-40B4-BE49-F238E27FC236}">
                  <a16:creationId xmlns:a16="http://schemas.microsoft.com/office/drawing/2014/main" id="{43395A1B-856E-E6B0-A131-6C330ED1F0A8}"/>
                </a:ext>
              </a:extLst>
            </p:cNvPr>
            <p:cNvSpPr/>
            <p:nvPr/>
          </p:nvSpPr>
          <p:spPr>
            <a:xfrm>
              <a:off x="3753134" y="6824"/>
              <a:ext cx="1073150" cy="396770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000">
                  <a:effectLst/>
                  <a:ea typeface="Calibri" panose="020F0502020204030204" pitchFamily="34" charset="0"/>
                  <a:cs typeface="Times New Roman" panose="02020603050405020304" pitchFamily="18" charset="0"/>
                </a:rPr>
                <a:t>Layer 3</a:t>
              </a:r>
              <a:endParaRPr lang="ru-RU" sz="1100">
                <a:effectLs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727D3B7-7963-A719-2E01-10A4AB5072BE}"/>
                </a:ext>
              </a:extLst>
            </p:cNvPr>
            <p:cNvSpPr/>
            <p:nvPr/>
          </p:nvSpPr>
          <p:spPr>
            <a:xfrm>
              <a:off x="2286000" y="0"/>
              <a:ext cx="1073150" cy="395130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000" dirty="0">
                  <a:effectLst/>
                  <a:ea typeface="Calibri" panose="020F0502020204030204" pitchFamily="34" charset="0"/>
                  <a:cs typeface="Times New Roman" panose="02020603050405020304" pitchFamily="18" charset="0"/>
                </a:rPr>
                <a:t>Layer 2</a:t>
              </a:r>
              <a:endParaRPr lang="ru-RU" sz="1100" dirty="0">
                <a:effectLst/>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C6D90AAD-450E-2CA6-1817-E605A388BAB3}"/>
                </a:ext>
              </a:extLst>
            </p:cNvPr>
            <p:cNvSpPr/>
            <p:nvPr/>
          </p:nvSpPr>
          <p:spPr>
            <a:xfrm>
              <a:off x="1078173" y="6824"/>
              <a:ext cx="1073150" cy="394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ru-RU" sz="1000">
                  <a:effectLst/>
                  <a:ea typeface="Calibri" panose="020F0502020204030204" pitchFamily="34" charset="0"/>
                  <a:cs typeface="Times New Roman" panose="02020603050405020304" pitchFamily="18" charset="0"/>
                </a:rPr>
                <a:t> </a:t>
              </a:r>
              <a:endParaRPr lang="ru-RU" sz="1100">
                <a:effectLst/>
                <a:ea typeface="Calibri" panose="020F0502020204030204" pitchFamily="34" charset="0"/>
                <a:cs typeface="Times New Roman" panose="02020603050405020304" pitchFamily="18" charset="0"/>
              </a:endParaRPr>
            </a:p>
            <a:p>
              <a:pPr algn="ctr">
                <a:lnSpc>
                  <a:spcPct val="107000"/>
                </a:lnSpc>
                <a:spcAft>
                  <a:spcPts val="800"/>
                </a:spcAft>
              </a:pPr>
              <a:r>
                <a:rPr lang="ru-RU" sz="1000">
                  <a:effectLst/>
                  <a:ea typeface="Calibri" panose="020F0502020204030204" pitchFamily="34" charset="0"/>
                  <a:cs typeface="Times New Roman" panose="02020603050405020304" pitchFamily="18" charset="0"/>
                </a:rPr>
                <a:t>Layer 1</a:t>
              </a:r>
              <a:endParaRPr lang="ru-RU" sz="1100">
                <a:effectLst/>
                <a:ea typeface="Calibri" panose="020F0502020204030204" pitchFamily="34" charset="0"/>
                <a:cs typeface="Times New Roman" panose="02020603050405020304" pitchFamily="18" charset="0"/>
              </a:endParaRPr>
            </a:p>
          </p:txBody>
        </p:sp>
        <p:sp>
          <p:nvSpPr>
            <p:cNvPr id="10" name="Text Box 1">
              <a:extLst>
                <a:ext uri="{FF2B5EF4-FFF2-40B4-BE49-F238E27FC236}">
                  <a16:creationId xmlns:a16="http://schemas.microsoft.com/office/drawing/2014/main" id="{B88E254A-6E78-07AD-F97F-B6CA3C31A57E}"/>
                </a:ext>
              </a:extLst>
            </p:cNvPr>
            <p:cNvSpPr txBox="1"/>
            <p:nvPr/>
          </p:nvSpPr>
          <p:spPr>
            <a:xfrm>
              <a:off x="34119" y="238836"/>
              <a:ext cx="596348" cy="2941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
              <a:extLst>
                <a:ext uri="{FF2B5EF4-FFF2-40B4-BE49-F238E27FC236}">
                  <a16:creationId xmlns:a16="http://schemas.microsoft.com/office/drawing/2014/main" id="{F2759059-27E7-0F45-39AB-DFD3F456CB1E}"/>
                </a:ext>
              </a:extLst>
            </p:cNvPr>
            <p:cNvSpPr txBox="1"/>
            <p:nvPr/>
          </p:nvSpPr>
          <p:spPr>
            <a:xfrm>
              <a:off x="34119" y="614150"/>
              <a:ext cx="596348" cy="2941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4">
              <a:extLst>
                <a:ext uri="{FF2B5EF4-FFF2-40B4-BE49-F238E27FC236}">
                  <a16:creationId xmlns:a16="http://schemas.microsoft.com/office/drawing/2014/main" id="{AF79EA39-1FF3-20E2-D494-039BDCD70A4D}"/>
                </a:ext>
              </a:extLst>
            </p:cNvPr>
            <p:cNvSpPr txBox="1"/>
            <p:nvPr/>
          </p:nvSpPr>
          <p:spPr>
            <a:xfrm>
              <a:off x="34119" y="962167"/>
              <a:ext cx="596265" cy="29400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5">
              <a:extLst>
                <a:ext uri="{FF2B5EF4-FFF2-40B4-BE49-F238E27FC236}">
                  <a16:creationId xmlns:a16="http://schemas.microsoft.com/office/drawing/2014/main" id="{EA6AD8A0-4DBF-A264-ADA3-F49FBD298D79}"/>
                </a:ext>
              </a:extLst>
            </p:cNvPr>
            <p:cNvSpPr txBox="1"/>
            <p:nvPr/>
          </p:nvSpPr>
          <p:spPr>
            <a:xfrm>
              <a:off x="34119" y="1337481"/>
              <a:ext cx="596348" cy="2941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6">
              <a:extLst>
                <a:ext uri="{FF2B5EF4-FFF2-40B4-BE49-F238E27FC236}">
                  <a16:creationId xmlns:a16="http://schemas.microsoft.com/office/drawing/2014/main" id="{AE71A168-B0A0-2AD6-EF50-C6A42BED15B2}"/>
                </a:ext>
              </a:extLst>
            </p:cNvPr>
            <p:cNvSpPr txBox="1"/>
            <p:nvPr/>
          </p:nvSpPr>
          <p:spPr>
            <a:xfrm>
              <a:off x="0" y="2088108"/>
              <a:ext cx="634365" cy="29400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Pi</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7">
              <a:extLst>
                <a:ext uri="{FF2B5EF4-FFF2-40B4-BE49-F238E27FC236}">
                  <a16:creationId xmlns:a16="http://schemas.microsoft.com/office/drawing/2014/main" id="{C7CB4434-35A9-3A69-3FEC-8E6DE2102143}"/>
                </a:ext>
              </a:extLst>
            </p:cNvPr>
            <p:cNvSpPr txBox="1"/>
            <p:nvPr/>
          </p:nvSpPr>
          <p:spPr>
            <a:xfrm>
              <a:off x="34119" y="2463421"/>
              <a:ext cx="596348" cy="2941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Pn</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Double Bracket 15">
              <a:extLst>
                <a:ext uri="{FF2B5EF4-FFF2-40B4-BE49-F238E27FC236}">
                  <a16:creationId xmlns:a16="http://schemas.microsoft.com/office/drawing/2014/main" id="{87E8DBA8-7320-4766-BE42-2463DD23574F}"/>
                </a:ext>
              </a:extLst>
            </p:cNvPr>
            <p:cNvSpPr/>
            <p:nvPr/>
          </p:nvSpPr>
          <p:spPr>
            <a:xfrm>
              <a:off x="143301" y="1740090"/>
              <a:ext cx="429370" cy="285750"/>
            </a:xfrm>
            <a:prstGeom prst="bracketPair">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a:t>
              </a:r>
            </a:p>
          </p:txBody>
        </p:sp>
        <p:sp>
          <p:nvSpPr>
            <p:cNvPr id="17" name="Oval 16">
              <a:extLst>
                <a:ext uri="{FF2B5EF4-FFF2-40B4-BE49-F238E27FC236}">
                  <a16:creationId xmlns:a16="http://schemas.microsoft.com/office/drawing/2014/main" id="{36A95077-C33B-6E9B-2D13-1D682C12D793}"/>
                </a:ext>
              </a:extLst>
            </p:cNvPr>
            <p:cNvSpPr/>
            <p:nvPr/>
          </p:nvSpPr>
          <p:spPr>
            <a:xfrm>
              <a:off x="1166883" y="68239"/>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a:t>
              </a:r>
              <a:r>
                <a:rPr lang="en-US" sz="1100">
                  <a:effectLst/>
                  <a:ea typeface="Calibri" panose="020F0502020204030204" pitchFamily="34" charset="0"/>
                  <a:cs typeface="Times New Roman" panose="02020603050405020304" pitchFamily="18" charset="0"/>
                </a:rPr>
                <a:t>1 111</a:t>
              </a:r>
              <a:r>
                <a:rPr lang="ru-RU" sz="1100">
                  <a:effectLst/>
                  <a:ea typeface="Calibri" panose="020F0502020204030204" pitchFamily="34" charset="0"/>
                  <a:cs typeface="Times New Roman" panose="02020603050405020304" pitchFamily="18" charset="0"/>
                </a:rPr>
                <a:t>N1</a:t>
              </a:r>
              <a:r>
                <a:rPr lang="en-US" sz="1100">
                  <a:effectLst/>
                  <a:ea typeface="Calibri" panose="020F0502020204030204" pitchFamily="34" charset="0"/>
                  <a:cs typeface="Times New Roman" panose="02020603050405020304" pitchFamily="18" charset="0"/>
                </a:rPr>
                <a:t>1</a:t>
              </a:r>
              <a:r>
                <a:rPr lang="ru-RU" sz="1100">
                  <a:effectLst/>
                  <a:ea typeface="Calibri" panose="020F0502020204030204" pitchFamily="34" charset="0"/>
                  <a:cs typeface="Times New Roman" panose="02020603050405020304" pitchFamily="18" charset="0"/>
                </a:rPr>
                <a:t>1 1</a:t>
              </a:r>
            </a:p>
          </p:txBody>
        </p:sp>
        <p:sp>
          <p:nvSpPr>
            <p:cNvPr id="18" name="Oval 17">
              <a:extLst>
                <a:ext uri="{FF2B5EF4-FFF2-40B4-BE49-F238E27FC236}">
                  <a16:creationId xmlns:a16="http://schemas.microsoft.com/office/drawing/2014/main" id="{2A9C0835-9082-950D-6C10-ED46F4BA70DD}"/>
                </a:ext>
              </a:extLst>
            </p:cNvPr>
            <p:cNvSpPr/>
            <p:nvPr/>
          </p:nvSpPr>
          <p:spPr>
            <a:xfrm>
              <a:off x="1166883" y="539087"/>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N2 2</a:t>
              </a:r>
            </a:p>
          </p:txBody>
        </p:sp>
        <p:sp>
          <p:nvSpPr>
            <p:cNvPr id="19" name="Oval 18">
              <a:extLst>
                <a:ext uri="{FF2B5EF4-FFF2-40B4-BE49-F238E27FC236}">
                  <a16:creationId xmlns:a16="http://schemas.microsoft.com/office/drawing/2014/main" id="{D123F432-9DA3-5230-5E7B-037101CED455}"/>
                </a:ext>
              </a:extLst>
            </p:cNvPr>
            <p:cNvSpPr/>
            <p:nvPr/>
          </p:nvSpPr>
          <p:spPr>
            <a:xfrm>
              <a:off x="1166883" y="1030406"/>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N3 3</a:t>
              </a:r>
            </a:p>
          </p:txBody>
        </p:sp>
        <p:sp>
          <p:nvSpPr>
            <p:cNvPr id="20" name="Oval 19">
              <a:extLst>
                <a:ext uri="{FF2B5EF4-FFF2-40B4-BE49-F238E27FC236}">
                  <a16:creationId xmlns:a16="http://schemas.microsoft.com/office/drawing/2014/main" id="{C79D6E35-056D-ED40-8C08-D4FA37BF281F}"/>
                </a:ext>
              </a:extLst>
            </p:cNvPr>
            <p:cNvSpPr/>
            <p:nvPr/>
          </p:nvSpPr>
          <p:spPr>
            <a:xfrm>
              <a:off x="1166883" y="2674961"/>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Ni 40</a:t>
              </a:r>
            </a:p>
          </p:txBody>
        </p:sp>
        <p:sp>
          <p:nvSpPr>
            <p:cNvPr id="21" name="Double Bracket 20">
              <a:extLst>
                <a:ext uri="{FF2B5EF4-FFF2-40B4-BE49-F238E27FC236}">
                  <a16:creationId xmlns:a16="http://schemas.microsoft.com/office/drawing/2014/main" id="{FBC21206-3B97-DA8B-C488-4E77E61694E4}"/>
                </a:ext>
              </a:extLst>
            </p:cNvPr>
            <p:cNvSpPr/>
            <p:nvPr/>
          </p:nvSpPr>
          <p:spPr>
            <a:xfrm>
              <a:off x="1419367" y="1740090"/>
              <a:ext cx="429370" cy="285750"/>
            </a:xfrm>
            <a:prstGeom prst="bracketPair">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a:t>
              </a:r>
            </a:p>
          </p:txBody>
        </p:sp>
        <p:sp>
          <p:nvSpPr>
            <p:cNvPr id="22" name="Oval 21">
              <a:extLst>
                <a:ext uri="{FF2B5EF4-FFF2-40B4-BE49-F238E27FC236}">
                  <a16:creationId xmlns:a16="http://schemas.microsoft.com/office/drawing/2014/main" id="{1C59F0FB-34A2-4727-334D-62A78E5815FC}"/>
                </a:ext>
              </a:extLst>
            </p:cNvPr>
            <p:cNvSpPr/>
            <p:nvPr/>
          </p:nvSpPr>
          <p:spPr>
            <a:xfrm>
              <a:off x="2381534" y="61415"/>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N1 1</a:t>
              </a:r>
            </a:p>
          </p:txBody>
        </p:sp>
        <p:sp>
          <p:nvSpPr>
            <p:cNvPr id="23" name="Oval 22">
              <a:extLst>
                <a:ext uri="{FF2B5EF4-FFF2-40B4-BE49-F238E27FC236}">
                  <a16:creationId xmlns:a16="http://schemas.microsoft.com/office/drawing/2014/main" id="{D396B96B-E162-A0DB-4C59-047B32954ABA}"/>
                </a:ext>
              </a:extLst>
            </p:cNvPr>
            <p:cNvSpPr/>
            <p:nvPr/>
          </p:nvSpPr>
          <p:spPr>
            <a:xfrm>
              <a:off x="2381534" y="532263"/>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N2 2</a:t>
              </a:r>
            </a:p>
          </p:txBody>
        </p:sp>
        <p:sp>
          <p:nvSpPr>
            <p:cNvPr id="24" name="Oval 23">
              <a:extLst>
                <a:ext uri="{FF2B5EF4-FFF2-40B4-BE49-F238E27FC236}">
                  <a16:creationId xmlns:a16="http://schemas.microsoft.com/office/drawing/2014/main" id="{676BB178-B87B-3443-CD6F-CCCD4D53EE16}"/>
                </a:ext>
              </a:extLst>
            </p:cNvPr>
            <p:cNvSpPr/>
            <p:nvPr/>
          </p:nvSpPr>
          <p:spPr>
            <a:xfrm>
              <a:off x="2381534" y="1023582"/>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N3 3</a:t>
              </a:r>
            </a:p>
          </p:txBody>
        </p:sp>
        <p:sp>
          <p:nvSpPr>
            <p:cNvPr id="25" name="Oval 24">
              <a:extLst>
                <a:ext uri="{FF2B5EF4-FFF2-40B4-BE49-F238E27FC236}">
                  <a16:creationId xmlns:a16="http://schemas.microsoft.com/office/drawing/2014/main" id="{AEA1BFA5-CECB-E388-692A-E232E4CCAFA1}"/>
                </a:ext>
              </a:extLst>
            </p:cNvPr>
            <p:cNvSpPr/>
            <p:nvPr/>
          </p:nvSpPr>
          <p:spPr>
            <a:xfrm>
              <a:off x="2381534" y="2668138"/>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Nk 20</a:t>
              </a:r>
            </a:p>
          </p:txBody>
        </p:sp>
        <p:sp>
          <p:nvSpPr>
            <p:cNvPr id="26" name="Double Bracket 25">
              <a:extLst>
                <a:ext uri="{FF2B5EF4-FFF2-40B4-BE49-F238E27FC236}">
                  <a16:creationId xmlns:a16="http://schemas.microsoft.com/office/drawing/2014/main" id="{B710E1AA-6E31-E001-0BF1-A739D2107F2D}"/>
                </a:ext>
              </a:extLst>
            </p:cNvPr>
            <p:cNvSpPr/>
            <p:nvPr/>
          </p:nvSpPr>
          <p:spPr>
            <a:xfrm>
              <a:off x="2634018" y="1726442"/>
              <a:ext cx="429370" cy="285750"/>
            </a:xfrm>
            <a:prstGeom prst="bracketPair">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a:t>
              </a:r>
            </a:p>
          </p:txBody>
        </p:sp>
        <p:sp>
          <p:nvSpPr>
            <p:cNvPr id="27" name="Oval 26">
              <a:extLst>
                <a:ext uri="{FF2B5EF4-FFF2-40B4-BE49-F238E27FC236}">
                  <a16:creationId xmlns:a16="http://schemas.microsoft.com/office/drawing/2014/main" id="{D9622292-6DC2-A123-CC98-871764DDA99B}"/>
                </a:ext>
              </a:extLst>
            </p:cNvPr>
            <p:cNvSpPr/>
            <p:nvPr/>
          </p:nvSpPr>
          <p:spPr>
            <a:xfrm>
              <a:off x="3869140" y="1016759"/>
              <a:ext cx="914400" cy="42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ea typeface="Calibri" panose="020F0502020204030204" pitchFamily="34" charset="0"/>
                  <a:cs typeface="Times New Roman" panose="02020603050405020304" pitchFamily="18" charset="0"/>
                </a:rPr>
                <a:t>N</a:t>
              </a:r>
              <a:r>
                <a:rPr lang="en-US" sz="1100">
                  <a:effectLst/>
                  <a:ea typeface="Calibri" panose="020F0502020204030204" pitchFamily="34" charset="0"/>
                  <a:cs typeface="Times New Roman" panose="02020603050405020304" pitchFamily="18" charset="0"/>
                </a:rPr>
                <a:t>F</a:t>
              </a:r>
              <a:r>
                <a:rPr lang="ru-RU" sz="1100">
                  <a:effectLst/>
                  <a:ea typeface="Calibri" panose="020F0502020204030204" pitchFamily="34" charset="0"/>
                  <a:cs typeface="Times New Roman" panose="02020603050405020304" pitchFamily="18" charset="0"/>
                </a:rPr>
                <a:t> 1</a:t>
              </a:r>
            </a:p>
          </p:txBody>
        </p:sp>
        <p:sp>
          <p:nvSpPr>
            <p:cNvPr id="28" name="Rectangle 27">
              <a:extLst>
                <a:ext uri="{FF2B5EF4-FFF2-40B4-BE49-F238E27FC236}">
                  <a16:creationId xmlns:a16="http://schemas.microsoft.com/office/drawing/2014/main" id="{87C00F9F-E89E-84AA-C409-A9CF899B22A9}"/>
                </a:ext>
              </a:extLst>
            </p:cNvPr>
            <p:cNvSpPr/>
            <p:nvPr/>
          </p:nvSpPr>
          <p:spPr>
            <a:xfrm>
              <a:off x="5213444" y="736978"/>
              <a:ext cx="971107"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100">
                  <a:effectLst/>
                  <a:ea typeface="Calibri" panose="020F0502020204030204" pitchFamily="34" charset="0"/>
                  <a:cs typeface="Times New Roman" panose="02020603050405020304" pitchFamily="18" charset="0"/>
                </a:rPr>
                <a:t>Result</a:t>
              </a:r>
              <a:endParaRPr lang="ru-RU" sz="1100">
                <a:effectLst/>
                <a:ea typeface="Calibri" panose="020F0502020204030204" pitchFamily="34" charset="0"/>
                <a:cs typeface="Times New Roman" panose="02020603050405020304" pitchFamily="18" charset="0"/>
              </a:endParaRPr>
            </a:p>
            <a:p>
              <a:pPr algn="ctr">
                <a:lnSpc>
                  <a:spcPct val="107000"/>
                </a:lnSpc>
                <a:spcAft>
                  <a:spcPts val="800"/>
                </a:spcAft>
              </a:pPr>
              <a:r>
                <a:rPr lang="ru-RU" sz="1100">
                  <a:effectLst/>
                  <a:ea typeface="Calibri" panose="020F0502020204030204" pitchFamily="34" charset="0"/>
                  <a:cs typeface="Times New Roman" panose="02020603050405020304" pitchFamily="18" charset="0"/>
                </a:rPr>
                <a:t> </a:t>
              </a:r>
            </a:p>
          </p:txBody>
        </p:sp>
        <p:cxnSp>
          <p:nvCxnSpPr>
            <p:cNvPr id="29" name="Straight Arrow Connector 28">
              <a:extLst>
                <a:ext uri="{FF2B5EF4-FFF2-40B4-BE49-F238E27FC236}">
                  <a16:creationId xmlns:a16="http://schemas.microsoft.com/office/drawing/2014/main" id="{F620E975-9DC0-B942-6CA7-55DEACD20753}"/>
                </a:ext>
              </a:extLst>
            </p:cNvPr>
            <p:cNvCxnSpPr/>
            <p:nvPr/>
          </p:nvCxnSpPr>
          <p:spPr>
            <a:xfrm flipV="1">
              <a:off x="641445" y="272956"/>
              <a:ext cx="524786" cy="12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8E8E4A9-E10D-E899-6848-E03D0CFDA98D}"/>
                </a:ext>
              </a:extLst>
            </p:cNvPr>
            <p:cNvCxnSpPr/>
            <p:nvPr/>
          </p:nvCxnSpPr>
          <p:spPr>
            <a:xfrm>
              <a:off x="641445" y="423081"/>
              <a:ext cx="524510" cy="326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2766680-4EC1-FC59-A284-F4E47F318C78}"/>
                </a:ext>
              </a:extLst>
            </p:cNvPr>
            <p:cNvCxnSpPr/>
            <p:nvPr/>
          </p:nvCxnSpPr>
          <p:spPr>
            <a:xfrm>
              <a:off x="641445" y="771099"/>
              <a:ext cx="524786" cy="445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79CD331-020B-81AA-4FC7-EE312110B731}"/>
                </a:ext>
              </a:extLst>
            </p:cNvPr>
            <p:cNvCxnSpPr/>
            <p:nvPr/>
          </p:nvCxnSpPr>
          <p:spPr>
            <a:xfrm>
              <a:off x="634621" y="409433"/>
              <a:ext cx="532821" cy="809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8C8D72A-3385-84A9-6F1D-5E518E7A58FD}"/>
                </a:ext>
              </a:extLst>
            </p:cNvPr>
            <p:cNvCxnSpPr/>
            <p:nvPr/>
          </p:nvCxnSpPr>
          <p:spPr>
            <a:xfrm>
              <a:off x="641445" y="429905"/>
              <a:ext cx="524510" cy="2441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892CA23-D58E-B019-5C50-AE6A56AF51BB}"/>
                </a:ext>
              </a:extLst>
            </p:cNvPr>
            <p:cNvCxnSpPr/>
            <p:nvPr/>
          </p:nvCxnSpPr>
          <p:spPr>
            <a:xfrm flipV="1">
              <a:off x="648268" y="266132"/>
              <a:ext cx="500932" cy="524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A533EC-C214-94AA-9109-57756286DE6F}"/>
                </a:ext>
              </a:extLst>
            </p:cNvPr>
            <p:cNvCxnSpPr/>
            <p:nvPr/>
          </p:nvCxnSpPr>
          <p:spPr>
            <a:xfrm flipV="1">
              <a:off x="648268" y="743803"/>
              <a:ext cx="500380" cy="47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FC775AF-EA38-464D-3F6F-022F031C7F06}"/>
                </a:ext>
              </a:extLst>
            </p:cNvPr>
            <p:cNvCxnSpPr/>
            <p:nvPr/>
          </p:nvCxnSpPr>
          <p:spPr>
            <a:xfrm>
              <a:off x="641445" y="798394"/>
              <a:ext cx="524206" cy="2057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588745-2CDD-C14C-C493-0D048AEF531F}"/>
                </a:ext>
              </a:extLst>
            </p:cNvPr>
            <p:cNvCxnSpPr/>
            <p:nvPr/>
          </p:nvCxnSpPr>
          <p:spPr>
            <a:xfrm flipV="1">
              <a:off x="634621" y="266132"/>
              <a:ext cx="500932" cy="876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FED0060-2F27-707F-8B48-653D61F07A86}"/>
                </a:ext>
              </a:extLst>
            </p:cNvPr>
            <p:cNvCxnSpPr/>
            <p:nvPr/>
          </p:nvCxnSpPr>
          <p:spPr>
            <a:xfrm flipV="1">
              <a:off x="634621" y="730156"/>
              <a:ext cx="532158" cy="445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5FC78FB-D050-936E-2957-21FA5F1C6670}"/>
                </a:ext>
              </a:extLst>
            </p:cNvPr>
            <p:cNvCxnSpPr/>
            <p:nvPr/>
          </p:nvCxnSpPr>
          <p:spPr>
            <a:xfrm>
              <a:off x="634621" y="1166884"/>
              <a:ext cx="532738" cy="65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AAEDF5-F444-69A5-5C65-EBEE8E4E8FA9}"/>
                </a:ext>
              </a:extLst>
            </p:cNvPr>
            <p:cNvCxnSpPr/>
            <p:nvPr/>
          </p:nvCxnSpPr>
          <p:spPr>
            <a:xfrm>
              <a:off x="634621" y="1173708"/>
              <a:ext cx="532848" cy="1677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B1A5721-A10C-ED8B-8FA0-88690C386498}"/>
                </a:ext>
              </a:extLst>
            </p:cNvPr>
            <p:cNvCxnSpPr/>
            <p:nvPr/>
          </p:nvCxnSpPr>
          <p:spPr>
            <a:xfrm flipV="1">
              <a:off x="641445" y="272956"/>
              <a:ext cx="508331" cy="1248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4E10FFC-BD6E-667A-F4E3-B7A8D2854349}"/>
                </a:ext>
              </a:extLst>
            </p:cNvPr>
            <p:cNvCxnSpPr/>
            <p:nvPr/>
          </p:nvCxnSpPr>
          <p:spPr>
            <a:xfrm flipV="1">
              <a:off x="641445" y="723332"/>
              <a:ext cx="508276" cy="757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3C4207E-537D-13D7-FB49-E65FAAB700AB}"/>
                </a:ext>
              </a:extLst>
            </p:cNvPr>
            <p:cNvCxnSpPr/>
            <p:nvPr/>
          </p:nvCxnSpPr>
          <p:spPr>
            <a:xfrm flipV="1">
              <a:off x="634621" y="1235123"/>
              <a:ext cx="531550" cy="272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EF8F85B-B0BC-5118-0E55-B18C019A9272}"/>
                </a:ext>
              </a:extLst>
            </p:cNvPr>
            <p:cNvCxnSpPr/>
            <p:nvPr/>
          </p:nvCxnSpPr>
          <p:spPr>
            <a:xfrm>
              <a:off x="634621" y="1473959"/>
              <a:ext cx="532765" cy="1399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34D11AA-6CC1-8F6D-0FB9-89652BAFE041}"/>
                </a:ext>
              </a:extLst>
            </p:cNvPr>
            <p:cNvCxnSpPr/>
            <p:nvPr/>
          </p:nvCxnSpPr>
          <p:spPr>
            <a:xfrm flipV="1">
              <a:off x="648268" y="272956"/>
              <a:ext cx="484477" cy="1997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244B255-1A40-3838-7F35-F562E73D75B6}"/>
                </a:ext>
              </a:extLst>
            </p:cNvPr>
            <p:cNvCxnSpPr/>
            <p:nvPr/>
          </p:nvCxnSpPr>
          <p:spPr>
            <a:xfrm flipV="1">
              <a:off x="655092" y="736979"/>
              <a:ext cx="476526" cy="1542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FD49DED-96BE-8886-CF5E-5C0D52554BD2}"/>
                </a:ext>
              </a:extLst>
            </p:cNvPr>
            <p:cNvCxnSpPr/>
            <p:nvPr/>
          </p:nvCxnSpPr>
          <p:spPr>
            <a:xfrm flipV="1">
              <a:off x="655092" y="1221475"/>
              <a:ext cx="492429" cy="1057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281CAA4-BD0F-FC3D-6938-C61464656075}"/>
                </a:ext>
              </a:extLst>
            </p:cNvPr>
            <p:cNvCxnSpPr/>
            <p:nvPr/>
          </p:nvCxnSpPr>
          <p:spPr>
            <a:xfrm>
              <a:off x="668740" y="2279176"/>
              <a:ext cx="500933" cy="587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D16A98-5668-FF4B-8821-FC34EB03CE44}"/>
                </a:ext>
              </a:extLst>
            </p:cNvPr>
            <p:cNvCxnSpPr/>
            <p:nvPr/>
          </p:nvCxnSpPr>
          <p:spPr>
            <a:xfrm>
              <a:off x="641445" y="2613547"/>
              <a:ext cx="524813" cy="237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C7F44B2-C390-B703-ED5E-5FDFDDAAFF59}"/>
                </a:ext>
              </a:extLst>
            </p:cNvPr>
            <p:cNvCxnSpPr/>
            <p:nvPr/>
          </p:nvCxnSpPr>
          <p:spPr>
            <a:xfrm flipV="1">
              <a:off x="641445" y="1235123"/>
              <a:ext cx="508331" cy="1410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1AE9B8-3A88-703F-D0BE-33E17FF07C3C}"/>
                </a:ext>
              </a:extLst>
            </p:cNvPr>
            <p:cNvCxnSpPr/>
            <p:nvPr/>
          </p:nvCxnSpPr>
          <p:spPr>
            <a:xfrm flipV="1">
              <a:off x="648268" y="750627"/>
              <a:ext cx="500380" cy="1893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77DE6AC-F8F3-B9BA-FB25-DD498B514CDC}"/>
                </a:ext>
              </a:extLst>
            </p:cNvPr>
            <p:cNvCxnSpPr/>
            <p:nvPr/>
          </p:nvCxnSpPr>
          <p:spPr>
            <a:xfrm flipV="1">
              <a:off x="668740" y="279779"/>
              <a:ext cx="484147" cy="2359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93F4F61-4350-F0D9-A515-19D819A161C5}"/>
                </a:ext>
              </a:extLst>
            </p:cNvPr>
            <p:cNvCxnSpPr/>
            <p:nvPr/>
          </p:nvCxnSpPr>
          <p:spPr>
            <a:xfrm>
              <a:off x="3295934" y="259308"/>
              <a:ext cx="580445" cy="96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FA32CDD-4AAA-ACF3-268C-FD2E87FC6808}"/>
                </a:ext>
              </a:extLst>
            </p:cNvPr>
            <p:cNvCxnSpPr/>
            <p:nvPr/>
          </p:nvCxnSpPr>
          <p:spPr>
            <a:xfrm>
              <a:off x="3302758" y="730156"/>
              <a:ext cx="580446" cy="499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E652889-087E-B6D3-4115-F275DDF47D65}"/>
                </a:ext>
              </a:extLst>
            </p:cNvPr>
            <p:cNvCxnSpPr/>
            <p:nvPr/>
          </p:nvCxnSpPr>
          <p:spPr>
            <a:xfrm>
              <a:off x="3302758" y="1214651"/>
              <a:ext cx="572439" cy="14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0D8B8A9-BD1F-5717-C18F-5BE0DCC75565}"/>
                </a:ext>
              </a:extLst>
            </p:cNvPr>
            <p:cNvCxnSpPr/>
            <p:nvPr/>
          </p:nvCxnSpPr>
          <p:spPr>
            <a:xfrm flipV="1">
              <a:off x="3302758" y="1221475"/>
              <a:ext cx="548033" cy="1654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E302223-ADC4-B831-EFB0-A9378F0C8CA2}"/>
                </a:ext>
              </a:extLst>
            </p:cNvPr>
            <p:cNvCxnSpPr/>
            <p:nvPr/>
          </p:nvCxnSpPr>
          <p:spPr>
            <a:xfrm>
              <a:off x="4783540" y="1228299"/>
              <a:ext cx="453224" cy="2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F913BA9-2964-EF85-7A52-0AFF2DB6470F}"/>
                </a:ext>
              </a:extLst>
            </p:cNvPr>
            <p:cNvCxnSpPr/>
            <p:nvPr/>
          </p:nvCxnSpPr>
          <p:spPr>
            <a:xfrm flipV="1">
              <a:off x="2094931" y="259308"/>
              <a:ext cx="302150" cy="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0EDD7AC-EBFD-BC4B-85D9-2093FF9AD287}"/>
                </a:ext>
              </a:extLst>
            </p:cNvPr>
            <p:cNvCxnSpPr/>
            <p:nvPr/>
          </p:nvCxnSpPr>
          <p:spPr>
            <a:xfrm>
              <a:off x="2094931" y="279779"/>
              <a:ext cx="270345" cy="483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36A3675-ED8C-E9C7-4F65-0B13DC6478DE}"/>
                </a:ext>
              </a:extLst>
            </p:cNvPr>
            <p:cNvCxnSpPr/>
            <p:nvPr/>
          </p:nvCxnSpPr>
          <p:spPr>
            <a:xfrm>
              <a:off x="2101755" y="279779"/>
              <a:ext cx="261923" cy="962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5E754A-CC42-35EC-10DA-A51D6A9104D5}"/>
                </a:ext>
              </a:extLst>
            </p:cNvPr>
            <p:cNvCxnSpPr/>
            <p:nvPr/>
          </p:nvCxnSpPr>
          <p:spPr>
            <a:xfrm>
              <a:off x="2101755" y="279779"/>
              <a:ext cx="278295" cy="2544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338F7D5-4CB2-C29F-A402-2A9FAFA7454E}"/>
                </a:ext>
              </a:extLst>
            </p:cNvPr>
            <p:cNvCxnSpPr/>
            <p:nvPr/>
          </p:nvCxnSpPr>
          <p:spPr>
            <a:xfrm flipV="1">
              <a:off x="2101755" y="272956"/>
              <a:ext cx="246048" cy="453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BE35666-6C59-63D1-FB2F-224352C73A92}"/>
                </a:ext>
              </a:extLst>
            </p:cNvPr>
            <p:cNvCxnSpPr/>
            <p:nvPr/>
          </p:nvCxnSpPr>
          <p:spPr>
            <a:xfrm>
              <a:off x="2101755" y="730156"/>
              <a:ext cx="261620" cy="484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585ADFA-7B57-46DD-B8F2-E62DB6FD06F6}"/>
                </a:ext>
              </a:extLst>
            </p:cNvPr>
            <p:cNvCxnSpPr/>
            <p:nvPr/>
          </p:nvCxnSpPr>
          <p:spPr>
            <a:xfrm>
              <a:off x="2122227" y="736979"/>
              <a:ext cx="277771" cy="209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71BB1B3-E5C4-CC2D-1245-B5950A3F4D6A}"/>
                </a:ext>
              </a:extLst>
            </p:cNvPr>
            <p:cNvCxnSpPr/>
            <p:nvPr/>
          </p:nvCxnSpPr>
          <p:spPr>
            <a:xfrm flipV="1">
              <a:off x="2094931" y="279779"/>
              <a:ext cx="286082" cy="953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2D2B6EF-4591-EAC0-3F7C-EE4ABC72461B}"/>
                </a:ext>
              </a:extLst>
            </p:cNvPr>
            <p:cNvCxnSpPr/>
            <p:nvPr/>
          </p:nvCxnSpPr>
          <p:spPr>
            <a:xfrm flipV="1">
              <a:off x="2115403" y="736979"/>
              <a:ext cx="253669" cy="524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E2F41A9-CB47-952D-44E1-773CDCD37BFB}"/>
                </a:ext>
              </a:extLst>
            </p:cNvPr>
            <p:cNvCxnSpPr/>
            <p:nvPr/>
          </p:nvCxnSpPr>
          <p:spPr>
            <a:xfrm flipV="1">
              <a:off x="2088107" y="1235123"/>
              <a:ext cx="277826" cy="14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AE2DBC3-017C-74B0-3C15-D506533B8B40}"/>
                </a:ext>
              </a:extLst>
            </p:cNvPr>
            <p:cNvCxnSpPr/>
            <p:nvPr/>
          </p:nvCxnSpPr>
          <p:spPr>
            <a:xfrm>
              <a:off x="2088107" y="1262418"/>
              <a:ext cx="293701" cy="1566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4D0BF41-F0C5-47F2-E176-B5BAD7AB23F9}"/>
                </a:ext>
              </a:extLst>
            </p:cNvPr>
            <p:cNvCxnSpPr/>
            <p:nvPr/>
          </p:nvCxnSpPr>
          <p:spPr>
            <a:xfrm flipV="1">
              <a:off x="2094931" y="266132"/>
              <a:ext cx="269875" cy="2620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267D46E-3839-9D29-BB89-DA4E977D3EF2}"/>
                </a:ext>
              </a:extLst>
            </p:cNvPr>
            <p:cNvCxnSpPr/>
            <p:nvPr/>
          </p:nvCxnSpPr>
          <p:spPr>
            <a:xfrm flipV="1">
              <a:off x="2115403" y="743803"/>
              <a:ext cx="253972" cy="214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2DA85BB-AFFF-C664-1ECF-CEA3B1D5A3F2}"/>
                </a:ext>
              </a:extLst>
            </p:cNvPr>
            <p:cNvCxnSpPr/>
            <p:nvPr/>
          </p:nvCxnSpPr>
          <p:spPr>
            <a:xfrm flipV="1">
              <a:off x="2081283" y="1221475"/>
              <a:ext cx="285197" cy="1665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B8DB989-CC37-450E-D253-4D51183AACCB}"/>
                </a:ext>
              </a:extLst>
            </p:cNvPr>
            <p:cNvCxnSpPr/>
            <p:nvPr/>
          </p:nvCxnSpPr>
          <p:spPr>
            <a:xfrm flipV="1">
              <a:off x="2094931" y="2852382"/>
              <a:ext cx="302150" cy="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3" name="Группа 204">
            <a:extLst>
              <a:ext uri="{FF2B5EF4-FFF2-40B4-BE49-F238E27FC236}">
                <a16:creationId xmlns:a16="http://schemas.microsoft.com/office/drawing/2014/main" id="{9FAD4285-0DDA-B849-307F-72002AA70A27}"/>
              </a:ext>
            </a:extLst>
          </p:cNvPr>
          <p:cNvGrpSpPr/>
          <p:nvPr/>
        </p:nvGrpSpPr>
        <p:grpSpPr>
          <a:xfrm>
            <a:off x="616585" y="1039495"/>
            <a:ext cx="2935605" cy="3622040"/>
            <a:chOff x="0" y="0"/>
            <a:chExt cx="2837167" cy="3585394"/>
          </a:xfrm>
        </p:grpSpPr>
        <p:sp>
          <p:nvSpPr>
            <p:cNvPr id="74" name="Rectangle: Rounded Corners 73">
              <a:extLst>
                <a:ext uri="{FF2B5EF4-FFF2-40B4-BE49-F238E27FC236}">
                  <a16:creationId xmlns:a16="http://schemas.microsoft.com/office/drawing/2014/main" id="{55779C9C-A3F6-FDA3-E769-08DAE4AF8A0C}"/>
                </a:ext>
              </a:extLst>
            </p:cNvPr>
            <p:cNvSpPr/>
            <p:nvPr/>
          </p:nvSpPr>
          <p:spPr>
            <a:xfrm>
              <a:off x="1482811" y="0"/>
              <a:ext cx="597174" cy="3585394"/>
            </a:xfrm>
            <a:prstGeom prst="roundRect">
              <a:avLst/>
            </a:prstGeom>
            <a:solidFill>
              <a:srgbClr val="70AD47"/>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9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Layer </a:t>
              </a:r>
              <a:r>
                <a:rPr lang="en-US" sz="9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Rectangle: Rounded Corners 74">
              <a:extLst>
                <a:ext uri="{FF2B5EF4-FFF2-40B4-BE49-F238E27FC236}">
                  <a16:creationId xmlns:a16="http://schemas.microsoft.com/office/drawing/2014/main" id="{547DFEB0-3CD8-8E01-6993-0036FCBCD50A}"/>
                </a:ext>
              </a:extLst>
            </p:cNvPr>
            <p:cNvSpPr/>
            <p:nvPr/>
          </p:nvSpPr>
          <p:spPr>
            <a:xfrm>
              <a:off x="601362" y="0"/>
              <a:ext cx="597174" cy="3563838"/>
            </a:xfrm>
            <a:prstGeom prst="roundRect">
              <a:avLst/>
            </a:prstGeom>
            <a:solidFill>
              <a:srgbClr val="70AD47"/>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9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Layer 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 name="Text Box 1">
              <a:extLst>
                <a:ext uri="{FF2B5EF4-FFF2-40B4-BE49-F238E27FC236}">
                  <a16:creationId xmlns:a16="http://schemas.microsoft.com/office/drawing/2014/main" id="{8470743A-BFF0-BE4B-2AF9-EBD3AB4E80CD}"/>
                </a:ext>
              </a:extLst>
            </p:cNvPr>
            <p:cNvSpPr txBox="1"/>
            <p:nvPr/>
          </p:nvSpPr>
          <p:spPr>
            <a:xfrm>
              <a:off x="16476" y="205946"/>
              <a:ext cx="331849" cy="265851"/>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Text Box 3">
              <a:extLst>
                <a:ext uri="{FF2B5EF4-FFF2-40B4-BE49-F238E27FC236}">
                  <a16:creationId xmlns:a16="http://schemas.microsoft.com/office/drawing/2014/main" id="{1B49EB57-2137-AACB-082E-F61407AF454D}"/>
                </a:ext>
              </a:extLst>
            </p:cNvPr>
            <p:cNvSpPr txBox="1"/>
            <p:nvPr/>
          </p:nvSpPr>
          <p:spPr>
            <a:xfrm>
              <a:off x="16476" y="543697"/>
              <a:ext cx="331849" cy="265851"/>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8" name="Text Box 4">
              <a:extLst>
                <a:ext uri="{FF2B5EF4-FFF2-40B4-BE49-F238E27FC236}">
                  <a16:creationId xmlns:a16="http://schemas.microsoft.com/office/drawing/2014/main" id="{341DA728-FAE4-429A-14F2-8FBD4E9A6250}"/>
                </a:ext>
              </a:extLst>
            </p:cNvPr>
            <p:cNvSpPr txBox="1"/>
            <p:nvPr/>
          </p:nvSpPr>
          <p:spPr>
            <a:xfrm>
              <a:off x="16476" y="856735"/>
              <a:ext cx="331802" cy="265676"/>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9" name="Text Box 5">
              <a:extLst>
                <a:ext uri="{FF2B5EF4-FFF2-40B4-BE49-F238E27FC236}">
                  <a16:creationId xmlns:a16="http://schemas.microsoft.com/office/drawing/2014/main" id="{55A8963D-B23D-7731-3004-0103841F93D9}"/>
                </a:ext>
              </a:extLst>
            </p:cNvPr>
            <p:cNvSpPr txBox="1"/>
            <p:nvPr/>
          </p:nvSpPr>
          <p:spPr>
            <a:xfrm>
              <a:off x="16476" y="1202724"/>
              <a:ext cx="331849" cy="265851"/>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6">
              <a:extLst>
                <a:ext uri="{FF2B5EF4-FFF2-40B4-BE49-F238E27FC236}">
                  <a16:creationId xmlns:a16="http://schemas.microsoft.com/office/drawing/2014/main" id="{02C81036-80BC-2A5F-6CCD-A9B164A0EC2F}"/>
                </a:ext>
              </a:extLst>
            </p:cNvPr>
            <p:cNvSpPr txBox="1"/>
            <p:nvPr/>
          </p:nvSpPr>
          <p:spPr>
            <a:xfrm>
              <a:off x="0" y="1878227"/>
              <a:ext cx="353004" cy="265676"/>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Pi</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1" name="Text Box 7">
              <a:extLst>
                <a:ext uri="{FF2B5EF4-FFF2-40B4-BE49-F238E27FC236}">
                  <a16:creationId xmlns:a16="http://schemas.microsoft.com/office/drawing/2014/main" id="{539A18C6-055B-B383-5122-DA2CAAD9BCD5}"/>
                </a:ext>
              </a:extLst>
            </p:cNvPr>
            <p:cNvSpPr txBox="1"/>
            <p:nvPr/>
          </p:nvSpPr>
          <p:spPr>
            <a:xfrm>
              <a:off x="16476" y="2215978"/>
              <a:ext cx="331849" cy="265851"/>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Pn</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2" name="Double Bracket 81">
              <a:extLst>
                <a:ext uri="{FF2B5EF4-FFF2-40B4-BE49-F238E27FC236}">
                  <a16:creationId xmlns:a16="http://schemas.microsoft.com/office/drawing/2014/main" id="{F46B3C18-5F6E-7BE5-183D-150B574F6306}"/>
                </a:ext>
              </a:extLst>
            </p:cNvPr>
            <p:cNvSpPr/>
            <p:nvPr/>
          </p:nvSpPr>
          <p:spPr>
            <a:xfrm>
              <a:off x="82378" y="1565189"/>
              <a:ext cx="238931" cy="258217"/>
            </a:xfrm>
            <a:prstGeom prst="bracketPair">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83" name="Oval 82">
              <a:extLst>
                <a:ext uri="{FF2B5EF4-FFF2-40B4-BE49-F238E27FC236}">
                  <a16:creationId xmlns:a16="http://schemas.microsoft.com/office/drawing/2014/main" id="{F78F0DD0-F1ED-6857-F984-75E9A25ED555}"/>
                </a:ext>
              </a:extLst>
            </p:cNvPr>
            <p:cNvSpPr/>
            <p:nvPr/>
          </p:nvSpPr>
          <p:spPr>
            <a:xfrm>
              <a:off x="650789" y="49427"/>
              <a:ext cx="508834" cy="380814"/>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N</a:t>
              </a:r>
              <a:r>
                <a:rPr lang="en-US" sz="1100">
                  <a:effectLst/>
                  <a:latin typeface="Calibri" panose="020F0502020204030204" pitchFamily="34" charset="0"/>
                  <a:ea typeface="Calibri" panose="020F0502020204030204" pitchFamily="34" charset="0"/>
                  <a:cs typeface="Times New Roman" panose="02020603050405020304" pitchFamily="18" charset="0"/>
                </a:rPr>
                <a:t>1 111</a:t>
              </a:r>
              <a:r>
                <a:rPr lang="ru-RU" sz="1100">
                  <a:effectLst/>
                  <a:latin typeface="Calibri" panose="020F0502020204030204" pitchFamily="34" charset="0"/>
                  <a:ea typeface="Calibri" panose="020F0502020204030204" pitchFamily="34" charset="0"/>
                  <a:cs typeface="Times New Roman" panose="02020603050405020304" pitchFamily="18" charset="0"/>
                </a:rPr>
                <a:t>N1</a:t>
              </a:r>
              <a:r>
                <a:rPr lang="en-US" sz="1100">
                  <a:effectLst/>
                  <a:latin typeface="Calibri" panose="020F0502020204030204" pitchFamily="34" charset="0"/>
                  <a:ea typeface="Calibri" panose="020F0502020204030204" pitchFamily="34" charset="0"/>
                  <a:cs typeface="Times New Roman" panose="02020603050405020304" pitchFamily="18" charset="0"/>
                </a:rPr>
                <a:t>1</a:t>
              </a:r>
              <a:r>
                <a:rPr lang="ru-RU" sz="1100">
                  <a:effectLst/>
                  <a:latin typeface="Calibri" panose="020F0502020204030204" pitchFamily="34" charset="0"/>
                  <a:ea typeface="Calibri" panose="020F0502020204030204" pitchFamily="34" charset="0"/>
                  <a:cs typeface="Times New Roman" panose="02020603050405020304" pitchFamily="18" charset="0"/>
                </a:rPr>
                <a:t>1 1</a:t>
              </a:r>
            </a:p>
          </p:txBody>
        </p:sp>
        <p:sp>
          <p:nvSpPr>
            <p:cNvPr id="84" name="Oval 83">
              <a:extLst>
                <a:ext uri="{FF2B5EF4-FFF2-40B4-BE49-F238E27FC236}">
                  <a16:creationId xmlns:a16="http://schemas.microsoft.com/office/drawing/2014/main" id="{C9811B7D-792D-293C-D157-48DB5143AD3C}"/>
                </a:ext>
              </a:extLst>
            </p:cNvPr>
            <p:cNvSpPr/>
            <p:nvPr/>
          </p:nvSpPr>
          <p:spPr>
            <a:xfrm>
              <a:off x="650789" y="477794"/>
              <a:ext cx="508834" cy="380814"/>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N2 2</a:t>
              </a:r>
            </a:p>
          </p:txBody>
        </p:sp>
        <p:sp>
          <p:nvSpPr>
            <p:cNvPr id="85" name="Oval 84">
              <a:extLst>
                <a:ext uri="{FF2B5EF4-FFF2-40B4-BE49-F238E27FC236}">
                  <a16:creationId xmlns:a16="http://schemas.microsoft.com/office/drawing/2014/main" id="{729258D2-4D5F-363C-7004-0C033D4DE96C}"/>
                </a:ext>
              </a:extLst>
            </p:cNvPr>
            <p:cNvSpPr/>
            <p:nvPr/>
          </p:nvSpPr>
          <p:spPr>
            <a:xfrm>
              <a:off x="650789" y="922638"/>
              <a:ext cx="508834" cy="380814"/>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N3 3</a:t>
              </a:r>
            </a:p>
          </p:txBody>
        </p:sp>
        <p:sp>
          <p:nvSpPr>
            <p:cNvPr id="86" name="Oval 85">
              <a:extLst>
                <a:ext uri="{FF2B5EF4-FFF2-40B4-BE49-F238E27FC236}">
                  <a16:creationId xmlns:a16="http://schemas.microsoft.com/office/drawing/2014/main" id="{16633159-8FB7-2641-D2DE-B5599516EFD2}"/>
                </a:ext>
              </a:extLst>
            </p:cNvPr>
            <p:cNvSpPr/>
            <p:nvPr/>
          </p:nvSpPr>
          <p:spPr>
            <a:xfrm>
              <a:off x="650789" y="2405448"/>
              <a:ext cx="508834" cy="380814"/>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Ni 40</a:t>
              </a:r>
            </a:p>
          </p:txBody>
        </p:sp>
        <p:sp>
          <p:nvSpPr>
            <p:cNvPr id="87" name="Double Bracket 86">
              <a:extLst>
                <a:ext uri="{FF2B5EF4-FFF2-40B4-BE49-F238E27FC236}">
                  <a16:creationId xmlns:a16="http://schemas.microsoft.com/office/drawing/2014/main" id="{83B84891-6E08-66D5-85B0-4794F7E6E0B4}"/>
                </a:ext>
              </a:extLst>
            </p:cNvPr>
            <p:cNvSpPr/>
            <p:nvPr/>
          </p:nvSpPr>
          <p:spPr>
            <a:xfrm>
              <a:off x="790832" y="1565189"/>
              <a:ext cx="238931" cy="258217"/>
            </a:xfrm>
            <a:prstGeom prst="bracketPair">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88" name="Oval 87">
              <a:extLst>
                <a:ext uri="{FF2B5EF4-FFF2-40B4-BE49-F238E27FC236}">
                  <a16:creationId xmlns:a16="http://schemas.microsoft.com/office/drawing/2014/main" id="{3378DC0D-AFAB-0EB3-0648-DBD8BEC71576}"/>
                </a:ext>
              </a:extLst>
            </p:cNvPr>
            <p:cNvSpPr/>
            <p:nvPr/>
          </p:nvSpPr>
          <p:spPr>
            <a:xfrm>
              <a:off x="1532238" y="1087394"/>
              <a:ext cx="508834" cy="380814"/>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N</a:t>
              </a:r>
              <a:r>
                <a:rPr lang="en-US" sz="1100">
                  <a:effectLst/>
                  <a:latin typeface="Calibri" panose="020F0502020204030204" pitchFamily="34" charset="0"/>
                  <a:ea typeface="Calibri" panose="020F0502020204030204" pitchFamily="34" charset="0"/>
                  <a:cs typeface="Times New Roman" panose="02020603050405020304" pitchFamily="18" charset="0"/>
                </a:rPr>
                <a:t>FN</a:t>
              </a:r>
              <a:r>
                <a:rPr lang="ru-RU" sz="1100">
                  <a:effectLst/>
                  <a:latin typeface="Calibri" panose="020F0502020204030204" pitchFamily="34" charset="0"/>
                  <a:ea typeface="Calibri" panose="020F0502020204030204" pitchFamily="34" charset="0"/>
                  <a:cs typeface="Times New Roman" panose="02020603050405020304" pitchFamily="18" charset="0"/>
                </a:rPr>
                <a:t>Т</a:t>
              </a:r>
              <a:r>
                <a:rPr lang="en-US" sz="1100">
                  <a:effectLst/>
                  <a:latin typeface="Calibri" panose="020F0502020204030204" pitchFamily="34" charset="0"/>
                  <a:ea typeface="Calibri" panose="020F0502020204030204" pitchFamily="34" charset="0"/>
                  <a:cs typeface="Times New Roman" panose="02020603050405020304" pitchFamily="18" charset="0"/>
                </a:rPr>
                <a:t>N2N</a:t>
              </a:r>
              <a:r>
                <a:rPr lang="ru-RU" sz="1100">
                  <a:effectLst/>
                  <a:latin typeface="Calibri" panose="020F0502020204030204" pitchFamily="34" charset="0"/>
                  <a:ea typeface="Calibri" panose="020F0502020204030204" pitchFamily="34" charset="0"/>
                  <a:cs typeface="Times New Roman" panose="02020603050405020304" pitchFamily="18" charset="0"/>
                </a:rPr>
                <a:t> 1</a:t>
              </a:r>
            </a:p>
          </p:txBody>
        </p:sp>
        <p:sp>
          <p:nvSpPr>
            <p:cNvPr id="89" name="Rectangle 88">
              <a:extLst>
                <a:ext uri="{FF2B5EF4-FFF2-40B4-BE49-F238E27FC236}">
                  <a16:creationId xmlns:a16="http://schemas.microsoft.com/office/drawing/2014/main" id="{8C22E4FE-89D7-B05C-ADB0-2B5C193F3695}"/>
                </a:ext>
              </a:extLst>
            </p:cNvPr>
            <p:cNvSpPr/>
            <p:nvPr/>
          </p:nvSpPr>
          <p:spPr>
            <a:xfrm>
              <a:off x="2295189" y="856735"/>
              <a:ext cx="541978" cy="826293"/>
            </a:xfrm>
            <a:prstGeom prst="rect">
              <a:avLst/>
            </a:prstGeom>
            <a:solidFill>
              <a:srgbClr val="ED7D31"/>
            </a:solidFill>
            <a:ln w="12700" cap="flat" cmpd="sng" algn="ctr">
              <a:solidFill>
                <a:srgbClr val="ED7D31">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Result</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90" name="Straight Arrow Connector 89">
              <a:extLst>
                <a:ext uri="{FF2B5EF4-FFF2-40B4-BE49-F238E27FC236}">
                  <a16:creationId xmlns:a16="http://schemas.microsoft.com/office/drawing/2014/main" id="{65542A57-CABE-3672-24BD-D1133922BED5}"/>
                </a:ext>
              </a:extLst>
            </p:cNvPr>
            <p:cNvCxnSpPr/>
            <p:nvPr/>
          </p:nvCxnSpPr>
          <p:spPr>
            <a:xfrm flipV="1">
              <a:off x="354227" y="238897"/>
              <a:ext cx="292027" cy="114963"/>
            </a:xfrm>
            <a:prstGeom prst="straightConnector1">
              <a:avLst/>
            </a:prstGeom>
            <a:noFill/>
            <a:ln w="6350" cap="flat" cmpd="sng" algn="ctr">
              <a:solidFill>
                <a:srgbClr val="5B9BD5"/>
              </a:solidFill>
              <a:prstDash val="solid"/>
              <a:miter lim="800000"/>
              <a:tailEnd type="triangle"/>
            </a:ln>
            <a:effectLst/>
          </p:spPr>
        </p:cxnSp>
        <p:cxnSp>
          <p:nvCxnSpPr>
            <p:cNvPr id="91" name="Straight Arrow Connector 90">
              <a:extLst>
                <a:ext uri="{FF2B5EF4-FFF2-40B4-BE49-F238E27FC236}">
                  <a16:creationId xmlns:a16="http://schemas.microsoft.com/office/drawing/2014/main" id="{F0001039-5D8D-F6FD-ED1E-C3B8B1963CDB}"/>
                </a:ext>
              </a:extLst>
            </p:cNvPr>
            <p:cNvCxnSpPr/>
            <p:nvPr/>
          </p:nvCxnSpPr>
          <p:spPr>
            <a:xfrm>
              <a:off x="354227" y="370702"/>
              <a:ext cx="291873" cy="294591"/>
            </a:xfrm>
            <a:prstGeom prst="straightConnector1">
              <a:avLst/>
            </a:prstGeom>
            <a:noFill/>
            <a:ln w="6350" cap="flat" cmpd="sng" algn="ctr">
              <a:solidFill>
                <a:srgbClr val="5B9BD5"/>
              </a:solidFill>
              <a:prstDash val="solid"/>
              <a:miter lim="800000"/>
              <a:tailEnd type="triangle"/>
            </a:ln>
            <a:effectLst/>
          </p:spPr>
        </p:cxnSp>
        <p:cxnSp>
          <p:nvCxnSpPr>
            <p:cNvPr id="92" name="Straight Arrow Connector 91">
              <a:extLst>
                <a:ext uri="{FF2B5EF4-FFF2-40B4-BE49-F238E27FC236}">
                  <a16:creationId xmlns:a16="http://schemas.microsoft.com/office/drawing/2014/main" id="{3AA990BD-576C-F76E-4E6E-66C19D8895AB}"/>
                </a:ext>
              </a:extLst>
            </p:cNvPr>
            <p:cNvCxnSpPr/>
            <p:nvPr/>
          </p:nvCxnSpPr>
          <p:spPr>
            <a:xfrm>
              <a:off x="354227" y="691978"/>
              <a:ext cx="292027" cy="402369"/>
            </a:xfrm>
            <a:prstGeom prst="straightConnector1">
              <a:avLst/>
            </a:prstGeom>
            <a:noFill/>
            <a:ln w="6350" cap="flat" cmpd="sng" algn="ctr">
              <a:solidFill>
                <a:srgbClr val="5B9BD5"/>
              </a:solidFill>
              <a:prstDash val="solid"/>
              <a:miter lim="800000"/>
              <a:tailEnd type="triangle"/>
            </a:ln>
            <a:effectLst/>
          </p:spPr>
        </p:cxnSp>
        <p:cxnSp>
          <p:nvCxnSpPr>
            <p:cNvPr id="93" name="Straight Arrow Connector 92">
              <a:extLst>
                <a:ext uri="{FF2B5EF4-FFF2-40B4-BE49-F238E27FC236}">
                  <a16:creationId xmlns:a16="http://schemas.microsoft.com/office/drawing/2014/main" id="{A434473E-90FD-5B6D-F577-F5145673C2AE}"/>
                </a:ext>
              </a:extLst>
            </p:cNvPr>
            <p:cNvCxnSpPr/>
            <p:nvPr/>
          </p:nvCxnSpPr>
          <p:spPr>
            <a:xfrm>
              <a:off x="354227" y="362465"/>
              <a:ext cx="296498" cy="731614"/>
            </a:xfrm>
            <a:prstGeom prst="straightConnector1">
              <a:avLst/>
            </a:prstGeom>
            <a:noFill/>
            <a:ln w="6350" cap="flat" cmpd="sng" algn="ctr">
              <a:solidFill>
                <a:srgbClr val="5B9BD5"/>
              </a:solidFill>
              <a:prstDash val="solid"/>
              <a:miter lim="800000"/>
              <a:tailEnd type="triangle"/>
            </a:ln>
            <a:effectLst/>
          </p:spPr>
        </p:cxnSp>
        <p:cxnSp>
          <p:nvCxnSpPr>
            <p:cNvPr id="94" name="Straight Arrow Connector 93">
              <a:extLst>
                <a:ext uri="{FF2B5EF4-FFF2-40B4-BE49-F238E27FC236}">
                  <a16:creationId xmlns:a16="http://schemas.microsoft.com/office/drawing/2014/main" id="{6A19D280-41C0-778B-FFB6-0FB368F5BA2E}"/>
                </a:ext>
              </a:extLst>
            </p:cNvPr>
            <p:cNvCxnSpPr/>
            <p:nvPr/>
          </p:nvCxnSpPr>
          <p:spPr>
            <a:xfrm>
              <a:off x="354227" y="378940"/>
              <a:ext cx="291873" cy="2205844"/>
            </a:xfrm>
            <a:prstGeom prst="straightConnector1">
              <a:avLst/>
            </a:prstGeom>
            <a:noFill/>
            <a:ln w="6350" cap="flat" cmpd="sng" algn="ctr">
              <a:solidFill>
                <a:srgbClr val="5B9BD5"/>
              </a:solidFill>
              <a:prstDash val="solid"/>
              <a:miter lim="800000"/>
              <a:tailEnd type="triangle"/>
            </a:ln>
            <a:effectLst/>
          </p:spPr>
        </p:cxnSp>
        <p:cxnSp>
          <p:nvCxnSpPr>
            <p:cNvPr id="95" name="Straight Arrow Connector 94">
              <a:extLst>
                <a:ext uri="{FF2B5EF4-FFF2-40B4-BE49-F238E27FC236}">
                  <a16:creationId xmlns:a16="http://schemas.microsoft.com/office/drawing/2014/main" id="{6A24CC48-A318-15A0-469C-1C2E39A1D37D}"/>
                </a:ext>
              </a:extLst>
            </p:cNvPr>
            <p:cNvCxnSpPr/>
            <p:nvPr/>
          </p:nvCxnSpPr>
          <p:spPr>
            <a:xfrm flipV="1">
              <a:off x="362465" y="238897"/>
              <a:ext cx="278753" cy="474220"/>
            </a:xfrm>
            <a:prstGeom prst="straightConnector1">
              <a:avLst/>
            </a:prstGeom>
            <a:noFill/>
            <a:ln w="6350" cap="flat" cmpd="sng" algn="ctr">
              <a:solidFill>
                <a:srgbClr val="5B9BD5"/>
              </a:solidFill>
              <a:prstDash val="solid"/>
              <a:miter lim="800000"/>
              <a:tailEnd type="triangle"/>
            </a:ln>
            <a:effectLst/>
          </p:spPr>
        </p:cxnSp>
        <p:cxnSp>
          <p:nvCxnSpPr>
            <p:cNvPr id="96" name="Straight Arrow Connector 95">
              <a:extLst>
                <a:ext uri="{FF2B5EF4-FFF2-40B4-BE49-F238E27FC236}">
                  <a16:creationId xmlns:a16="http://schemas.microsoft.com/office/drawing/2014/main" id="{776DE20E-1029-882D-4599-DF91E1DEBAF1}"/>
                </a:ext>
              </a:extLst>
            </p:cNvPr>
            <p:cNvCxnSpPr/>
            <p:nvPr/>
          </p:nvCxnSpPr>
          <p:spPr>
            <a:xfrm flipV="1">
              <a:off x="362465" y="667265"/>
              <a:ext cx="278445" cy="43335"/>
            </a:xfrm>
            <a:prstGeom prst="straightConnector1">
              <a:avLst/>
            </a:prstGeom>
            <a:noFill/>
            <a:ln w="6350" cap="flat" cmpd="sng" algn="ctr">
              <a:solidFill>
                <a:srgbClr val="5B9BD5"/>
              </a:solidFill>
              <a:prstDash val="solid"/>
              <a:miter lim="800000"/>
              <a:tailEnd type="triangle"/>
            </a:ln>
            <a:effectLst/>
          </p:spPr>
        </p:cxnSp>
        <p:cxnSp>
          <p:nvCxnSpPr>
            <p:cNvPr id="97" name="Straight Arrow Connector 96">
              <a:extLst>
                <a:ext uri="{FF2B5EF4-FFF2-40B4-BE49-F238E27FC236}">
                  <a16:creationId xmlns:a16="http://schemas.microsoft.com/office/drawing/2014/main" id="{34FB8244-5CAD-7D3B-85C3-F6A838278B46}"/>
                </a:ext>
              </a:extLst>
            </p:cNvPr>
            <p:cNvCxnSpPr/>
            <p:nvPr/>
          </p:nvCxnSpPr>
          <p:spPr>
            <a:xfrm>
              <a:off x="354227" y="716692"/>
              <a:ext cx="291704" cy="1859384"/>
            </a:xfrm>
            <a:prstGeom prst="straightConnector1">
              <a:avLst/>
            </a:prstGeom>
            <a:noFill/>
            <a:ln w="6350" cap="flat" cmpd="sng" algn="ctr">
              <a:solidFill>
                <a:srgbClr val="5B9BD5"/>
              </a:solidFill>
              <a:prstDash val="solid"/>
              <a:miter lim="800000"/>
              <a:tailEnd type="triangle"/>
            </a:ln>
            <a:effectLst/>
          </p:spPr>
        </p:cxnSp>
        <p:cxnSp>
          <p:nvCxnSpPr>
            <p:cNvPr id="98" name="Straight Arrow Connector 97">
              <a:extLst>
                <a:ext uri="{FF2B5EF4-FFF2-40B4-BE49-F238E27FC236}">
                  <a16:creationId xmlns:a16="http://schemas.microsoft.com/office/drawing/2014/main" id="{8362123F-B0E7-12FF-39E6-CD3F81AF9898}"/>
                </a:ext>
              </a:extLst>
            </p:cNvPr>
            <p:cNvCxnSpPr/>
            <p:nvPr/>
          </p:nvCxnSpPr>
          <p:spPr>
            <a:xfrm flipV="1">
              <a:off x="354227" y="238897"/>
              <a:ext cx="278753" cy="791864"/>
            </a:xfrm>
            <a:prstGeom prst="straightConnector1">
              <a:avLst/>
            </a:prstGeom>
            <a:noFill/>
            <a:ln w="6350" cap="flat" cmpd="sng" algn="ctr">
              <a:solidFill>
                <a:srgbClr val="5B9BD5"/>
              </a:solidFill>
              <a:prstDash val="solid"/>
              <a:miter lim="800000"/>
              <a:tailEnd type="triangle"/>
            </a:ln>
            <a:effectLst/>
          </p:spPr>
        </p:cxnSp>
        <p:cxnSp>
          <p:nvCxnSpPr>
            <p:cNvPr id="99" name="Straight Arrow Connector 98">
              <a:extLst>
                <a:ext uri="{FF2B5EF4-FFF2-40B4-BE49-F238E27FC236}">
                  <a16:creationId xmlns:a16="http://schemas.microsoft.com/office/drawing/2014/main" id="{691AD1E3-2C87-D132-42A3-3CD75EF1F808}"/>
                </a:ext>
              </a:extLst>
            </p:cNvPr>
            <p:cNvCxnSpPr/>
            <p:nvPr/>
          </p:nvCxnSpPr>
          <p:spPr>
            <a:xfrm flipV="1">
              <a:off x="354227" y="650789"/>
              <a:ext cx="296129" cy="402369"/>
            </a:xfrm>
            <a:prstGeom prst="straightConnector1">
              <a:avLst/>
            </a:prstGeom>
            <a:noFill/>
            <a:ln w="6350" cap="flat" cmpd="sng" algn="ctr">
              <a:solidFill>
                <a:srgbClr val="5B9BD5"/>
              </a:solidFill>
              <a:prstDash val="solid"/>
              <a:miter lim="800000"/>
              <a:tailEnd type="triangle"/>
            </a:ln>
            <a:effectLst/>
          </p:spPr>
        </p:cxnSp>
        <p:cxnSp>
          <p:nvCxnSpPr>
            <p:cNvPr id="100" name="Straight Arrow Connector 99">
              <a:extLst>
                <a:ext uri="{FF2B5EF4-FFF2-40B4-BE49-F238E27FC236}">
                  <a16:creationId xmlns:a16="http://schemas.microsoft.com/office/drawing/2014/main" id="{5BF86223-B55E-3639-3E19-4B096F2E575F}"/>
                </a:ext>
              </a:extLst>
            </p:cNvPr>
            <p:cNvCxnSpPr/>
            <p:nvPr/>
          </p:nvCxnSpPr>
          <p:spPr>
            <a:xfrm>
              <a:off x="354227" y="1046205"/>
              <a:ext cx="296452" cy="59103"/>
            </a:xfrm>
            <a:prstGeom prst="straightConnector1">
              <a:avLst/>
            </a:prstGeom>
            <a:noFill/>
            <a:ln w="6350" cap="flat" cmpd="sng" algn="ctr">
              <a:solidFill>
                <a:srgbClr val="5B9BD5"/>
              </a:solidFill>
              <a:prstDash val="solid"/>
              <a:miter lim="800000"/>
              <a:tailEnd type="triangle"/>
            </a:ln>
            <a:effectLst/>
          </p:spPr>
        </p:cxnSp>
        <p:cxnSp>
          <p:nvCxnSpPr>
            <p:cNvPr id="101" name="Straight Arrow Connector 100">
              <a:extLst>
                <a:ext uri="{FF2B5EF4-FFF2-40B4-BE49-F238E27FC236}">
                  <a16:creationId xmlns:a16="http://schemas.microsoft.com/office/drawing/2014/main" id="{1F0AD313-57D4-2284-9852-63AD844D13FC}"/>
                </a:ext>
              </a:extLst>
            </p:cNvPr>
            <p:cNvCxnSpPr/>
            <p:nvPr/>
          </p:nvCxnSpPr>
          <p:spPr>
            <a:xfrm>
              <a:off x="354227" y="1054443"/>
              <a:ext cx="296513" cy="1515769"/>
            </a:xfrm>
            <a:prstGeom prst="straightConnector1">
              <a:avLst/>
            </a:prstGeom>
            <a:noFill/>
            <a:ln w="6350" cap="flat" cmpd="sng" algn="ctr">
              <a:solidFill>
                <a:srgbClr val="5B9BD5"/>
              </a:solidFill>
              <a:prstDash val="solid"/>
              <a:miter lim="800000"/>
              <a:tailEnd type="triangle"/>
            </a:ln>
            <a:effectLst/>
          </p:spPr>
        </p:cxnSp>
        <p:cxnSp>
          <p:nvCxnSpPr>
            <p:cNvPr id="102" name="Straight Arrow Connector 101">
              <a:extLst>
                <a:ext uri="{FF2B5EF4-FFF2-40B4-BE49-F238E27FC236}">
                  <a16:creationId xmlns:a16="http://schemas.microsoft.com/office/drawing/2014/main" id="{67014A9C-8D8E-9261-809A-6D63ED0B0724}"/>
                </a:ext>
              </a:extLst>
            </p:cNvPr>
            <p:cNvCxnSpPr/>
            <p:nvPr/>
          </p:nvCxnSpPr>
          <p:spPr>
            <a:xfrm flipV="1">
              <a:off x="354227" y="238897"/>
              <a:ext cx="282870" cy="1128070"/>
            </a:xfrm>
            <a:prstGeom prst="straightConnector1">
              <a:avLst/>
            </a:prstGeom>
            <a:noFill/>
            <a:ln w="6350" cap="flat" cmpd="sng" algn="ctr">
              <a:solidFill>
                <a:srgbClr val="5B9BD5"/>
              </a:solidFill>
              <a:prstDash val="solid"/>
              <a:miter lim="800000"/>
              <a:tailEnd type="triangle"/>
            </a:ln>
            <a:effectLst/>
          </p:spPr>
        </p:cxnSp>
        <p:cxnSp>
          <p:nvCxnSpPr>
            <p:cNvPr id="103" name="Straight Arrow Connector 102">
              <a:extLst>
                <a:ext uri="{FF2B5EF4-FFF2-40B4-BE49-F238E27FC236}">
                  <a16:creationId xmlns:a16="http://schemas.microsoft.com/office/drawing/2014/main" id="{AFCFD20E-A934-B86A-BDCC-35F96E08BE5E}"/>
                </a:ext>
              </a:extLst>
            </p:cNvPr>
            <p:cNvCxnSpPr/>
            <p:nvPr/>
          </p:nvCxnSpPr>
          <p:spPr>
            <a:xfrm flipV="1">
              <a:off x="354227" y="650789"/>
              <a:ext cx="282839" cy="684086"/>
            </a:xfrm>
            <a:prstGeom prst="straightConnector1">
              <a:avLst/>
            </a:prstGeom>
            <a:noFill/>
            <a:ln w="6350" cap="flat" cmpd="sng" algn="ctr">
              <a:solidFill>
                <a:srgbClr val="5B9BD5"/>
              </a:solidFill>
              <a:prstDash val="solid"/>
              <a:miter lim="800000"/>
              <a:tailEnd type="triangle"/>
            </a:ln>
            <a:effectLst/>
          </p:spPr>
        </p:cxnSp>
        <p:cxnSp>
          <p:nvCxnSpPr>
            <p:cNvPr id="104" name="Straight Arrow Connector 103">
              <a:extLst>
                <a:ext uri="{FF2B5EF4-FFF2-40B4-BE49-F238E27FC236}">
                  <a16:creationId xmlns:a16="http://schemas.microsoft.com/office/drawing/2014/main" id="{4CE325B5-7860-C3D0-A3D5-D5FF8D966D28}"/>
                </a:ext>
              </a:extLst>
            </p:cNvPr>
            <p:cNvCxnSpPr/>
            <p:nvPr/>
          </p:nvCxnSpPr>
          <p:spPr>
            <a:xfrm flipV="1">
              <a:off x="354227" y="1112108"/>
              <a:ext cx="295791" cy="245792"/>
            </a:xfrm>
            <a:prstGeom prst="straightConnector1">
              <a:avLst/>
            </a:prstGeom>
            <a:noFill/>
            <a:ln w="6350" cap="flat" cmpd="sng" algn="ctr">
              <a:solidFill>
                <a:srgbClr val="5B9BD5"/>
              </a:solidFill>
              <a:prstDash val="solid"/>
              <a:miter lim="800000"/>
              <a:tailEnd type="triangle"/>
            </a:ln>
            <a:effectLst/>
          </p:spPr>
        </p:cxnSp>
        <p:cxnSp>
          <p:nvCxnSpPr>
            <p:cNvPr id="105" name="Straight Arrow Connector 104">
              <a:extLst>
                <a:ext uri="{FF2B5EF4-FFF2-40B4-BE49-F238E27FC236}">
                  <a16:creationId xmlns:a16="http://schemas.microsoft.com/office/drawing/2014/main" id="{0172C7A3-C135-6BAE-5AEC-B52C571F773C}"/>
                </a:ext>
              </a:extLst>
            </p:cNvPr>
            <p:cNvCxnSpPr/>
            <p:nvPr/>
          </p:nvCxnSpPr>
          <p:spPr>
            <a:xfrm>
              <a:off x="354227" y="1326292"/>
              <a:ext cx="296467" cy="1264488"/>
            </a:xfrm>
            <a:prstGeom prst="straightConnector1">
              <a:avLst/>
            </a:prstGeom>
            <a:noFill/>
            <a:ln w="6350" cap="flat" cmpd="sng" algn="ctr">
              <a:solidFill>
                <a:srgbClr val="5B9BD5"/>
              </a:solidFill>
              <a:prstDash val="solid"/>
              <a:miter lim="800000"/>
              <a:tailEnd type="triangle"/>
            </a:ln>
            <a:effectLst/>
          </p:spPr>
        </p:cxnSp>
        <p:cxnSp>
          <p:nvCxnSpPr>
            <p:cNvPr id="106" name="Straight Arrow Connector 105">
              <a:extLst>
                <a:ext uri="{FF2B5EF4-FFF2-40B4-BE49-F238E27FC236}">
                  <a16:creationId xmlns:a16="http://schemas.microsoft.com/office/drawing/2014/main" id="{EF03BE44-C143-738F-C41C-C8F7E852F1F3}"/>
                </a:ext>
              </a:extLst>
            </p:cNvPr>
            <p:cNvCxnSpPr/>
            <p:nvPr/>
          </p:nvCxnSpPr>
          <p:spPr>
            <a:xfrm flipV="1">
              <a:off x="362465" y="238897"/>
              <a:ext cx="269596" cy="1804971"/>
            </a:xfrm>
            <a:prstGeom prst="straightConnector1">
              <a:avLst/>
            </a:prstGeom>
            <a:noFill/>
            <a:ln w="6350" cap="flat" cmpd="sng" algn="ctr">
              <a:solidFill>
                <a:srgbClr val="5B9BD5"/>
              </a:solidFill>
              <a:prstDash val="solid"/>
              <a:miter lim="800000"/>
              <a:tailEnd type="triangle"/>
            </a:ln>
            <a:effectLst/>
          </p:spPr>
        </p:cxnSp>
        <p:cxnSp>
          <p:nvCxnSpPr>
            <p:cNvPr id="107" name="Straight Arrow Connector 106">
              <a:extLst>
                <a:ext uri="{FF2B5EF4-FFF2-40B4-BE49-F238E27FC236}">
                  <a16:creationId xmlns:a16="http://schemas.microsoft.com/office/drawing/2014/main" id="{5A5915CD-0C55-572B-2A72-6BD6B2ECE997}"/>
                </a:ext>
              </a:extLst>
            </p:cNvPr>
            <p:cNvCxnSpPr/>
            <p:nvPr/>
          </p:nvCxnSpPr>
          <p:spPr>
            <a:xfrm flipV="1">
              <a:off x="362465" y="659027"/>
              <a:ext cx="265171" cy="1393920"/>
            </a:xfrm>
            <a:prstGeom prst="straightConnector1">
              <a:avLst/>
            </a:prstGeom>
            <a:noFill/>
            <a:ln w="6350" cap="flat" cmpd="sng" algn="ctr">
              <a:solidFill>
                <a:srgbClr val="5B9BD5"/>
              </a:solidFill>
              <a:prstDash val="solid"/>
              <a:miter lim="800000"/>
              <a:tailEnd type="triangle"/>
            </a:ln>
            <a:effectLst/>
          </p:spPr>
        </p:cxnSp>
        <p:cxnSp>
          <p:nvCxnSpPr>
            <p:cNvPr id="108" name="Straight Arrow Connector 107">
              <a:extLst>
                <a:ext uri="{FF2B5EF4-FFF2-40B4-BE49-F238E27FC236}">
                  <a16:creationId xmlns:a16="http://schemas.microsoft.com/office/drawing/2014/main" id="{959F1E0C-0385-53B6-A9BB-0DD085FDB236}"/>
                </a:ext>
              </a:extLst>
            </p:cNvPr>
            <p:cNvCxnSpPr/>
            <p:nvPr/>
          </p:nvCxnSpPr>
          <p:spPr>
            <a:xfrm flipV="1">
              <a:off x="362465" y="1095632"/>
              <a:ext cx="274021" cy="955277"/>
            </a:xfrm>
            <a:prstGeom prst="straightConnector1">
              <a:avLst/>
            </a:prstGeom>
            <a:noFill/>
            <a:ln w="6350" cap="flat" cmpd="sng" algn="ctr">
              <a:solidFill>
                <a:srgbClr val="5B9BD5"/>
              </a:solidFill>
              <a:prstDash val="solid"/>
              <a:miter lim="800000"/>
              <a:tailEnd type="triangle"/>
            </a:ln>
            <a:effectLst/>
          </p:spPr>
        </p:cxnSp>
        <p:cxnSp>
          <p:nvCxnSpPr>
            <p:cNvPr id="109" name="Straight Arrow Connector 108">
              <a:extLst>
                <a:ext uri="{FF2B5EF4-FFF2-40B4-BE49-F238E27FC236}">
                  <a16:creationId xmlns:a16="http://schemas.microsoft.com/office/drawing/2014/main" id="{93F842C2-0C67-C867-F631-C9EF6800F9A4}"/>
                </a:ext>
              </a:extLst>
            </p:cNvPr>
            <p:cNvCxnSpPr/>
            <p:nvPr/>
          </p:nvCxnSpPr>
          <p:spPr>
            <a:xfrm>
              <a:off x="370703" y="2051221"/>
              <a:ext cx="278753" cy="531228"/>
            </a:xfrm>
            <a:prstGeom prst="straightConnector1">
              <a:avLst/>
            </a:prstGeom>
            <a:noFill/>
            <a:ln w="6350" cap="flat" cmpd="sng" algn="ctr">
              <a:solidFill>
                <a:srgbClr val="5B9BD5"/>
              </a:solidFill>
              <a:prstDash val="solid"/>
              <a:miter lim="800000"/>
              <a:tailEnd type="triangle"/>
            </a:ln>
            <a:effectLst/>
          </p:spPr>
        </p:cxnSp>
        <p:cxnSp>
          <p:nvCxnSpPr>
            <p:cNvPr id="110" name="Straight Arrow Connector 109">
              <a:extLst>
                <a:ext uri="{FF2B5EF4-FFF2-40B4-BE49-F238E27FC236}">
                  <a16:creationId xmlns:a16="http://schemas.microsoft.com/office/drawing/2014/main" id="{4A00C2F4-D6EA-B685-2D9E-23D5E9E999FF}"/>
                </a:ext>
              </a:extLst>
            </p:cNvPr>
            <p:cNvCxnSpPr/>
            <p:nvPr/>
          </p:nvCxnSpPr>
          <p:spPr>
            <a:xfrm>
              <a:off x="354227" y="2356021"/>
              <a:ext cx="292042" cy="214931"/>
            </a:xfrm>
            <a:prstGeom prst="straightConnector1">
              <a:avLst/>
            </a:prstGeom>
            <a:noFill/>
            <a:ln w="6350" cap="flat" cmpd="sng" algn="ctr">
              <a:solidFill>
                <a:srgbClr val="5B9BD5"/>
              </a:solidFill>
              <a:prstDash val="solid"/>
              <a:miter lim="800000"/>
              <a:tailEnd type="triangle"/>
            </a:ln>
            <a:effectLst/>
          </p:spPr>
        </p:cxnSp>
        <p:cxnSp>
          <p:nvCxnSpPr>
            <p:cNvPr id="111" name="Straight Arrow Connector 110">
              <a:extLst>
                <a:ext uri="{FF2B5EF4-FFF2-40B4-BE49-F238E27FC236}">
                  <a16:creationId xmlns:a16="http://schemas.microsoft.com/office/drawing/2014/main" id="{3E781300-B728-9702-C5EA-EFB466793296}"/>
                </a:ext>
              </a:extLst>
            </p:cNvPr>
            <p:cNvCxnSpPr/>
            <p:nvPr/>
          </p:nvCxnSpPr>
          <p:spPr>
            <a:xfrm flipV="1">
              <a:off x="354227" y="1112108"/>
              <a:ext cx="282870" cy="1274492"/>
            </a:xfrm>
            <a:prstGeom prst="straightConnector1">
              <a:avLst/>
            </a:prstGeom>
            <a:noFill/>
            <a:ln w="6350" cap="flat" cmpd="sng" algn="ctr">
              <a:solidFill>
                <a:srgbClr val="5B9BD5"/>
              </a:solidFill>
              <a:prstDash val="solid"/>
              <a:miter lim="800000"/>
              <a:tailEnd type="triangle"/>
            </a:ln>
            <a:effectLst/>
          </p:spPr>
        </p:cxnSp>
        <p:cxnSp>
          <p:nvCxnSpPr>
            <p:cNvPr id="112" name="Straight Arrow Connector 111">
              <a:extLst>
                <a:ext uri="{FF2B5EF4-FFF2-40B4-BE49-F238E27FC236}">
                  <a16:creationId xmlns:a16="http://schemas.microsoft.com/office/drawing/2014/main" id="{D5AA8E50-3CEB-F904-76BE-95AC31D47955}"/>
                </a:ext>
              </a:extLst>
            </p:cNvPr>
            <p:cNvCxnSpPr/>
            <p:nvPr/>
          </p:nvCxnSpPr>
          <p:spPr>
            <a:xfrm flipV="1">
              <a:off x="362465" y="675502"/>
              <a:ext cx="278445" cy="1711464"/>
            </a:xfrm>
            <a:prstGeom prst="straightConnector1">
              <a:avLst/>
            </a:prstGeom>
            <a:noFill/>
            <a:ln w="6350" cap="flat" cmpd="sng" algn="ctr">
              <a:solidFill>
                <a:srgbClr val="5B9BD5"/>
              </a:solidFill>
              <a:prstDash val="solid"/>
              <a:miter lim="800000"/>
              <a:tailEnd type="triangle"/>
            </a:ln>
            <a:effectLst/>
          </p:spPr>
        </p:cxnSp>
        <p:cxnSp>
          <p:nvCxnSpPr>
            <p:cNvPr id="113" name="Straight Arrow Connector 112">
              <a:extLst>
                <a:ext uri="{FF2B5EF4-FFF2-40B4-BE49-F238E27FC236}">
                  <a16:creationId xmlns:a16="http://schemas.microsoft.com/office/drawing/2014/main" id="{9844B4F0-7A28-78D6-A8A6-CFE06B61EF46}"/>
                </a:ext>
              </a:extLst>
            </p:cNvPr>
            <p:cNvCxnSpPr/>
            <p:nvPr/>
          </p:nvCxnSpPr>
          <p:spPr>
            <a:xfrm flipV="1">
              <a:off x="370703" y="247135"/>
              <a:ext cx="269412" cy="2132196"/>
            </a:xfrm>
            <a:prstGeom prst="straightConnector1">
              <a:avLst/>
            </a:prstGeom>
            <a:noFill/>
            <a:ln w="6350" cap="flat" cmpd="sng" algn="ctr">
              <a:solidFill>
                <a:srgbClr val="5B9BD5"/>
              </a:solidFill>
              <a:prstDash val="solid"/>
              <a:miter lim="800000"/>
              <a:tailEnd type="triangle"/>
            </a:ln>
            <a:effectLst/>
          </p:spPr>
        </p:cxnSp>
        <p:cxnSp>
          <p:nvCxnSpPr>
            <p:cNvPr id="114" name="Straight Arrow Connector 113">
              <a:extLst>
                <a:ext uri="{FF2B5EF4-FFF2-40B4-BE49-F238E27FC236}">
                  <a16:creationId xmlns:a16="http://schemas.microsoft.com/office/drawing/2014/main" id="{F4013A36-1B13-8C70-193C-411E7774A89B}"/>
                </a:ext>
              </a:extLst>
            </p:cNvPr>
            <p:cNvCxnSpPr>
              <a:endCxn id="88" idx="2"/>
            </p:cNvCxnSpPr>
            <p:nvPr/>
          </p:nvCxnSpPr>
          <p:spPr>
            <a:xfrm>
              <a:off x="1161535" y="230702"/>
              <a:ext cx="370703" cy="1047099"/>
            </a:xfrm>
            <a:prstGeom prst="straightConnector1">
              <a:avLst/>
            </a:prstGeom>
            <a:noFill/>
            <a:ln w="6350" cap="flat" cmpd="sng" algn="ctr">
              <a:solidFill>
                <a:srgbClr val="5B9BD5"/>
              </a:solidFill>
              <a:prstDash val="solid"/>
              <a:miter lim="800000"/>
              <a:tailEnd type="triangle"/>
            </a:ln>
            <a:effectLst/>
          </p:spPr>
        </p:cxnSp>
        <p:cxnSp>
          <p:nvCxnSpPr>
            <p:cNvPr id="115" name="Straight Arrow Connector 114">
              <a:extLst>
                <a:ext uri="{FF2B5EF4-FFF2-40B4-BE49-F238E27FC236}">
                  <a16:creationId xmlns:a16="http://schemas.microsoft.com/office/drawing/2014/main" id="{3E13801A-3D3B-FCE7-6113-6CB651AFC79E}"/>
                </a:ext>
              </a:extLst>
            </p:cNvPr>
            <p:cNvCxnSpPr>
              <a:endCxn id="88" idx="2"/>
            </p:cNvCxnSpPr>
            <p:nvPr/>
          </p:nvCxnSpPr>
          <p:spPr>
            <a:xfrm>
              <a:off x="1121879" y="641637"/>
              <a:ext cx="410359" cy="636164"/>
            </a:xfrm>
            <a:prstGeom prst="straightConnector1">
              <a:avLst/>
            </a:prstGeom>
            <a:noFill/>
            <a:ln w="6350" cap="flat" cmpd="sng" algn="ctr">
              <a:solidFill>
                <a:srgbClr val="5B9BD5"/>
              </a:solidFill>
              <a:prstDash val="solid"/>
              <a:miter lim="800000"/>
              <a:tailEnd type="triangle"/>
            </a:ln>
            <a:effectLst/>
          </p:spPr>
        </p:cxnSp>
        <p:cxnSp>
          <p:nvCxnSpPr>
            <p:cNvPr id="116" name="Straight Arrow Connector 115">
              <a:extLst>
                <a:ext uri="{FF2B5EF4-FFF2-40B4-BE49-F238E27FC236}">
                  <a16:creationId xmlns:a16="http://schemas.microsoft.com/office/drawing/2014/main" id="{EC6DC3CB-BB06-AC6C-E14C-03B0ADC5BE29}"/>
                </a:ext>
              </a:extLst>
            </p:cNvPr>
            <p:cNvCxnSpPr>
              <a:endCxn id="88" idx="2"/>
            </p:cNvCxnSpPr>
            <p:nvPr/>
          </p:nvCxnSpPr>
          <p:spPr>
            <a:xfrm>
              <a:off x="1161535" y="1276865"/>
              <a:ext cx="370703" cy="936"/>
            </a:xfrm>
            <a:prstGeom prst="straightConnector1">
              <a:avLst/>
            </a:prstGeom>
            <a:noFill/>
            <a:ln w="6350" cap="flat" cmpd="sng" algn="ctr">
              <a:solidFill>
                <a:srgbClr val="5B9BD5"/>
              </a:solidFill>
              <a:prstDash val="solid"/>
              <a:miter lim="800000"/>
              <a:tailEnd type="triangle"/>
            </a:ln>
            <a:effectLst/>
          </p:spPr>
        </p:cxnSp>
        <p:cxnSp>
          <p:nvCxnSpPr>
            <p:cNvPr id="117" name="Straight Arrow Connector 116">
              <a:extLst>
                <a:ext uri="{FF2B5EF4-FFF2-40B4-BE49-F238E27FC236}">
                  <a16:creationId xmlns:a16="http://schemas.microsoft.com/office/drawing/2014/main" id="{A749DC6C-A1D4-5F20-687B-01786805F6F0}"/>
                </a:ext>
              </a:extLst>
            </p:cNvPr>
            <p:cNvCxnSpPr>
              <a:endCxn id="88" idx="2"/>
            </p:cNvCxnSpPr>
            <p:nvPr/>
          </p:nvCxnSpPr>
          <p:spPr>
            <a:xfrm flipV="1">
              <a:off x="1169773" y="1277801"/>
              <a:ext cx="362465" cy="1502388"/>
            </a:xfrm>
            <a:prstGeom prst="straightConnector1">
              <a:avLst/>
            </a:prstGeom>
            <a:noFill/>
            <a:ln w="6350" cap="flat" cmpd="sng" algn="ctr">
              <a:solidFill>
                <a:srgbClr val="5B9BD5"/>
              </a:solidFill>
              <a:prstDash val="solid"/>
              <a:miter lim="800000"/>
              <a:tailEnd type="triangle"/>
            </a:ln>
            <a:effectLst/>
          </p:spPr>
        </p:cxnSp>
        <p:cxnSp>
          <p:nvCxnSpPr>
            <p:cNvPr id="118" name="Straight Arrow Connector 117">
              <a:extLst>
                <a:ext uri="{FF2B5EF4-FFF2-40B4-BE49-F238E27FC236}">
                  <a16:creationId xmlns:a16="http://schemas.microsoft.com/office/drawing/2014/main" id="{3ABF0F59-BBBD-4500-C071-678BACF9A7EA}"/>
                </a:ext>
              </a:extLst>
            </p:cNvPr>
            <p:cNvCxnSpPr/>
            <p:nvPr/>
          </p:nvCxnSpPr>
          <p:spPr>
            <a:xfrm>
              <a:off x="2042984" y="1276865"/>
              <a:ext cx="252205" cy="2320"/>
            </a:xfrm>
            <a:prstGeom prst="straightConnector1">
              <a:avLst/>
            </a:prstGeom>
            <a:noFill/>
            <a:ln w="6350" cap="flat" cmpd="sng" algn="ctr">
              <a:solidFill>
                <a:srgbClr val="5B9BD5"/>
              </a:solidFill>
              <a:prstDash val="solid"/>
              <a:miter lim="800000"/>
              <a:tailEnd type="triangle"/>
            </a:ln>
            <a:effectLst/>
          </p:spPr>
        </p:cxnSp>
      </p:grpSp>
      <p:sp>
        <p:nvSpPr>
          <p:cNvPr id="2" name="Rectangle 114">
            <a:extLst>
              <a:ext uri="{FF2B5EF4-FFF2-40B4-BE49-F238E27FC236}">
                <a16:creationId xmlns:a16="http://schemas.microsoft.com/office/drawing/2014/main" id="{001B4058-2D02-6151-E9C8-AAA56AA58EC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Rectangle 153">
            <a:extLst>
              <a:ext uri="{FF2B5EF4-FFF2-40B4-BE49-F238E27FC236}">
                <a16:creationId xmlns:a16="http://schemas.microsoft.com/office/drawing/2014/main" id="{3D7807E7-2D61-3EC3-E7FC-AE4B114F51A7}"/>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ru-RU" altLang="ru-RU"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21" name="TextBox 120">
            <a:extLst>
              <a:ext uri="{FF2B5EF4-FFF2-40B4-BE49-F238E27FC236}">
                <a16:creationId xmlns:a16="http://schemas.microsoft.com/office/drawing/2014/main" id="{657EFA5B-AE0D-5E5B-8365-9346D8E7ABB1}"/>
              </a:ext>
            </a:extLst>
          </p:cNvPr>
          <p:cNvSpPr txBox="1"/>
          <p:nvPr/>
        </p:nvSpPr>
        <p:spPr>
          <a:xfrm>
            <a:off x="1126822" y="5149029"/>
            <a:ext cx="6870655" cy="1263166"/>
          </a:xfrm>
          <a:prstGeom prst="rect">
            <a:avLst/>
          </a:prstGeom>
          <a:noFill/>
        </p:spPr>
        <p:txBody>
          <a:bodyPr wrap="square">
            <a:spAutoFit/>
          </a:bodyPr>
          <a:lstStyle/>
          <a:p>
            <a:pPr algn="just">
              <a:lnSpc>
                <a:spcPct val="107000"/>
              </a:lnSpc>
              <a:spcAft>
                <a:spcPts val="80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Fig. 1.</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Block diagrams of linear neural networks with feedforward for discrimination of databases in two groups: patients and control, a)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the simplest feedforward network; b)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 feedforward network with one hidden layer of neurons.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40109" y="6232158"/>
            <a:ext cx="663307" cy="457200"/>
          </a:xfrm>
        </p:spPr>
        <p:txBody>
          <a:bodyPr/>
          <a:lstStyle/>
          <a:p>
            <a:pPr>
              <a:defRPr/>
            </a:pPr>
            <a:fld id="{200AA82F-8859-4735-AA8E-2A5E245BDA2E}" type="slidenum">
              <a:rPr lang="ru-RU" altLang="ru-RU" smtClean="0"/>
              <a:pPr>
                <a:defRPr/>
              </a:pPr>
              <a:t>24</a:t>
            </a:fld>
            <a:endParaRPr lang="ru-RU" altLang="ru-RU" dirty="0"/>
          </a:p>
        </p:txBody>
      </p:sp>
      <p:sp>
        <p:nvSpPr>
          <p:cNvPr id="17" name="Rectangle 16"/>
          <p:cNvSpPr/>
          <p:nvPr/>
        </p:nvSpPr>
        <p:spPr>
          <a:xfrm>
            <a:off x="814947" y="168642"/>
            <a:ext cx="7537641" cy="646331"/>
          </a:xfrm>
          <a:prstGeom prst="rect">
            <a:avLst/>
          </a:prstGeom>
        </p:spPr>
        <p:txBody>
          <a:bodyPr wrap="none">
            <a:spAutoFit/>
          </a:bodyPr>
          <a:lstStyle/>
          <a:p>
            <a:r>
              <a:rPr lang="en-US" sz="3600" dirty="0">
                <a:solidFill>
                  <a:srgbClr val="3333CC"/>
                </a:solidFill>
                <a:effectLst>
                  <a:outerShdw blurRad="38100" dist="38100" dir="2700000" algn="tl">
                    <a:srgbClr val="C0C0C0"/>
                  </a:outerShdw>
                </a:effectLst>
              </a:rPr>
              <a:t>Databases and ANN Testing Format</a:t>
            </a:r>
            <a:endParaRPr lang="en-US" sz="3600" dirty="0"/>
          </a:p>
        </p:txBody>
      </p:sp>
      <p:sp>
        <p:nvSpPr>
          <p:cNvPr id="18" name="Rectangle 17"/>
          <p:cNvSpPr/>
          <p:nvPr/>
        </p:nvSpPr>
        <p:spPr>
          <a:xfrm>
            <a:off x="958570" y="5580513"/>
            <a:ext cx="7508899" cy="1015663"/>
          </a:xfrm>
          <a:prstGeom prst="rect">
            <a:avLst/>
          </a:prstGeom>
        </p:spPr>
        <p:txBody>
          <a:bodyPr wrap="square">
            <a:spAutoFit/>
          </a:bodyPr>
          <a:lstStyle/>
          <a:p>
            <a:pPr algn="ctr"/>
            <a:r>
              <a:rPr lang="en-US" sz="2000" dirty="0"/>
              <a:t>BPIV database structure used for AI learning and diagnosis accuracy testing. Preliminary study database size given without (). Basic study database size given in ().</a:t>
            </a:r>
          </a:p>
        </p:txBody>
      </p:sp>
      <p:pic>
        <p:nvPicPr>
          <p:cNvPr id="36" name="Picture 35">
            <a:extLst>
              <a:ext uri="{FF2B5EF4-FFF2-40B4-BE49-F238E27FC236}">
                <a16:creationId xmlns:a16="http://schemas.microsoft.com/office/drawing/2014/main" id="{CA81BB30-0EEA-DD61-BDB8-C907E366C881}"/>
              </a:ext>
            </a:extLst>
          </p:cNvPr>
          <p:cNvPicPr>
            <a:picLocks noChangeAspect="1"/>
          </p:cNvPicPr>
          <p:nvPr/>
        </p:nvPicPr>
        <p:blipFill>
          <a:blip r:embed="rId3"/>
          <a:stretch>
            <a:fillRect/>
          </a:stretch>
        </p:blipFill>
        <p:spPr>
          <a:xfrm>
            <a:off x="476547" y="870857"/>
            <a:ext cx="8214442" cy="4288972"/>
          </a:xfrm>
          <a:prstGeom prst="rect">
            <a:avLst/>
          </a:prstGeom>
        </p:spPr>
      </p:pic>
    </p:spTree>
    <p:extLst>
      <p:ext uri="{BB962C8B-B14F-4D97-AF65-F5344CB8AC3E}">
        <p14:creationId xmlns:p14="http://schemas.microsoft.com/office/powerpoint/2010/main" val="362523003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C815CF-3927-46D3-B8E2-BDB36651A87E}" type="slidenum">
              <a:rPr lang="ru-RU" altLang="ru-RU" sz="1400" smtClean="0"/>
              <a:pPr>
                <a:spcBef>
                  <a:spcPct val="0"/>
                </a:spcBef>
                <a:buFontTx/>
                <a:buNone/>
              </a:pPr>
              <a:t>25</a:t>
            </a:fld>
            <a:endParaRPr lang="ru-RU" altLang="ru-RU" sz="1400" dirty="0"/>
          </a:p>
        </p:txBody>
      </p:sp>
      <p:sp>
        <p:nvSpPr>
          <p:cNvPr id="23554" name="Rectangle 2"/>
          <p:cNvSpPr>
            <a:spLocks noGrp="1" noChangeArrowheads="1"/>
          </p:cNvSpPr>
          <p:nvPr>
            <p:ph type="title"/>
          </p:nvPr>
        </p:nvSpPr>
        <p:spPr>
          <a:xfrm>
            <a:off x="462418" y="32324"/>
            <a:ext cx="8193087" cy="863600"/>
          </a:xfrm>
        </p:spPr>
        <p:txBody>
          <a:bodyPr/>
          <a:lstStyle/>
          <a:p>
            <a:pPr eaLnBrk="1" hangingPunct="1">
              <a:defRPr/>
            </a:pPr>
            <a:r>
              <a:rPr lang="en-US" sz="3600" dirty="0">
                <a:solidFill>
                  <a:srgbClr val="3333CC"/>
                </a:solidFill>
                <a:effectLst>
                  <a:outerShdw blurRad="38100" dist="38100" dir="2700000" algn="tl">
                    <a:srgbClr val="C0C0C0"/>
                  </a:outerShdw>
                </a:effectLst>
              </a:rPr>
              <a:t>COVID-19 Diagnostic Accuracy by VI+AI</a:t>
            </a:r>
            <a:endParaRPr lang="ru-RU" sz="3600" dirty="0">
              <a:solidFill>
                <a:schemeClr val="accent2"/>
              </a:solidFill>
              <a:effectLst>
                <a:outerShdw blurRad="38100" dist="38100" dir="2700000" algn="tl">
                  <a:srgbClr val="C0C0C0"/>
                </a:outerShdw>
              </a:effectLst>
            </a:endParaRPr>
          </a:p>
        </p:txBody>
      </p:sp>
      <p:sp>
        <p:nvSpPr>
          <p:cNvPr id="21508" name="Rectangle 1"/>
          <p:cNvSpPr>
            <a:spLocks noChangeArrowheads="1"/>
          </p:cNvSpPr>
          <p:nvPr/>
        </p:nvSpPr>
        <p:spPr bwMode="auto">
          <a:xfrm>
            <a:off x="55959" y="2954364"/>
            <a:ext cx="43271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latin typeface="Arial" panose="020B0604020202020204" pitchFamily="34" charset="0"/>
              </a:rPr>
              <a:t>ROC dependency diagnostic sensitivity-specificity</a:t>
            </a:r>
          </a:p>
        </p:txBody>
      </p:sp>
      <p:sp>
        <p:nvSpPr>
          <p:cNvPr id="21509" name="Rectangle 7"/>
          <p:cNvSpPr>
            <a:spLocks noChangeArrowheads="1"/>
          </p:cNvSpPr>
          <p:nvPr/>
        </p:nvSpPr>
        <p:spPr bwMode="auto">
          <a:xfrm>
            <a:off x="5527675" y="306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3" name="Rectangle 2"/>
          <p:cNvSpPr/>
          <p:nvPr/>
        </p:nvSpPr>
        <p:spPr>
          <a:xfrm>
            <a:off x="4033382" y="2933086"/>
            <a:ext cx="5179848" cy="1200329"/>
          </a:xfrm>
          <a:prstGeom prst="rect">
            <a:avLst/>
          </a:prstGeom>
        </p:spPr>
        <p:txBody>
          <a:bodyPr wrap="square">
            <a:spAutoFit/>
          </a:bodyPr>
          <a:lstStyle/>
          <a:p>
            <a:r>
              <a:rPr lang="en-US" sz="2400" dirty="0"/>
              <a:t>Dependence of test DB diagnosis accuracy  on discrimination accuracy of trained DB</a:t>
            </a:r>
            <a:endParaRPr lang="ru-RU" sz="2400" dirty="0"/>
          </a:p>
        </p:txBody>
      </p:sp>
      <p:sp>
        <p:nvSpPr>
          <p:cNvPr id="6" name="Rectangle 5"/>
          <p:cNvSpPr/>
          <p:nvPr/>
        </p:nvSpPr>
        <p:spPr>
          <a:xfrm>
            <a:off x="248087" y="5673125"/>
            <a:ext cx="3942930" cy="923330"/>
          </a:xfrm>
          <a:prstGeom prst="rect">
            <a:avLst/>
          </a:prstGeom>
        </p:spPr>
        <p:txBody>
          <a:bodyPr wrap="square">
            <a:spAutoFit/>
          </a:bodyPr>
          <a:lstStyle/>
          <a:p>
            <a:r>
              <a:rPr lang="en-US" dirty="0"/>
              <a:t>Dependence of accuracy on integration time of diagnostic result for (N=100) and (N=25).</a:t>
            </a:r>
          </a:p>
        </p:txBody>
      </p:sp>
      <p:pic>
        <p:nvPicPr>
          <p:cNvPr id="7" name="Picture 6"/>
          <p:cNvPicPr>
            <a:picLocks noChangeAspect="1"/>
          </p:cNvPicPr>
          <p:nvPr/>
        </p:nvPicPr>
        <p:blipFill>
          <a:blip r:embed="rId3"/>
          <a:stretch>
            <a:fillRect/>
          </a:stretch>
        </p:blipFill>
        <p:spPr>
          <a:xfrm>
            <a:off x="516531" y="3828360"/>
            <a:ext cx="3078440" cy="1923286"/>
          </a:xfrm>
          <a:prstGeom prst="rect">
            <a:avLst/>
          </a:prstGeom>
        </p:spPr>
      </p:pic>
      <p:pic>
        <p:nvPicPr>
          <p:cNvPr id="8" name="Picture 7"/>
          <p:cNvPicPr>
            <a:picLocks noChangeAspect="1"/>
          </p:cNvPicPr>
          <p:nvPr/>
        </p:nvPicPr>
        <p:blipFill>
          <a:blip r:embed="rId4"/>
          <a:stretch>
            <a:fillRect/>
          </a:stretch>
        </p:blipFill>
        <p:spPr>
          <a:xfrm>
            <a:off x="4349767" y="4008329"/>
            <a:ext cx="3718933" cy="1636125"/>
          </a:xfrm>
          <a:prstGeom prst="rect">
            <a:avLst/>
          </a:prstGeom>
        </p:spPr>
      </p:pic>
      <p:pic>
        <p:nvPicPr>
          <p:cNvPr id="9" name="Picture 8"/>
          <p:cNvPicPr>
            <a:picLocks noChangeAspect="1"/>
          </p:cNvPicPr>
          <p:nvPr/>
        </p:nvPicPr>
        <p:blipFill>
          <a:blip r:embed="rId5"/>
          <a:stretch>
            <a:fillRect/>
          </a:stretch>
        </p:blipFill>
        <p:spPr>
          <a:xfrm>
            <a:off x="515007" y="895924"/>
            <a:ext cx="3079964" cy="2015442"/>
          </a:xfrm>
          <a:prstGeom prst="rect">
            <a:avLst/>
          </a:prstGeom>
        </p:spPr>
      </p:pic>
      <p:pic>
        <p:nvPicPr>
          <p:cNvPr id="10" name="Picture 9"/>
          <p:cNvPicPr>
            <a:picLocks noChangeAspect="1"/>
          </p:cNvPicPr>
          <p:nvPr/>
        </p:nvPicPr>
        <p:blipFill>
          <a:blip r:embed="rId6"/>
          <a:stretch>
            <a:fillRect/>
          </a:stretch>
        </p:blipFill>
        <p:spPr>
          <a:xfrm>
            <a:off x="4349768" y="895925"/>
            <a:ext cx="3718932" cy="2014252"/>
          </a:xfrm>
          <a:prstGeom prst="rect">
            <a:avLst/>
          </a:prstGeom>
        </p:spPr>
      </p:pic>
      <p:sp>
        <p:nvSpPr>
          <p:cNvPr id="11" name="Rectangle 10"/>
          <p:cNvSpPr/>
          <p:nvPr/>
        </p:nvSpPr>
        <p:spPr>
          <a:xfrm>
            <a:off x="4191372" y="5673125"/>
            <a:ext cx="4464134" cy="923330"/>
          </a:xfrm>
          <a:prstGeom prst="rect">
            <a:avLst/>
          </a:prstGeom>
        </p:spPr>
        <p:txBody>
          <a:bodyPr wrap="square">
            <a:spAutoFit/>
          </a:bodyPr>
          <a:lstStyle/>
          <a:p>
            <a:r>
              <a:rPr lang="en-US" dirty="0"/>
              <a:t>Dependences of errors on the integration time of the diagnostic result for (N=100) and (N=25).</a:t>
            </a:r>
          </a:p>
        </p:txBody>
      </p:sp>
      <p:pic>
        <p:nvPicPr>
          <p:cNvPr id="13" name="Picture 12">
            <a:extLst>
              <a:ext uri="{FF2B5EF4-FFF2-40B4-BE49-F238E27FC236}">
                <a16:creationId xmlns:a16="http://schemas.microsoft.com/office/drawing/2014/main" id="{4E97AC81-24E3-4062-E840-8AEDEF175A7E}"/>
              </a:ext>
            </a:extLst>
          </p:cNvPr>
          <p:cNvPicPr>
            <a:picLocks noChangeAspect="1"/>
          </p:cNvPicPr>
          <p:nvPr/>
        </p:nvPicPr>
        <p:blipFill>
          <a:blip r:embed="rId6"/>
          <a:stretch>
            <a:fillRect/>
          </a:stretch>
        </p:blipFill>
        <p:spPr>
          <a:xfrm>
            <a:off x="4349768" y="877423"/>
            <a:ext cx="3718932" cy="2014252"/>
          </a:xfrm>
          <a:prstGeom prst="rect">
            <a:avLst/>
          </a:prstGeom>
        </p:spPr>
      </p:pic>
    </p:spTree>
    <p:extLst>
      <p:ext uri="{BB962C8B-B14F-4D97-AF65-F5344CB8AC3E}">
        <p14:creationId xmlns:p14="http://schemas.microsoft.com/office/powerpoint/2010/main" val="27457534"/>
      </p:ext>
    </p:extLst>
  </p:cSld>
  <p:clrMapOvr>
    <a:masterClrMapping/>
  </p:clrMapOvr>
  <p:transition spd="med" advTm="7637"/>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CC7A-3D54-A4D0-61B5-4B5E4182BE71}"/>
              </a:ext>
            </a:extLst>
          </p:cNvPr>
          <p:cNvSpPr>
            <a:spLocks noGrp="1"/>
          </p:cNvSpPr>
          <p:nvPr>
            <p:ph type="title"/>
          </p:nvPr>
        </p:nvSpPr>
        <p:spPr>
          <a:xfrm>
            <a:off x="685800" y="152400"/>
            <a:ext cx="7772400" cy="1143000"/>
          </a:xfrm>
        </p:spPr>
        <p:txBody>
          <a:bodyPr/>
          <a:lstStyle/>
          <a:p>
            <a:r>
              <a:rPr lang="en-US" sz="4000" dirty="0">
                <a:solidFill>
                  <a:schemeClr val="accent2"/>
                </a:solidFill>
                <a:latin typeface="Arial" panose="020B0604020202020204" pitchFamily="34" charset="0"/>
                <a:cs typeface="Arial" panose="020B0604020202020204" pitchFamily="34" charset="0"/>
              </a:rPr>
              <a:t>Principles for Improving the Accuracy of Diagnosing Diseases</a:t>
            </a:r>
            <a:endParaRPr lang="ru-RU" sz="4000" dirty="0">
              <a:solidFill>
                <a:schemeClr val="accent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6AF9BEA-2A78-648A-0070-F9FA92C1E1AD}"/>
              </a:ext>
            </a:extLst>
          </p:cNvPr>
          <p:cNvSpPr>
            <a:spLocks noGrp="1"/>
          </p:cNvSpPr>
          <p:nvPr>
            <p:ph idx="1"/>
          </p:nvPr>
        </p:nvSpPr>
        <p:spPr>
          <a:xfrm>
            <a:off x="509953" y="1512276"/>
            <a:ext cx="8281349" cy="4588077"/>
          </a:xfrm>
        </p:spPr>
        <p:txBody>
          <a:bodyPr/>
          <a:lstStyle/>
          <a:p>
            <a:r>
              <a:rPr lang="en-US" sz="2400" b="1" dirty="0"/>
              <a:t>Discretization.</a:t>
            </a:r>
            <a:r>
              <a:rPr lang="en-US" sz="2400" dirty="0"/>
              <a:t> The frequency of video conversion to vibraimage parameters should be maximum at the minimum level of video image noise.</a:t>
            </a:r>
          </a:p>
          <a:p>
            <a:r>
              <a:rPr lang="en-US" sz="2400" b="1" dirty="0"/>
              <a:t>Conformity.</a:t>
            </a:r>
            <a:r>
              <a:rPr lang="en-US" sz="2400" dirty="0"/>
              <a:t> The time of accumulation of the interframe difference should coincide with the period of the analyzed physiological process.</a:t>
            </a:r>
          </a:p>
          <a:p>
            <a:r>
              <a:rPr lang="en-US" sz="2400" b="1" dirty="0"/>
              <a:t>Optimality.</a:t>
            </a:r>
            <a:r>
              <a:rPr lang="en-US" sz="2400" dirty="0"/>
              <a:t> The number of measured behavioral parameters should be minimally sufficient for the analysis of the studied physiological process or response to the presented stimulus.</a:t>
            </a:r>
          </a:p>
          <a:p>
            <a:r>
              <a:rPr lang="en-US" sz="2400" b="1" dirty="0"/>
              <a:t>Infinity.</a:t>
            </a:r>
            <a:r>
              <a:rPr lang="en-US" sz="2400" dirty="0"/>
              <a:t> Vibraimage technology allows extracting any amount of biometric information about the object under study from a video image.</a:t>
            </a:r>
            <a:endParaRPr lang="ru-RU" sz="2400" dirty="0"/>
          </a:p>
        </p:txBody>
      </p:sp>
      <p:sp>
        <p:nvSpPr>
          <p:cNvPr id="4" name="Slide Number Placeholder 3">
            <a:extLst>
              <a:ext uri="{FF2B5EF4-FFF2-40B4-BE49-F238E27FC236}">
                <a16:creationId xmlns:a16="http://schemas.microsoft.com/office/drawing/2014/main" id="{BE5EB22F-B4DF-64B4-2255-D1844496BED5}"/>
              </a:ext>
            </a:extLst>
          </p:cNvPr>
          <p:cNvSpPr>
            <a:spLocks noGrp="1"/>
          </p:cNvSpPr>
          <p:nvPr>
            <p:ph type="sldNum" sz="quarter" idx="12"/>
          </p:nvPr>
        </p:nvSpPr>
        <p:spPr/>
        <p:txBody>
          <a:bodyPr/>
          <a:lstStyle/>
          <a:p>
            <a:pPr>
              <a:defRPr/>
            </a:pPr>
            <a:fld id="{E6D98964-9827-4D6F-AF97-D13E6D3C32A9}" type="slidenum">
              <a:rPr lang="ru-RU" altLang="ru-RU" smtClean="0"/>
              <a:pPr>
                <a:defRPr/>
              </a:pPr>
              <a:t>26</a:t>
            </a:fld>
            <a:endParaRPr lang="ru-RU" altLang="ru-RU" dirty="0"/>
          </a:p>
        </p:txBody>
      </p:sp>
    </p:spTree>
    <p:extLst>
      <p:ext uri="{BB962C8B-B14F-4D97-AF65-F5344CB8AC3E}">
        <p14:creationId xmlns:p14="http://schemas.microsoft.com/office/powerpoint/2010/main" val="238266289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5D54-52E3-DDE5-A3CA-BA31F630AF8E}"/>
              </a:ext>
            </a:extLst>
          </p:cNvPr>
          <p:cNvSpPr>
            <a:spLocks noGrp="1"/>
          </p:cNvSpPr>
          <p:nvPr>
            <p:ph type="title"/>
          </p:nvPr>
        </p:nvSpPr>
        <p:spPr>
          <a:xfrm>
            <a:off x="0" y="152400"/>
            <a:ext cx="9143999" cy="457200"/>
          </a:xfrm>
        </p:spPr>
        <p:txBody>
          <a:bodyPr/>
          <a:lstStyle/>
          <a:p>
            <a:r>
              <a:rPr lang="en-US" dirty="0">
                <a:solidFill>
                  <a:schemeClr val="accent2"/>
                </a:solidFill>
                <a:latin typeface="Arial" panose="020B0604020202020204" pitchFamily="34" charset="0"/>
                <a:cs typeface="Arial" panose="020B0604020202020204" pitchFamily="34" charset="0"/>
              </a:rPr>
              <a:t>Determining the Stage of a Disease</a:t>
            </a:r>
            <a:endParaRPr lang="ru-RU" dirty="0">
              <a:solidFill>
                <a:schemeClr val="accent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17B6CC3-86AF-3CED-1510-501C86B69F7B}"/>
              </a:ext>
            </a:extLst>
          </p:cNvPr>
          <p:cNvSpPr>
            <a:spLocks noGrp="1"/>
          </p:cNvSpPr>
          <p:nvPr>
            <p:ph type="sldNum" sz="quarter" idx="12"/>
          </p:nvPr>
        </p:nvSpPr>
        <p:spPr/>
        <p:txBody>
          <a:bodyPr/>
          <a:lstStyle/>
          <a:p>
            <a:pPr>
              <a:defRPr/>
            </a:pPr>
            <a:fld id="{E6D98964-9827-4D6F-AF97-D13E6D3C32A9}" type="slidenum">
              <a:rPr lang="ru-RU" altLang="ru-RU" smtClean="0"/>
              <a:pPr>
                <a:defRPr/>
              </a:pPr>
              <a:t>27</a:t>
            </a:fld>
            <a:endParaRPr lang="ru-RU" altLang="ru-RU" dirty="0"/>
          </a:p>
        </p:txBody>
      </p:sp>
      <p:pic>
        <p:nvPicPr>
          <p:cNvPr id="5" name="Picture 4">
            <a:extLst>
              <a:ext uri="{FF2B5EF4-FFF2-40B4-BE49-F238E27FC236}">
                <a16:creationId xmlns:a16="http://schemas.microsoft.com/office/drawing/2014/main" id="{A97D4DF2-A265-8AA8-DDD6-7BB0052B2E5E}"/>
              </a:ext>
            </a:extLst>
          </p:cNvPr>
          <p:cNvPicPr>
            <a:picLocks noChangeAspect="1"/>
          </p:cNvPicPr>
          <p:nvPr/>
        </p:nvPicPr>
        <p:blipFill>
          <a:blip r:embed="rId3"/>
          <a:stretch>
            <a:fillRect/>
          </a:stretch>
        </p:blipFill>
        <p:spPr>
          <a:xfrm>
            <a:off x="363415" y="868459"/>
            <a:ext cx="4091354" cy="1987948"/>
          </a:xfrm>
          <a:prstGeom prst="rect">
            <a:avLst/>
          </a:prstGeom>
        </p:spPr>
      </p:pic>
      <p:sp>
        <p:nvSpPr>
          <p:cNvPr id="7" name="TextBox 6">
            <a:extLst>
              <a:ext uri="{FF2B5EF4-FFF2-40B4-BE49-F238E27FC236}">
                <a16:creationId xmlns:a16="http://schemas.microsoft.com/office/drawing/2014/main" id="{99D4C6A0-16E9-5AE9-5A4D-ABC531F68EF3}"/>
              </a:ext>
            </a:extLst>
          </p:cNvPr>
          <p:cNvSpPr txBox="1"/>
          <p:nvPr/>
        </p:nvSpPr>
        <p:spPr>
          <a:xfrm>
            <a:off x="216878" y="2919177"/>
            <a:ext cx="4355122" cy="830997"/>
          </a:xfrm>
          <a:prstGeom prst="rect">
            <a:avLst/>
          </a:prstGeom>
          <a:noFill/>
        </p:spPr>
        <p:txBody>
          <a:bodyPr wrap="square">
            <a:spAutoFit/>
          </a:bodyPr>
          <a:lstStyle/>
          <a:p>
            <a:r>
              <a:rPr lang="en-US" sz="1600" dirty="0"/>
              <a:t>Dependence of instant diagnosis accuracy  of testing database A on the discrimination accuracy of training database D</a:t>
            </a:r>
            <a:endParaRPr lang="ru-RU" sz="1600" dirty="0"/>
          </a:p>
        </p:txBody>
      </p:sp>
      <p:pic>
        <p:nvPicPr>
          <p:cNvPr id="9" name="Picture 8">
            <a:extLst>
              <a:ext uri="{FF2B5EF4-FFF2-40B4-BE49-F238E27FC236}">
                <a16:creationId xmlns:a16="http://schemas.microsoft.com/office/drawing/2014/main" id="{8A74DA59-1710-5830-FD9D-8C065B5D3297}"/>
              </a:ext>
            </a:extLst>
          </p:cNvPr>
          <p:cNvPicPr>
            <a:picLocks noChangeAspect="1"/>
          </p:cNvPicPr>
          <p:nvPr/>
        </p:nvPicPr>
        <p:blipFill>
          <a:blip r:embed="rId4"/>
          <a:stretch>
            <a:fillRect/>
          </a:stretch>
        </p:blipFill>
        <p:spPr>
          <a:xfrm>
            <a:off x="5349336" y="868458"/>
            <a:ext cx="3158002" cy="1707028"/>
          </a:xfrm>
          <a:prstGeom prst="rect">
            <a:avLst/>
          </a:prstGeom>
        </p:spPr>
      </p:pic>
      <p:pic>
        <p:nvPicPr>
          <p:cNvPr id="10" name="Picture 9">
            <a:extLst>
              <a:ext uri="{FF2B5EF4-FFF2-40B4-BE49-F238E27FC236}">
                <a16:creationId xmlns:a16="http://schemas.microsoft.com/office/drawing/2014/main" id="{A4648D66-90D1-6693-4B14-BDCE79289978}"/>
              </a:ext>
            </a:extLst>
          </p:cNvPr>
          <p:cNvPicPr>
            <a:picLocks noChangeAspect="1"/>
          </p:cNvPicPr>
          <p:nvPr/>
        </p:nvPicPr>
        <p:blipFill>
          <a:blip r:embed="rId5"/>
          <a:stretch>
            <a:fillRect/>
          </a:stretch>
        </p:blipFill>
        <p:spPr>
          <a:xfrm>
            <a:off x="5349334" y="2545174"/>
            <a:ext cx="3108865" cy="1579001"/>
          </a:xfrm>
          <a:prstGeom prst="rect">
            <a:avLst/>
          </a:prstGeom>
        </p:spPr>
      </p:pic>
      <p:pic>
        <p:nvPicPr>
          <p:cNvPr id="11" name="Picture 10">
            <a:extLst>
              <a:ext uri="{FF2B5EF4-FFF2-40B4-BE49-F238E27FC236}">
                <a16:creationId xmlns:a16="http://schemas.microsoft.com/office/drawing/2014/main" id="{F98B0B55-4F8A-D0B6-920A-3078B3D5C3B4}"/>
              </a:ext>
            </a:extLst>
          </p:cNvPr>
          <p:cNvPicPr>
            <a:picLocks noChangeAspect="1"/>
          </p:cNvPicPr>
          <p:nvPr/>
        </p:nvPicPr>
        <p:blipFill>
          <a:blip r:embed="rId6"/>
          <a:stretch>
            <a:fillRect/>
          </a:stretch>
        </p:blipFill>
        <p:spPr>
          <a:xfrm>
            <a:off x="5349334" y="4124175"/>
            <a:ext cx="3108865" cy="1542422"/>
          </a:xfrm>
          <a:prstGeom prst="rect">
            <a:avLst/>
          </a:prstGeom>
        </p:spPr>
      </p:pic>
      <p:pic>
        <p:nvPicPr>
          <p:cNvPr id="12" name="Picture 11">
            <a:extLst>
              <a:ext uri="{FF2B5EF4-FFF2-40B4-BE49-F238E27FC236}">
                <a16:creationId xmlns:a16="http://schemas.microsoft.com/office/drawing/2014/main" id="{08F07F13-295C-0221-F53B-15DB5C450466}"/>
              </a:ext>
            </a:extLst>
          </p:cNvPr>
          <p:cNvPicPr>
            <a:picLocks noChangeAspect="1"/>
          </p:cNvPicPr>
          <p:nvPr/>
        </p:nvPicPr>
        <p:blipFill>
          <a:blip r:embed="rId7"/>
          <a:stretch>
            <a:fillRect/>
          </a:stretch>
        </p:blipFill>
        <p:spPr>
          <a:xfrm>
            <a:off x="656491" y="3905277"/>
            <a:ext cx="3798277" cy="1892966"/>
          </a:xfrm>
          <a:prstGeom prst="rect">
            <a:avLst/>
          </a:prstGeom>
        </p:spPr>
      </p:pic>
      <p:sp>
        <p:nvSpPr>
          <p:cNvPr id="16" name="TextBox 15">
            <a:extLst>
              <a:ext uri="{FF2B5EF4-FFF2-40B4-BE49-F238E27FC236}">
                <a16:creationId xmlns:a16="http://schemas.microsoft.com/office/drawing/2014/main" id="{37BD0ECB-61FC-0C86-0BB6-C69D1C1C4FA2}"/>
              </a:ext>
            </a:extLst>
          </p:cNvPr>
          <p:cNvSpPr txBox="1"/>
          <p:nvPr/>
        </p:nvSpPr>
        <p:spPr>
          <a:xfrm>
            <a:off x="-1" y="5839773"/>
            <a:ext cx="5205233" cy="830997"/>
          </a:xfrm>
          <a:prstGeom prst="rect">
            <a:avLst/>
          </a:prstGeom>
          <a:noFill/>
        </p:spPr>
        <p:txBody>
          <a:bodyPr wrap="square">
            <a:spAutoFit/>
          </a:bodyPr>
          <a:lstStyle/>
          <a:p>
            <a:pPr marL="457200">
              <a:spcAft>
                <a:spcPts val="0"/>
              </a:spcAft>
            </a:pPr>
            <a:r>
              <a:rPr lang="en-US" sz="1600" dirty="0">
                <a:effectLst/>
                <a:ea typeface="Calibri" panose="020F0502020204030204" pitchFamily="34" charset="0"/>
                <a:cs typeface="Arial" panose="020B0604020202020204" pitchFamily="34" charset="0"/>
              </a:rPr>
              <a:t>Calculation of experimental and theoretical accuracy of diagnostics according to the equation;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CT-T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=1 − (1−A</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CT1</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х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(1−A</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CT2</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29F2293-CB99-E0BD-6A0D-52AD10964BA4}"/>
              </a:ext>
            </a:extLst>
          </p:cNvPr>
          <p:cNvSpPr txBox="1"/>
          <p:nvPr/>
        </p:nvSpPr>
        <p:spPr>
          <a:xfrm>
            <a:off x="5205232" y="5879068"/>
            <a:ext cx="3556803" cy="646331"/>
          </a:xfrm>
          <a:prstGeom prst="rect">
            <a:avLst/>
          </a:prstGeom>
          <a:noFill/>
        </p:spPr>
        <p:txBody>
          <a:bodyPr wrap="square">
            <a:spAutoFit/>
          </a:bodyPr>
          <a:lstStyle/>
          <a:p>
            <a:r>
              <a:rPr lang="en-US" dirty="0"/>
              <a:t>Errors density on different stages</a:t>
            </a:r>
          </a:p>
          <a:p>
            <a:r>
              <a:rPr lang="en-US" dirty="0"/>
              <a:t>o</a:t>
            </a:r>
            <a:r>
              <a:rPr lang="en-US" sz="1800" dirty="0"/>
              <a:t>f COVID-19 </a:t>
            </a:r>
            <a:endParaRPr lang="ru-RU" dirty="0"/>
          </a:p>
        </p:txBody>
      </p:sp>
    </p:spTree>
    <p:extLst>
      <p:ext uri="{BB962C8B-B14F-4D97-AF65-F5344CB8AC3E}">
        <p14:creationId xmlns:p14="http://schemas.microsoft.com/office/powerpoint/2010/main" val="305845437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28</a:t>
            </a:fld>
            <a:endParaRPr lang="ru-RU" altLang="ru-RU" dirty="0"/>
          </a:p>
        </p:txBody>
      </p:sp>
      <p:sp>
        <p:nvSpPr>
          <p:cNvPr id="3" name="Rectangle 2"/>
          <p:cNvSpPr/>
          <p:nvPr/>
        </p:nvSpPr>
        <p:spPr>
          <a:xfrm>
            <a:off x="403231" y="152400"/>
            <a:ext cx="8337539" cy="1077218"/>
          </a:xfrm>
          <a:prstGeom prst="rect">
            <a:avLst/>
          </a:prstGeom>
        </p:spPr>
        <p:txBody>
          <a:bodyPr wrap="none">
            <a:spAutoFit/>
          </a:bodyPr>
          <a:lstStyle/>
          <a:p>
            <a:pPr algn="ctr"/>
            <a:r>
              <a:rPr lang="en-US" sz="3200" dirty="0">
                <a:solidFill>
                  <a:srgbClr val="3333CC"/>
                </a:solidFill>
                <a:effectLst>
                  <a:outerShdw blurRad="38100" dist="38100" dir="2700000" algn="tl">
                    <a:srgbClr val="C0C0C0"/>
                  </a:outerShdw>
                </a:effectLst>
              </a:rPr>
              <a:t>Medical Research of the Contactless Method</a:t>
            </a:r>
          </a:p>
          <a:p>
            <a:pPr algn="ctr"/>
            <a:r>
              <a:rPr lang="en-US" sz="3200" dirty="0">
                <a:solidFill>
                  <a:srgbClr val="3333CC"/>
                </a:solidFill>
                <a:effectLst>
                  <a:outerShdw blurRad="38100" dist="38100" dir="2700000" algn="tl">
                    <a:srgbClr val="C0C0C0"/>
                  </a:outerShdw>
                </a:effectLst>
              </a:rPr>
              <a:t>of COVID-19 diagnosis. Covid5s Software</a:t>
            </a:r>
            <a:endParaRPr lang="en-US" sz="3200" dirty="0"/>
          </a:p>
        </p:txBody>
      </p:sp>
      <p:pic>
        <p:nvPicPr>
          <p:cNvPr id="4" name="Picture 3"/>
          <p:cNvPicPr>
            <a:picLocks noChangeAspect="1"/>
          </p:cNvPicPr>
          <p:nvPr/>
        </p:nvPicPr>
        <p:blipFill>
          <a:blip r:embed="rId3"/>
          <a:stretch>
            <a:fillRect/>
          </a:stretch>
        </p:blipFill>
        <p:spPr>
          <a:xfrm>
            <a:off x="427550" y="1390604"/>
            <a:ext cx="4093389" cy="2310539"/>
          </a:xfrm>
          <a:prstGeom prst="rect">
            <a:avLst/>
          </a:prstGeom>
        </p:spPr>
      </p:pic>
      <p:pic>
        <p:nvPicPr>
          <p:cNvPr id="5" name="Picture 4"/>
          <p:cNvPicPr>
            <a:picLocks noChangeAspect="1"/>
          </p:cNvPicPr>
          <p:nvPr/>
        </p:nvPicPr>
        <p:blipFill>
          <a:blip r:embed="rId4"/>
          <a:stretch>
            <a:fillRect/>
          </a:stretch>
        </p:blipFill>
        <p:spPr>
          <a:xfrm>
            <a:off x="427551" y="3989791"/>
            <a:ext cx="4093389" cy="2396493"/>
          </a:xfrm>
          <a:prstGeom prst="rect">
            <a:avLst/>
          </a:prstGeom>
        </p:spPr>
      </p:pic>
      <p:sp>
        <p:nvSpPr>
          <p:cNvPr id="6" name="Rectangle 5"/>
          <p:cNvSpPr/>
          <p:nvPr/>
        </p:nvSpPr>
        <p:spPr>
          <a:xfrm>
            <a:off x="4520940" y="2006167"/>
            <a:ext cx="4188967" cy="830997"/>
          </a:xfrm>
          <a:prstGeom prst="rect">
            <a:avLst/>
          </a:prstGeom>
        </p:spPr>
        <p:txBody>
          <a:bodyPr wrap="none">
            <a:spAutoFit/>
          </a:bodyPr>
          <a:lstStyle/>
          <a:p>
            <a:r>
              <a:rPr lang="en-US" sz="2400" dirty="0"/>
              <a:t>Negative diagnostic result</a:t>
            </a:r>
          </a:p>
          <a:p>
            <a:r>
              <a:rPr lang="en-US" sz="2400" dirty="0"/>
              <a:t>COVID-19. Software Covid5s</a:t>
            </a:r>
          </a:p>
        </p:txBody>
      </p:sp>
      <p:sp>
        <p:nvSpPr>
          <p:cNvPr id="7" name="Rectangle 6"/>
          <p:cNvSpPr/>
          <p:nvPr/>
        </p:nvSpPr>
        <p:spPr>
          <a:xfrm>
            <a:off x="4520940" y="4615321"/>
            <a:ext cx="4572000" cy="830997"/>
          </a:xfrm>
          <a:prstGeom prst="rect">
            <a:avLst/>
          </a:prstGeom>
        </p:spPr>
        <p:txBody>
          <a:bodyPr>
            <a:spAutoFit/>
          </a:bodyPr>
          <a:lstStyle/>
          <a:p>
            <a:r>
              <a:rPr lang="en-US" sz="2400" dirty="0"/>
              <a:t>Positive diagnostic result</a:t>
            </a:r>
          </a:p>
          <a:p>
            <a:r>
              <a:rPr lang="en-US" sz="2400" dirty="0"/>
              <a:t>COVID-19. Software Covid5s</a:t>
            </a:r>
            <a:endParaRPr lang="ru-RU" sz="2400" dirty="0"/>
          </a:p>
        </p:txBody>
      </p:sp>
    </p:spTree>
    <p:extLst>
      <p:ext uri="{BB962C8B-B14F-4D97-AF65-F5344CB8AC3E}">
        <p14:creationId xmlns:p14="http://schemas.microsoft.com/office/powerpoint/2010/main" val="426239391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29</a:t>
            </a:fld>
            <a:endParaRPr lang="ru-RU" altLang="ru-RU" dirty="0"/>
          </a:p>
        </p:txBody>
      </p:sp>
      <p:sp>
        <p:nvSpPr>
          <p:cNvPr id="3" name="Rectangle 2"/>
          <p:cNvSpPr/>
          <p:nvPr/>
        </p:nvSpPr>
        <p:spPr>
          <a:xfrm>
            <a:off x="226855" y="44300"/>
            <a:ext cx="8690290" cy="1077218"/>
          </a:xfrm>
          <a:prstGeom prst="rect">
            <a:avLst/>
          </a:prstGeom>
        </p:spPr>
        <p:txBody>
          <a:bodyPr wrap="square">
            <a:spAutoFit/>
          </a:bodyPr>
          <a:lstStyle/>
          <a:p>
            <a:pPr algn="ctr"/>
            <a:r>
              <a:rPr lang="en-US" sz="3200" dirty="0">
                <a:solidFill>
                  <a:srgbClr val="3333CC"/>
                </a:solidFill>
                <a:effectLst>
                  <a:outerShdw blurRad="38100" dist="38100" dir="2700000" algn="tl">
                    <a:srgbClr val="C0C0C0"/>
                  </a:outerShdw>
                </a:effectLst>
              </a:rPr>
              <a:t>Contactless COVID-19 Diagnosis by Mobile Devices</a:t>
            </a:r>
            <a:endParaRPr lang="en-US" sz="3200" dirty="0"/>
          </a:p>
        </p:txBody>
      </p:sp>
      <p:pic>
        <p:nvPicPr>
          <p:cNvPr id="4" name="Picture 3"/>
          <p:cNvPicPr>
            <a:picLocks noChangeAspect="1"/>
          </p:cNvPicPr>
          <p:nvPr/>
        </p:nvPicPr>
        <p:blipFill>
          <a:blip r:embed="rId3"/>
          <a:stretch>
            <a:fillRect/>
          </a:stretch>
        </p:blipFill>
        <p:spPr>
          <a:xfrm>
            <a:off x="847287" y="1234084"/>
            <a:ext cx="7309822" cy="4290028"/>
          </a:xfrm>
          <a:prstGeom prst="rect">
            <a:avLst/>
          </a:prstGeom>
        </p:spPr>
      </p:pic>
      <p:sp>
        <p:nvSpPr>
          <p:cNvPr id="5" name="Rectangle 4"/>
          <p:cNvSpPr/>
          <p:nvPr/>
        </p:nvSpPr>
        <p:spPr>
          <a:xfrm>
            <a:off x="696741" y="5762316"/>
            <a:ext cx="7610913" cy="369332"/>
          </a:xfrm>
          <a:prstGeom prst="rect">
            <a:avLst/>
          </a:prstGeom>
        </p:spPr>
        <p:txBody>
          <a:bodyPr wrap="square">
            <a:spAutoFit/>
          </a:bodyPr>
          <a:lstStyle/>
          <a:p>
            <a:pPr algn="ctr"/>
            <a:r>
              <a:rPr lang="en-US" dirty="0"/>
              <a:t>Various structures and OS used for contactless diagnostics of COVID-19.</a:t>
            </a:r>
          </a:p>
        </p:txBody>
      </p:sp>
    </p:spTree>
    <p:extLst>
      <p:ext uri="{BB962C8B-B14F-4D97-AF65-F5344CB8AC3E}">
        <p14:creationId xmlns:p14="http://schemas.microsoft.com/office/powerpoint/2010/main" val="8349978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23875" y="-88900"/>
            <a:ext cx="7772400" cy="1143000"/>
          </a:xfrm>
        </p:spPr>
        <p:txBody>
          <a:bodyPr/>
          <a:lstStyle/>
          <a:p>
            <a:r>
              <a:rPr lang="en-US" altLang="ru-RU" dirty="0">
                <a:solidFill>
                  <a:schemeClr val="accent6"/>
                </a:solidFill>
              </a:rPr>
              <a:t>Physiology of Activity</a:t>
            </a:r>
            <a:endParaRPr lang="en-US" altLang="ru-RU" dirty="0"/>
          </a:p>
        </p:txBody>
      </p:sp>
      <p:sp>
        <p:nvSpPr>
          <p:cNvPr id="8195" name="Content Placeholder 2"/>
          <p:cNvSpPr>
            <a:spLocks noGrp="1"/>
          </p:cNvSpPr>
          <p:nvPr>
            <p:ph idx="1"/>
          </p:nvPr>
        </p:nvSpPr>
        <p:spPr>
          <a:xfrm>
            <a:off x="655638" y="890588"/>
            <a:ext cx="8045450" cy="5635625"/>
          </a:xfrm>
        </p:spPr>
        <p:txBody>
          <a:bodyPr/>
          <a:lstStyle/>
          <a:p>
            <a:pPr marL="0" indent="0">
              <a:spcBef>
                <a:spcPct val="0"/>
              </a:spcBef>
              <a:buFontTx/>
              <a:buNone/>
            </a:pPr>
            <a:r>
              <a:rPr lang="en-US" altLang="en-US" sz="2000" dirty="0"/>
              <a:t>Human movements are discrete in time, as they are corrected by feedback. (Biomechanics research, 1935) </a:t>
            </a:r>
          </a:p>
          <a:p>
            <a:pPr marL="0" indent="0" algn="r">
              <a:spcBef>
                <a:spcPct val="0"/>
              </a:spcBef>
              <a:spcAft>
                <a:spcPts val="600"/>
              </a:spcAft>
              <a:buFontTx/>
              <a:buNone/>
            </a:pPr>
            <a:r>
              <a:rPr lang="en-US" altLang="en-US" sz="2000" dirty="0">
                <a:solidFill>
                  <a:schemeClr val="accent2"/>
                </a:solidFill>
              </a:rPr>
              <a:t>Nikolai Bernstein</a:t>
            </a:r>
            <a:endParaRPr lang="ru-RU" altLang="ru-RU" sz="2000" dirty="0"/>
          </a:p>
          <a:p>
            <a:pPr marL="0" indent="0">
              <a:spcBef>
                <a:spcPct val="0"/>
              </a:spcBef>
              <a:buFontTx/>
              <a:buNone/>
            </a:pPr>
            <a:r>
              <a:rPr lang="en-US" altLang="en-US" sz="2000" dirty="0"/>
              <a:t>Psychophysiological processes are associated with the exchange of energy and information within or between physiological systems of a person. </a:t>
            </a:r>
            <a:r>
              <a:rPr lang="en-US" altLang="en-US" sz="2000" dirty="0">
                <a:ea typeface="SimSun" panose="02010600030101010101" pitchFamily="2" charset="-122"/>
              </a:rPr>
              <a:t> (Cybernetics: Or Control and Communication in the Animal and the Machine, 1948) </a:t>
            </a:r>
          </a:p>
          <a:p>
            <a:pPr marL="0" indent="0" algn="r">
              <a:spcBef>
                <a:spcPct val="0"/>
              </a:spcBef>
              <a:spcAft>
                <a:spcPts val="600"/>
              </a:spcAft>
              <a:buFontTx/>
              <a:buNone/>
            </a:pPr>
            <a:r>
              <a:rPr lang="en-US" altLang="en-US" sz="2000" dirty="0">
                <a:solidFill>
                  <a:schemeClr val="accent2"/>
                </a:solidFill>
              </a:rPr>
              <a:t>Norbert Wiener</a:t>
            </a:r>
          </a:p>
          <a:p>
            <a:pPr marL="0" indent="0">
              <a:spcBef>
                <a:spcPct val="0"/>
              </a:spcBef>
              <a:buFontTx/>
              <a:buNone/>
            </a:pPr>
            <a:r>
              <a:rPr lang="en-US" altLang="ru-RU" sz="2000" dirty="0"/>
              <a:t>Amplitude and intensity of reflex movements characterized aggression. </a:t>
            </a:r>
          </a:p>
          <a:p>
            <a:pPr marL="0" indent="0">
              <a:spcBef>
                <a:spcPct val="0"/>
              </a:spcBef>
              <a:buFontTx/>
              <a:buNone/>
            </a:pPr>
            <a:r>
              <a:rPr lang="en-US" altLang="ru-RU" sz="2000" dirty="0"/>
              <a:t>(On Aggression, 1966)                                                             </a:t>
            </a:r>
            <a:r>
              <a:rPr lang="en-US" altLang="ru-RU" sz="2000" dirty="0">
                <a:solidFill>
                  <a:schemeClr val="accent2"/>
                </a:solidFill>
              </a:rPr>
              <a:t>Konrad Lorenz</a:t>
            </a:r>
          </a:p>
          <a:p>
            <a:pPr marL="0" indent="0">
              <a:spcBef>
                <a:spcPct val="0"/>
              </a:spcBef>
              <a:buFontTx/>
              <a:buNone/>
            </a:pPr>
            <a:endParaRPr lang="en-US" altLang="ru-RU" sz="2000" dirty="0">
              <a:solidFill>
                <a:schemeClr val="accent2"/>
              </a:solidFill>
            </a:endParaRPr>
          </a:p>
          <a:p>
            <a:pPr marL="0" indent="0">
              <a:spcBef>
                <a:spcPct val="0"/>
              </a:spcBef>
              <a:buFontTx/>
              <a:buNone/>
            </a:pPr>
            <a:r>
              <a:rPr lang="en-US" altLang="ru-RU" sz="2000" dirty="0"/>
              <a:t>Every intention is linked by a muscle settings (</a:t>
            </a:r>
            <a:r>
              <a:rPr lang="en-US" altLang="en-US" sz="2000" dirty="0" err="1">
                <a:cs typeface="Calibri" panose="020F0502020204030204" pitchFamily="34" charset="0"/>
              </a:rPr>
              <a:t>Myokinetic</a:t>
            </a:r>
            <a:r>
              <a:rPr lang="en-US" altLang="en-US" sz="2000" dirty="0">
                <a:cs typeface="Calibri" panose="020F0502020204030204" pitchFamily="34" charset="0"/>
              </a:rPr>
              <a:t> psychodiagnostics, 1954)</a:t>
            </a:r>
            <a:r>
              <a:rPr lang="en-US" altLang="ru-RU" sz="2000" dirty="0">
                <a:solidFill>
                  <a:schemeClr val="accent2"/>
                </a:solidFill>
              </a:rPr>
              <a:t>	                                                        Mira y </a:t>
            </a:r>
            <a:r>
              <a:rPr lang="en-US" altLang="ru-RU" sz="2000" dirty="0" err="1">
                <a:solidFill>
                  <a:schemeClr val="accent2"/>
                </a:solidFill>
              </a:rPr>
              <a:t>López</a:t>
            </a:r>
            <a:endParaRPr lang="en-US" altLang="ru-RU" sz="2000" dirty="0">
              <a:solidFill>
                <a:schemeClr val="accent2"/>
              </a:solidFill>
            </a:endParaRPr>
          </a:p>
          <a:p>
            <a:pPr marL="0" indent="0">
              <a:spcBef>
                <a:spcPct val="0"/>
              </a:spcBef>
              <a:buFontTx/>
              <a:buNone/>
            </a:pPr>
            <a:endParaRPr lang="ru-RU" altLang="ru-RU" sz="2000" dirty="0">
              <a:solidFill>
                <a:schemeClr val="accent2"/>
              </a:solidFill>
            </a:endParaRPr>
          </a:p>
          <a:p>
            <a:pPr marL="0" indent="0">
              <a:spcBef>
                <a:spcPct val="0"/>
              </a:spcBef>
              <a:buFontTx/>
              <a:buNone/>
            </a:pPr>
            <a:r>
              <a:rPr lang="en-US" altLang="en-US" sz="2000" dirty="0"/>
              <a:t>All people have not one intelligence, but having a number of autonomous intelligences (</a:t>
            </a:r>
            <a:r>
              <a:rPr lang="en-US" altLang="en-US" sz="2000" dirty="0">
                <a:cs typeface="Calibri" panose="020F0502020204030204" pitchFamily="34" charset="0"/>
              </a:rPr>
              <a:t>Frames of Mind: The Theory of Multiple Intelligences</a:t>
            </a:r>
            <a:r>
              <a:rPr lang="en-US" altLang="en-US" sz="2000" dirty="0"/>
              <a:t>, 1983) </a:t>
            </a:r>
          </a:p>
          <a:p>
            <a:pPr marL="0" indent="0" algn="r">
              <a:spcBef>
                <a:spcPct val="0"/>
              </a:spcBef>
              <a:buFontTx/>
              <a:buNone/>
            </a:pPr>
            <a:r>
              <a:rPr lang="en-US" altLang="en-US" sz="2000" dirty="0">
                <a:solidFill>
                  <a:schemeClr val="accent2"/>
                </a:solidFill>
              </a:rPr>
              <a:t>Howard Gardner</a:t>
            </a:r>
            <a:endParaRPr lang="ru-RU" altLang="ru-RU" sz="2000" dirty="0">
              <a:solidFill>
                <a:schemeClr val="accent2"/>
              </a:solidFill>
            </a:endParaRPr>
          </a:p>
          <a:p>
            <a:pPr marL="0" indent="0">
              <a:buFontTx/>
              <a:buNone/>
            </a:pPr>
            <a:endParaRPr lang="en-US" altLang="ru-RU" sz="2000" dirty="0">
              <a:solidFill>
                <a:schemeClr val="accent2"/>
              </a:solidFill>
            </a:endParaRP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90D15D3-7C9E-49AE-A4EF-1672E745B148}" type="slidenum">
              <a:rPr lang="ru-RU" altLang="ru-RU" sz="1400" smtClean="0"/>
              <a:pPr>
                <a:spcBef>
                  <a:spcPct val="0"/>
                </a:spcBef>
                <a:buFontTx/>
                <a:buNone/>
              </a:pPr>
              <a:t>3</a:t>
            </a:fld>
            <a:endParaRPr lang="ru-RU" altLang="ru-RU" sz="1400" dirty="0"/>
          </a:p>
        </p:txBody>
      </p:sp>
      <p:sp>
        <p:nvSpPr>
          <p:cNvPr id="8197"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dirty="0">
                <a:solidFill>
                  <a:schemeClr val="accent2"/>
                </a:solidFill>
                <a:latin typeface="Arial" panose="020B0604020202020204" pitchFamily="34" charset="0"/>
              </a:rPr>
              <a:t> </a:t>
            </a:r>
          </a:p>
        </p:txBody>
      </p:sp>
    </p:spTree>
    <p:extLst>
      <p:ext uri="{BB962C8B-B14F-4D97-AF65-F5344CB8AC3E}">
        <p14:creationId xmlns:p14="http://schemas.microsoft.com/office/powerpoint/2010/main" val="147703774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30</a:t>
            </a:fld>
            <a:endParaRPr lang="ru-RU" altLang="ru-RU" dirty="0"/>
          </a:p>
        </p:txBody>
      </p:sp>
      <p:pic>
        <p:nvPicPr>
          <p:cNvPr id="3" name="Air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401" y="1056684"/>
            <a:ext cx="7575350" cy="4261458"/>
          </a:xfrm>
          <a:prstGeom prst="rect">
            <a:avLst/>
          </a:prstGeom>
        </p:spPr>
      </p:pic>
      <p:sp>
        <p:nvSpPr>
          <p:cNvPr id="5" name="Rectangle 4"/>
          <p:cNvSpPr/>
          <p:nvPr/>
        </p:nvSpPr>
        <p:spPr>
          <a:xfrm>
            <a:off x="0" y="152400"/>
            <a:ext cx="8897211" cy="646331"/>
          </a:xfrm>
          <a:prstGeom prst="rect">
            <a:avLst/>
          </a:prstGeom>
        </p:spPr>
        <p:txBody>
          <a:bodyPr wrap="square">
            <a:spAutoFit/>
          </a:bodyPr>
          <a:lstStyle/>
          <a:p>
            <a:pPr algn="ctr"/>
            <a:r>
              <a:rPr lang="en-US" sz="3600" dirty="0">
                <a:solidFill>
                  <a:srgbClr val="3333CC"/>
                </a:solidFill>
                <a:effectLst>
                  <a:outerShdw blurRad="38100" dist="38100" dir="2700000" algn="tl">
                    <a:srgbClr val="C0C0C0"/>
                  </a:outerShdw>
                </a:effectLst>
              </a:rPr>
              <a:t>Future for Dangerous Diseases Diagnosis</a:t>
            </a:r>
            <a:endParaRPr lang="en-US" sz="3600" dirty="0"/>
          </a:p>
        </p:txBody>
      </p:sp>
      <p:sp>
        <p:nvSpPr>
          <p:cNvPr id="4" name="Rectangle 3"/>
          <p:cNvSpPr/>
          <p:nvPr/>
        </p:nvSpPr>
        <p:spPr>
          <a:xfrm>
            <a:off x="1361827" y="5646003"/>
            <a:ext cx="6420348" cy="830997"/>
          </a:xfrm>
          <a:prstGeom prst="rect">
            <a:avLst/>
          </a:prstGeom>
        </p:spPr>
        <p:txBody>
          <a:bodyPr wrap="none">
            <a:spAutoFit/>
          </a:bodyPr>
          <a:lstStyle/>
          <a:p>
            <a:pPr algn="ctr"/>
            <a:r>
              <a:rPr lang="en-US" sz="2400" dirty="0">
                <a:latin typeface="+mn-lt"/>
              </a:rPr>
              <a:t>Contactless auto diagnosis of diseases should have</a:t>
            </a:r>
          </a:p>
          <a:p>
            <a:pPr algn="ctr"/>
            <a:r>
              <a:rPr lang="en-US" sz="2400" dirty="0">
                <a:latin typeface="+mn-lt"/>
              </a:rPr>
              <a:t>wide application all over the world!</a:t>
            </a:r>
          </a:p>
        </p:txBody>
      </p:sp>
    </p:spTree>
    <p:extLst>
      <p:ext uri="{BB962C8B-B14F-4D97-AF65-F5344CB8AC3E}">
        <p14:creationId xmlns:p14="http://schemas.microsoft.com/office/powerpoint/2010/main" val="3729167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A6A476-AF4D-DDF8-F958-0DC64C112F10}"/>
              </a:ext>
            </a:extLst>
          </p:cNvPr>
          <p:cNvSpPr>
            <a:spLocks noGrp="1"/>
          </p:cNvSpPr>
          <p:nvPr>
            <p:ph type="sldNum" sz="quarter" idx="12"/>
          </p:nvPr>
        </p:nvSpPr>
        <p:spPr/>
        <p:txBody>
          <a:bodyPr/>
          <a:lstStyle/>
          <a:p>
            <a:pPr>
              <a:defRPr/>
            </a:pPr>
            <a:fld id="{200AA82F-8859-4735-AA8E-2A5E245BDA2E}" type="slidenum">
              <a:rPr lang="ru-RU" altLang="ru-RU" smtClean="0"/>
              <a:pPr>
                <a:defRPr/>
              </a:pPr>
              <a:t>31</a:t>
            </a:fld>
            <a:endParaRPr lang="ru-RU" altLang="ru-RU" dirty="0"/>
          </a:p>
        </p:txBody>
      </p:sp>
      <p:sp>
        <p:nvSpPr>
          <p:cNvPr id="4" name="TextBox 3">
            <a:extLst>
              <a:ext uri="{FF2B5EF4-FFF2-40B4-BE49-F238E27FC236}">
                <a16:creationId xmlns:a16="http://schemas.microsoft.com/office/drawing/2014/main" id="{E7D6EA53-9C0E-9B50-76BC-2A5E20D769D5}"/>
              </a:ext>
            </a:extLst>
          </p:cNvPr>
          <p:cNvSpPr txBox="1"/>
          <p:nvPr/>
        </p:nvSpPr>
        <p:spPr>
          <a:xfrm>
            <a:off x="140676" y="139897"/>
            <a:ext cx="8827477" cy="1077218"/>
          </a:xfrm>
          <a:prstGeom prst="rect">
            <a:avLst/>
          </a:prstGeom>
          <a:noFill/>
        </p:spPr>
        <p:txBody>
          <a:bodyPr wrap="square">
            <a:spAutoFit/>
          </a:bodyPr>
          <a:lstStyle/>
          <a:p>
            <a:pPr algn="ctr"/>
            <a:r>
              <a:rPr lang="en-US" sz="3200" dirty="0">
                <a:solidFill>
                  <a:schemeClr val="accent2"/>
                </a:solidFill>
              </a:rPr>
              <a:t>The Main Problems of Contactless Diagnostics of Diseases</a:t>
            </a:r>
            <a:endParaRPr lang="ru-RU" sz="3200" dirty="0">
              <a:solidFill>
                <a:schemeClr val="accent2"/>
              </a:solidFill>
            </a:endParaRPr>
          </a:p>
        </p:txBody>
      </p:sp>
      <p:sp>
        <p:nvSpPr>
          <p:cNvPr id="5" name="TextBox 4">
            <a:extLst>
              <a:ext uri="{FF2B5EF4-FFF2-40B4-BE49-F238E27FC236}">
                <a16:creationId xmlns:a16="http://schemas.microsoft.com/office/drawing/2014/main" id="{E9DD11FF-6CC8-B74D-735C-1D6521E53DBA}"/>
              </a:ext>
            </a:extLst>
          </p:cNvPr>
          <p:cNvSpPr txBox="1"/>
          <p:nvPr/>
        </p:nvSpPr>
        <p:spPr>
          <a:xfrm>
            <a:off x="688892" y="1470600"/>
            <a:ext cx="7731043" cy="4524315"/>
          </a:xfrm>
          <a:prstGeom prst="rect">
            <a:avLst/>
          </a:prstGeom>
          <a:noFill/>
        </p:spPr>
        <p:txBody>
          <a:bodyPr wrap="square">
            <a:spAutoFit/>
          </a:bodyPr>
          <a:lstStyle/>
          <a:p>
            <a:r>
              <a:rPr lang="en-US" sz="2400" dirty="0"/>
              <a:t>Medical distrust of contactless methods for diagnosing diseases.</a:t>
            </a:r>
          </a:p>
          <a:p>
            <a:endParaRPr lang="en-US" sz="2400" dirty="0"/>
          </a:p>
          <a:p>
            <a:r>
              <a:rPr lang="en-US" sz="2400" dirty="0"/>
              <a:t>Distrust of decisions made by AI regarding to a person.</a:t>
            </a:r>
          </a:p>
          <a:p>
            <a:endParaRPr lang="en-US" sz="2400" dirty="0"/>
          </a:p>
          <a:p>
            <a:r>
              <a:rPr lang="en-US" sz="2400" dirty="0"/>
              <a:t>Distrust of modern medicine to behavioral parameters as clinical symptoms of the disease.</a:t>
            </a:r>
          </a:p>
          <a:p>
            <a:endParaRPr lang="en-US" sz="2400" dirty="0"/>
          </a:p>
          <a:p>
            <a:r>
              <a:rPr lang="en-US" sz="2400" dirty="0"/>
              <a:t>Distrust of Russian innovative technologies.</a:t>
            </a:r>
          </a:p>
          <a:p>
            <a:endParaRPr lang="en-US" sz="2400" dirty="0"/>
          </a:p>
          <a:p>
            <a:r>
              <a:rPr lang="en-US" sz="2400" dirty="0"/>
              <a:t>Lack of statistically confirmed results of clinical trials conducted in accordance with ISO 14155-2014.</a:t>
            </a:r>
            <a:endParaRPr lang="ru-RU" sz="2400" dirty="0"/>
          </a:p>
        </p:txBody>
      </p:sp>
    </p:spTree>
    <p:extLst>
      <p:ext uri="{BB962C8B-B14F-4D97-AF65-F5344CB8AC3E}">
        <p14:creationId xmlns:p14="http://schemas.microsoft.com/office/powerpoint/2010/main" val="272529571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C053EE-6242-EB34-AB53-14F15FD959E0}"/>
              </a:ext>
            </a:extLst>
          </p:cNvPr>
          <p:cNvSpPr>
            <a:spLocks noGrp="1"/>
          </p:cNvSpPr>
          <p:nvPr>
            <p:ph type="sldNum" sz="quarter" idx="12"/>
          </p:nvPr>
        </p:nvSpPr>
        <p:spPr/>
        <p:txBody>
          <a:bodyPr/>
          <a:lstStyle/>
          <a:p>
            <a:pPr>
              <a:defRPr/>
            </a:pPr>
            <a:fld id="{200AA82F-8859-4735-AA8E-2A5E245BDA2E}" type="slidenum">
              <a:rPr lang="ru-RU" altLang="ru-RU" smtClean="0"/>
              <a:pPr>
                <a:defRPr/>
              </a:pPr>
              <a:t>32</a:t>
            </a:fld>
            <a:endParaRPr lang="ru-RU" altLang="ru-RU" dirty="0"/>
          </a:p>
        </p:txBody>
      </p:sp>
      <p:sp>
        <p:nvSpPr>
          <p:cNvPr id="6" name="TextBox 5">
            <a:extLst>
              <a:ext uri="{FF2B5EF4-FFF2-40B4-BE49-F238E27FC236}">
                <a16:creationId xmlns:a16="http://schemas.microsoft.com/office/drawing/2014/main" id="{7860017D-AE9B-CD28-AE1A-BC0030FB2B6D}"/>
              </a:ext>
            </a:extLst>
          </p:cNvPr>
          <p:cNvSpPr txBox="1"/>
          <p:nvPr/>
        </p:nvSpPr>
        <p:spPr>
          <a:xfrm>
            <a:off x="-105508" y="33130"/>
            <a:ext cx="9249508"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The Main Advantages of Contactless Diagnostics of Diseases</a:t>
            </a:r>
            <a:endParaRPr kumimoji="0" lang="ru-RU" sz="32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FD114A9-E516-6FC4-BB34-7631D5722B92}"/>
              </a:ext>
            </a:extLst>
          </p:cNvPr>
          <p:cNvSpPr txBox="1"/>
          <p:nvPr/>
        </p:nvSpPr>
        <p:spPr>
          <a:xfrm>
            <a:off x="463296" y="1031474"/>
            <a:ext cx="8180832" cy="5632311"/>
          </a:xfrm>
          <a:prstGeom prst="rect">
            <a:avLst/>
          </a:prstGeom>
          <a:noFill/>
          <a:ln>
            <a:noFill/>
          </a:ln>
        </p:spPr>
        <p:txBody>
          <a:bodyPr wrap="square">
            <a:spAutoFit/>
          </a:bodyPr>
          <a:lstStyle/>
          <a:p>
            <a:r>
              <a:rPr lang="en-US" sz="2000" dirty="0"/>
              <a:t>Contactless method and the possibility of auto diagnostics eliminates the possibility of infection of personnel in the diagnosis of infectious diseases.</a:t>
            </a:r>
          </a:p>
          <a:p>
            <a:endParaRPr lang="en-US" sz="2000" dirty="0"/>
          </a:p>
          <a:p>
            <a:r>
              <a:rPr lang="en-US" sz="2000" dirty="0"/>
              <a:t>Rapid AI training with a database of standard patient and control group videos.</a:t>
            </a:r>
          </a:p>
          <a:p>
            <a:endParaRPr lang="en-US" sz="2000" dirty="0"/>
          </a:p>
          <a:p>
            <a:r>
              <a:rPr lang="en-US" sz="2000" dirty="0"/>
              <a:t>The possibility of using a single database of the control group for the diagnosis of various diseases.</a:t>
            </a:r>
          </a:p>
          <a:p>
            <a:endParaRPr lang="en-US" sz="2000" dirty="0"/>
          </a:p>
          <a:p>
            <a:r>
              <a:rPr lang="en-US" sz="2000" dirty="0"/>
              <a:t>The speed of diagnosis of diseases and the ability to detect the disease at an early stage of development before the appearance of visible symptoms of the disease.</a:t>
            </a:r>
          </a:p>
          <a:p>
            <a:endParaRPr lang="en-US" sz="2000" dirty="0"/>
          </a:p>
          <a:p>
            <a:r>
              <a:rPr lang="en-US" sz="2000" dirty="0"/>
              <a:t>Open algorithms for checking the accuracy of diagnosing diseases and the possibility of creating open databases for diagnosing diseases using the example of COVID-19 https://psymaker.com/downloads/NN3.zip</a:t>
            </a:r>
            <a:endParaRPr lang="ru-RU" sz="2000" dirty="0">
              <a:ln>
                <a:solidFill>
                  <a:schemeClr val="accent2"/>
                </a:solidFill>
              </a:ln>
              <a:solidFill>
                <a:schemeClr val="accent6"/>
              </a:solidFill>
            </a:endParaRPr>
          </a:p>
        </p:txBody>
      </p:sp>
    </p:spTree>
    <p:extLst>
      <p:ext uri="{BB962C8B-B14F-4D97-AF65-F5344CB8AC3E}">
        <p14:creationId xmlns:p14="http://schemas.microsoft.com/office/powerpoint/2010/main" val="275642944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33</a:t>
            </a:fld>
            <a:endParaRPr lang="ru-RU" altLang="ru-RU" dirty="0"/>
          </a:p>
        </p:txBody>
      </p:sp>
      <p:sp>
        <p:nvSpPr>
          <p:cNvPr id="3" name="Rectangle 2"/>
          <p:cNvSpPr/>
          <p:nvPr/>
        </p:nvSpPr>
        <p:spPr>
          <a:xfrm>
            <a:off x="2157625" y="-3929"/>
            <a:ext cx="4572000" cy="769441"/>
          </a:xfrm>
          <a:prstGeom prst="rect">
            <a:avLst/>
          </a:prstGeom>
        </p:spPr>
        <p:txBody>
          <a:bodyPr>
            <a:spAutoFit/>
          </a:bodyPr>
          <a:lstStyle/>
          <a:p>
            <a:pPr algn="ctr"/>
            <a:r>
              <a:rPr lang="en-US" sz="4400" dirty="0">
                <a:solidFill>
                  <a:srgbClr val="3333CC"/>
                </a:solidFill>
                <a:effectLst>
                  <a:outerShdw blurRad="38100" dist="38100" dir="2700000" algn="tl">
                    <a:srgbClr val="C0C0C0"/>
                  </a:outerShdw>
                </a:effectLst>
              </a:rPr>
              <a:t>Conclusion</a:t>
            </a:r>
            <a:endParaRPr lang="en-US" sz="4400" dirty="0"/>
          </a:p>
        </p:txBody>
      </p:sp>
      <p:sp>
        <p:nvSpPr>
          <p:cNvPr id="4" name="Rectangle 3"/>
          <p:cNvSpPr/>
          <p:nvPr/>
        </p:nvSpPr>
        <p:spPr>
          <a:xfrm>
            <a:off x="460690" y="765512"/>
            <a:ext cx="8222620" cy="5940088"/>
          </a:xfrm>
          <a:prstGeom prst="rect">
            <a:avLst/>
          </a:prstGeom>
        </p:spPr>
        <p:txBody>
          <a:bodyPr wrap="square">
            <a:spAutoFit/>
          </a:bodyPr>
          <a:lstStyle/>
          <a:p>
            <a:pPr marL="342900" indent="-342900">
              <a:buAutoNum type="arabicPeriod"/>
            </a:pPr>
            <a:r>
              <a:rPr lang="en-US" sz="2000" dirty="0"/>
              <a:t>Contactless method for COVID-19 diagnosis, despite the fantastic simple implementation, is based on a scientific approach to the analysis of reflex movements, statistically confirmed and has proven its practical feasibility.</a:t>
            </a:r>
          </a:p>
          <a:p>
            <a:pPr marL="342900" indent="-342900">
              <a:buAutoNum type="arabicPeriod"/>
            </a:pPr>
            <a:r>
              <a:rPr lang="en-US" sz="2000" dirty="0"/>
              <a:t>Head motion video processing is not limited to PC processing, the next obvious step is to bring this technology to mobile phone platforms.</a:t>
            </a:r>
          </a:p>
          <a:p>
            <a:pPr marL="342900" indent="-342900">
              <a:buAutoNum type="arabicPeriod"/>
            </a:pPr>
            <a:r>
              <a:rPr lang="en-US" sz="2000" dirty="0"/>
              <a:t>The original databases of diagnostic results are made publicly available in additional materials, allows independent developers to refine their COVID-19 diagnostic algorithms based on the available results.</a:t>
            </a:r>
          </a:p>
          <a:p>
            <a:pPr marL="342900" indent="-342900">
              <a:buAutoNum type="arabicPeriod"/>
            </a:pPr>
            <a:r>
              <a:rPr lang="en-US" sz="2000" dirty="0"/>
              <a:t>Operational 5-20-60-second video testing of COVID-19 protects against the spread of the pandemic more reliably than QR codes and vaccination passports, since real-time diagnostics of COVID-19 provides more guarantees of health than formal documents, that do not confirm the absence of infection.</a:t>
            </a:r>
          </a:p>
          <a:p>
            <a:pPr marL="342900" indent="-342900">
              <a:buAutoNum type="arabicPeriod"/>
            </a:pPr>
            <a:r>
              <a:rPr lang="en-US" sz="2000" dirty="0"/>
              <a:t>Contactless technology for diagnosing COVID-19 has created the prerequisites for the successful diagnosis of different infectious and non-communicable diseases.</a:t>
            </a:r>
            <a:endParaRPr lang="ru-RU" sz="2000" dirty="0"/>
          </a:p>
        </p:txBody>
      </p:sp>
    </p:spTree>
    <p:extLst>
      <p:ext uri="{BB962C8B-B14F-4D97-AF65-F5344CB8AC3E}">
        <p14:creationId xmlns:p14="http://schemas.microsoft.com/office/powerpoint/2010/main" val="18568034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4CCA1ED-49B7-421D-B044-82DB5070921A}" type="slidenum">
              <a:rPr lang="ru-RU" altLang="ru-RU" sz="1400" smtClean="0"/>
              <a:pPr>
                <a:spcBef>
                  <a:spcPct val="0"/>
                </a:spcBef>
                <a:buFontTx/>
                <a:buNone/>
              </a:pPr>
              <a:t>34</a:t>
            </a:fld>
            <a:endParaRPr lang="ru-RU" altLang="ru-RU" sz="1400" dirty="0"/>
          </a:p>
        </p:txBody>
      </p:sp>
      <p:sp>
        <p:nvSpPr>
          <p:cNvPr id="22530" name="Rectangle 2"/>
          <p:cNvSpPr>
            <a:spLocks noGrp="1" noChangeArrowheads="1"/>
          </p:cNvSpPr>
          <p:nvPr>
            <p:ph type="title"/>
          </p:nvPr>
        </p:nvSpPr>
        <p:spPr>
          <a:xfrm>
            <a:off x="684213" y="333375"/>
            <a:ext cx="7772400" cy="987425"/>
          </a:xfrm>
        </p:spPr>
        <p:txBody>
          <a:bodyPr/>
          <a:lstStyle/>
          <a:p>
            <a:pPr eaLnBrk="1" hangingPunct="1">
              <a:defRPr/>
            </a:pPr>
            <a:r>
              <a:rPr lang="en-US"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rPr>
              <a:t>Thank you for the attention</a:t>
            </a:r>
            <a:r>
              <a:rPr lang="ru-RU"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rPr>
              <a:t>!</a:t>
            </a:r>
          </a:p>
        </p:txBody>
      </p:sp>
      <p:sp>
        <p:nvSpPr>
          <p:cNvPr id="33796" name="Rectangle 3"/>
          <p:cNvSpPr>
            <a:spLocks noGrp="1" noChangeArrowheads="1"/>
          </p:cNvSpPr>
          <p:nvPr>
            <p:ph type="body" idx="1"/>
          </p:nvPr>
        </p:nvSpPr>
        <p:spPr>
          <a:xfrm>
            <a:off x="569913" y="1458913"/>
            <a:ext cx="7989887" cy="4608512"/>
          </a:xfrm>
        </p:spPr>
        <p:txBody>
          <a:bodyPr/>
          <a:lstStyle/>
          <a:p>
            <a:pPr algn="ctr" eaLnBrk="1" hangingPunct="1">
              <a:buFontTx/>
              <a:buNone/>
            </a:pPr>
            <a:r>
              <a:rPr lang="en-US" altLang="ru-RU" dirty="0"/>
              <a:t>Viktor Minkin</a:t>
            </a:r>
            <a:r>
              <a:rPr lang="ru-RU" altLang="ru-RU" dirty="0"/>
              <a:t>     </a:t>
            </a:r>
            <a:endParaRPr lang="en-US" altLang="ru-RU" dirty="0"/>
          </a:p>
          <a:p>
            <a:pPr algn="ctr" eaLnBrk="1" hangingPunct="1">
              <a:buFontTx/>
              <a:buNone/>
            </a:pPr>
            <a:r>
              <a:rPr lang="de-DE" altLang="ru-RU" sz="4000" dirty="0"/>
              <a:t>e</a:t>
            </a:r>
            <a:r>
              <a:rPr lang="ru-RU" altLang="ru-RU" sz="4000" dirty="0"/>
              <a:t>-</a:t>
            </a:r>
            <a:r>
              <a:rPr lang="de-DE" altLang="ru-RU" sz="4000" dirty="0"/>
              <a:t>mail</a:t>
            </a:r>
            <a:r>
              <a:rPr lang="ru-RU" altLang="ru-RU" sz="4000" dirty="0"/>
              <a:t>: </a:t>
            </a:r>
            <a:r>
              <a:rPr lang="en-US" altLang="ru-RU" sz="4000" b="1" dirty="0">
                <a:solidFill>
                  <a:schemeClr val="accent2"/>
                </a:solidFill>
              </a:rPr>
              <a:t>minkin@elsys.ru</a:t>
            </a:r>
            <a:endParaRPr lang="ru-RU" altLang="ru-RU" sz="4000" b="1" dirty="0">
              <a:solidFill>
                <a:schemeClr val="accent2"/>
              </a:solidFill>
            </a:endParaRPr>
          </a:p>
          <a:p>
            <a:pPr algn="ctr" eaLnBrk="1" hangingPunct="1">
              <a:buFontTx/>
              <a:buNone/>
            </a:pPr>
            <a:r>
              <a:rPr lang="en-US" altLang="ru-RU" sz="4000" b="1" dirty="0">
                <a:solidFill>
                  <a:schemeClr val="accent2"/>
                </a:solidFill>
              </a:rPr>
              <a:t>www.elsys.ru  </a:t>
            </a:r>
          </a:p>
          <a:p>
            <a:pPr algn="ctr" eaLnBrk="1" hangingPunct="1">
              <a:buFontTx/>
              <a:buNone/>
            </a:pPr>
            <a:r>
              <a:rPr lang="en-US" altLang="ru-RU" sz="4000" b="1" dirty="0">
                <a:solidFill>
                  <a:schemeClr val="accent2"/>
                </a:solidFill>
              </a:rPr>
              <a:t>  www.psymaker.com</a:t>
            </a:r>
          </a:p>
          <a:p>
            <a:pPr algn="ctr" eaLnBrk="1" hangingPunct="1">
              <a:buFontTx/>
              <a:buNone/>
            </a:pPr>
            <a:r>
              <a:rPr lang="en-US" altLang="ru-RU" b="1" dirty="0"/>
              <a:t> </a:t>
            </a:r>
            <a:endParaRPr lang="ru-RU" altLang="ru-RU" b="1" dirty="0"/>
          </a:p>
          <a:p>
            <a:pPr algn="ctr" eaLnBrk="1" hangingPunct="1">
              <a:buFontTx/>
              <a:buNone/>
            </a:pPr>
            <a:endParaRPr lang="ru-RU" altLang="ru-RU" dirty="0"/>
          </a:p>
          <a:p>
            <a:pPr algn="ctr" eaLnBrk="1" hangingPunct="1">
              <a:buFontTx/>
              <a:buNone/>
            </a:pPr>
            <a:endParaRPr lang="en-US" altLang="ru-RU" dirty="0"/>
          </a:p>
          <a:p>
            <a:pPr algn="ctr" eaLnBrk="1" hangingPunct="1">
              <a:buFontTx/>
              <a:buNone/>
            </a:pPr>
            <a:r>
              <a:rPr lang="en-US" altLang="ru-RU" sz="4400" b="1" dirty="0">
                <a:solidFill>
                  <a:schemeClr val="accent2"/>
                </a:solidFill>
              </a:rPr>
              <a:t>  </a:t>
            </a:r>
            <a:endParaRPr lang="ru-RU" altLang="ru-RU" sz="3600" u="sng" dirty="0">
              <a:solidFill>
                <a:schemeClr val="accent2"/>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FB50-992C-B22C-2C3A-7373A0925BF1}"/>
              </a:ext>
            </a:extLst>
          </p:cNvPr>
          <p:cNvSpPr>
            <a:spLocks noGrp="1"/>
          </p:cNvSpPr>
          <p:nvPr>
            <p:ph type="title"/>
          </p:nvPr>
        </p:nvSpPr>
        <p:spPr>
          <a:xfrm>
            <a:off x="-114300" y="0"/>
            <a:ext cx="9372600" cy="1143000"/>
          </a:xfrm>
        </p:spPr>
        <p:txBody>
          <a:bodyPr/>
          <a:lstStyle/>
          <a:p>
            <a:r>
              <a:rPr lang="en-US" sz="3600" dirty="0">
                <a:solidFill>
                  <a:schemeClr val="accent2"/>
                </a:solidFill>
              </a:rPr>
              <a:t>Muscle Microvibration - the Source of Energy </a:t>
            </a:r>
            <a:br>
              <a:rPr lang="en-US" sz="3600" dirty="0">
                <a:solidFill>
                  <a:schemeClr val="accent2"/>
                </a:solidFill>
              </a:rPr>
            </a:br>
            <a:r>
              <a:rPr lang="en-US" sz="3600" dirty="0">
                <a:solidFill>
                  <a:schemeClr val="accent2"/>
                </a:solidFill>
              </a:rPr>
              <a:t>for Warm-blooded Animals, Hubert Rohracher</a:t>
            </a:r>
            <a:endParaRPr lang="ru-RU" sz="3600" dirty="0">
              <a:solidFill>
                <a:schemeClr val="accent2"/>
              </a:solidFill>
            </a:endParaRPr>
          </a:p>
        </p:txBody>
      </p:sp>
      <p:sp>
        <p:nvSpPr>
          <p:cNvPr id="3" name="Content Placeholder 2">
            <a:extLst>
              <a:ext uri="{FF2B5EF4-FFF2-40B4-BE49-F238E27FC236}">
                <a16:creationId xmlns:a16="http://schemas.microsoft.com/office/drawing/2014/main" id="{DB2020EB-92C2-74B3-DC26-835C8C66A859}"/>
              </a:ext>
            </a:extLst>
          </p:cNvPr>
          <p:cNvSpPr>
            <a:spLocks noGrp="1"/>
          </p:cNvSpPr>
          <p:nvPr>
            <p:ph idx="1"/>
          </p:nvPr>
        </p:nvSpPr>
        <p:spPr>
          <a:xfrm>
            <a:off x="5539937" y="1371599"/>
            <a:ext cx="3384143" cy="2286001"/>
          </a:xfrm>
        </p:spPr>
        <p:txBody>
          <a:bodyPr/>
          <a:lstStyle/>
          <a:p>
            <a:pPr marL="0" indent="0">
              <a:buNone/>
            </a:pPr>
            <a:r>
              <a:rPr lang="en-US" sz="1800" dirty="0"/>
              <a:t>Constant </a:t>
            </a:r>
            <a:r>
              <a:rPr lang="en-US" sz="1800" dirty="0" err="1"/>
              <a:t>microvibration</a:t>
            </a:r>
            <a:r>
              <a:rPr lang="en-US" sz="1800" dirty="0"/>
              <a:t> of muscles provides energy for constant temperature of a human body and is the basis of thermoregulation in humans and warm-blooded animals.</a:t>
            </a:r>
          </a:p>
          <a:p>
            <a:pPr marL="0" indent="0" algn="r">
              <a:buNone/>
            </a:pPr>
            <a:r>
              <a:rPr lang="en-US" sz="1800" dirty="0">
                <a:solidFill>
                  <a:schemeClr val="accent2"/>
                </a:solidFill>
              </a:rPr>
              <a:t>Hubert Rohracher </a:t>
            </a:r>
            <a:r>
              <a:rPr lang="ru-RU" sz="1800" dirty="0">
                <a:solidFill>
                  <a:schemeClr val="accent2"/>
                </a:solidFill>
              </a:rPr>
              <a:t>(1946)</a:t>
            </a:r>
          </a:p>
        </p:txBody>
      </p:sp>
      <p:sp>
        <p:nvSpPr>
          <p:cNvPr id="4" name="Slide Number Placeholder 3">
            <a:extLst>
              <a:ext uri="{FF2B5EF4-FFF2-40B4-BE49-F238E27FC236}">
                <a16:creationId xmlns:a16="http://schemas.microsoft.com/office/drawing/2014/main" id="{D34EFAB6-126D-A936-8D53-C2367E959531}"/>
              </a:ext>
            </a:extLst>
          </p:cNvPr>
          <p:cNvSpPr>
            <a:spLocks noGrp="1"/>
          </p:cNvSpPr>
          <p:nvPr>
            <p:ph type="sldNum" sz="quarter" idx="12"/>
          </p:nvPr>
        </p:nvSpPr>
        <p:spPr/>
        <p:txBody>
          <a:bodyPr/>
          <a:lstStyle/>
          <a:p>
            <a:pPr>
              <a:defRPr/>
            </a:pPr>
            <a:fld id="{E6D98964-9827-4D6F-AF97-D13E6D3C32A9}" type="slidenum">
              <a:rPr lang="ru-RU" altLang="ru-RU" smtClean="0"/>
              <a:pPr>
                <a:defRPr/>
              </a:pPr>
              <a:t>4</a:t>
            </a:fld>
            <a:endParaRPr lang="ru-RU" altLang="ru-RU" dirty="0"/>
          </a:p>
        </p:txBody>
      </p:sp>
      <p:sp>
        <p:nvSpPr>
          <p:cNvPr id="10" name="TextBox 9">
            <a:extLst>
              <a:ext uri="{FF2B5EF4-FFF2-40B4-BE49-F238E27FC236}">
                <a16:creationId xmlns:a16="http://schemas.microsoft.com/office/drawing/2014/main" id="{3CC6342F-92A3-ADCB-A435-262545CA2B0A}"/>
              </a:ext>
            </a:extLst>
          </p:cNvPr>
          <p:cNvSpPr txBox="1"/>
          <p:nvPr/>
        </p:nvSpPr>
        <p:spPr>
          <a:xfrm>
            <a:off x="5641641" y="4143736"/>
            <a:ext cx="2934800" cy="120032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Various mechanical methods and devices for studying </a:t>
            </a:r>
            <a:r>
              <a:rPr lang="en-US" dirty="0" err="1">
                <a:latin typeface="Times New Roman" panose="02020603050405020304" pitchFamily="18" charset="0"/>
                <a:cs typeface="Times New Roman" panose="02020603050405020304" pitchFamily="18" charset="0"/>
              </a:rPr>
              <a:t>microvibrations</a:t>
            </a:r>
            <a:r>
              <a:rPr lang="en-US" dirty="0">
                <a:latin typeface="Times New Roman" panose="02020603050405020304" pitchFamily="18" charset="0"/>
                <a:cs typeface="Times New Roman" panose="02020603050405020304" pitchFamily="18" charset="0"/>
              </a:rPr>
              <a:t> used by</a:t>
            </a:r>
          </a:p>
          <a:p>
            <a:r>
              <a:rPr lang="en-US" dirty="0">
                <a:latin typeface="Times New Roman" panose="02020603050405020304" pitchFamily="18" charset="0"/>
                <a:cs typeface="Times New Roman" panose="02020603050405020304" pitchFamily="18" charset="0"/>
              </a:rPr>
              <a:t>professor Rohracher.</a:t>
            </a:r>
            <a:endParaRPr lang="ru-RU" dirty="0">
              <a:latin typeface="Times New Roman" panose="02020603050405020304" pitchFamily="18" charset="0"/>
              <a:cs typeface="Times New Roman" panose="02020603050405020304" pitchFamily="18" charset="0"/>
            </a:endParaRPr>
          </a:p>
        </p:txBody>
      </p:sp>
      <p:pic>
        <p:nvPicPr>
          <p:cNvPr id="7" name="Рисунок 6"/>
          <p:cNvPicPr/>
          <p:nvPr/>
        </p:nvPicPr>
        <p:blipFill rotWithShape="1">
          <a:blip r:embed="rId3" cstate="print">
            <a:extLst>
              <a:ext uri="{28A0092B-C50C-407E-A947-70E740481C1C}">
                <a14:useLocalDpi xmlns:a14="http://schemas.microsoft.com/office/drawing/2010/main" val="0"/>
              </a:ext>
            </a:extLst>
          </a:blip>
          <a:srcRect l="4095" r="6506"/>
          <a:stretch/>
        </p:blipFill>
        <p:spPr bwMode="auto">
          <a:xfrm>
            <a:off x="364000" y="1354430"/>
            <a:ext cx="4781550" cy="47059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94580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3699-C1C2-B02C-1F4C-8C8B567089C0}"/>
              </a:ext>
            </a:extLst>
          </p:cNvPr>
          <p:cNvSpPr>
            <a:spLocks noGrp="1"/>
          </p:cNvSpPr>
          <p:nvPr>
            <p:ph type="title"/>
          </p:nvPr>
        </p:nvSpPr>
        <p:spPr>
          <a:xfrm>
            <a:off x="0" y="105289"/>
            <a:ext cx="8575431" cy="1143000"/>
          </a:xfrm>
        </p:spPr>
        <p:txBody>
          <a:bodyPr/>
          <a:lstStyle/>
          <a:p>
            <a:r>
              <a:rPr lang="en-US" sz="3600" dirty="0">
                <a:solidFill>
                  <a:schemeClr val="accent2"/>
                </a:solidFill>
              </a:rPr>
              <a:t>Muscle Microvibration is Constant Process during Sleep and Wakefulness</a:t>
            </a:r>
            <a:endParaRPr lang="ru-RU" sz="3600" dirty="0">
              <a:solidFill>
                <a:schemeClr val="accent2"/>
              </a:solidFill>
            </a:endParaRPr>
          </a:p>
        </p:txBody>
      </p:sp>
      <p:sp>
        <p:nvSpPr>
          <p:cNvPr id="4" name="Slide Number Placeholder 3">
            <a:extLst>
              <a:ext uri="{FF2B5EF4-FFF2-40B4-BE49-F238E27FC236}">
                <a16:creationId xmlns:a16="http://schemas.microsoft.com/office/drawing/2014/main" id="{BFA2C245-D221-F254-79A9-9612AB9F6517}"/>
              </a:ext>
            </a:extLst>
          </p:cNvPr>
          <p:cNvSpPr>
            <a:spLocks noGrp="1"/>
          </p:cNvSpPr>
          <p:nvPr>
            <p:ph type="sldNum" sz="quarter" idx="12"/>
          </p:nvPr>
        </p:nvSpPr>
        <p:spPr/>
        <p:txBody>
          <a:bodyPr/>
          <a:lstStyle/>
          <a:p>
            <a:pPr>
              <a:defRPr/>
            </a:pPr>
            <a:fld id="{E6D98964-9827-4D6F-AF97-D13E6D3C32A9}" type="slidenum">
              <a:rPr lang="ru-RU" altLang="ru-RU" smtClean="0"/>
              <a:pPr>
                <a:defRPr/>
              </a:pPr>
              <a:t>5</a:t>
            </a:fld>
            <a:endParaRPr lang="ru-RU" altLang="ru-RU" dirty="0"/>
          </a:p>
        </p:txBody>
      </p:sp>
      <p:pic>
        <p:nvPicPr>
          <p:cNvPr id="6" name="Picture 5">
            <a:extLst>
              <a:ext uri="{FF2B5EF4-FFF2-40B4-BE49-F238E27FC236}">
                <a16:creationId xmlns:a16="http://schemas.microsoft.com/office/drawing/2014/main" id="{7A8841A3-E443-6B0D-143A-C963C8DE8BC2}"/>
              </a:ext>
            </a:extLst>
          </p:cNvPr>
          <p:cNvPicPr>
            <a:picLocks noChangeAspect="1"/>
          </p:cNvPicPr>
          <p:nvPr/>
        </p:nvPicPr>
        <p:blipFill>
          <a:blip r:embed="rId3"/>
          <a:stretch>
            <a:fillRect/>
          </a:stretch>
        </p:blipFill>
        <p:spPr>
          <a:xfrm>
            <a:off x="561075" y="1600919"/>
            <a:ext cx="3402957" cy="4341962"/>
          </a:xfrm>
          <a:prstGeom prst="rect">
            <a:avLst/>
          </a:prstGeom>
        </p:spPr>
      </p:pic>
      <p:sp>
        <p:nvSpPr>
          <p:cNvPr id="8" name="TextBox 7">
            <a:extLst>
              <a:ext uri="{FF2B5EF4-FFF2-40B4-BE49-F238E27FC236}">
                <a16:creationId xmlns:a16="http://schemas.microsoft.com/office/drawing/2014/main" id="{C26D57F8-25F5-F2FA-AF60-02A62712FCC6}"/>
              </a:ext>
            </a:extLst>
          </p:cNvPr>
          <p:cNvSpPr txBox="1"/>
          <p:nvPr/>
        </p:nvSpPr>
        <p:spPr>
          <a:xfrm>
            <a:off x="4287714" y="1600919"/>
            <a:ext cx="4170485" cy="4708981"/>
          </a:xfrm>
          <a:prstGeom prst="rect">
            <a:avLst/>
          </a:prstGeom>
          <a:noFill/>
        </p:spPr>
        <p:txBody>
          <a:bodyPr wrap="square">
            <a:spAutoFit/>
          </a:bodyPr>
          <a:lstStyle/>
          <a:p>
            <a:r>
              <a:rPr lang="en-US" sz="2000" dirty="0"/>
              <a:t>Microvibration during sleep and under anesthesia,</a:t>
            </a:r>
          </a:p>
          <a:p>
            <a:r>
              <a:rPr lang="en-US" sz="2000" dirty="0"/>
              <a:t> a = state of wakefulness,</a:t>
            </a:r>
          </a:p>
          <a:p>
            <a:r>
              <a:rPr lang="en-US" sz="2000" dirty="0"/>
              <a:t> </a:t>
            </a:r>
          </a:p>
          <a:p>
            <a:r>
              <a:rPr lang="en-US" sz="2000" dirty="0"/>
              <a:t>b = deep sleep (in the same person),</a:t>
            </a:r>
          </a:p>
          <a:p>
            <a:endParaRPr lang="en-US" sz="2000" dirty="0"/>
          </a:p>
          <a:p>
            <a:endParaRPr lang="en-US" sz="2000" dirty="0"/>
          </a:p>
          <a:p>
            <a:r>
              <a:rPr lang="en-US" sz="2000" dirty="0"/>
              <a:t> c = waking state,</a:t>
            </a:r>
          </a:p>
          <a:p>
            <a:endParaRPr lang="en-US" sz="2000" dirty="0"/>
          </a:p>
          <a:p>
            <a:r>
              <a:rPr lang="en-US" sz="2000" dirty="0"/>
              <a:t> </a:t>
            </a:r>
          </a:p>
          <a:p>
            <a:r>
              <a:rPr lang="en-US" sz="2000" dirty="0"/>
              <a:t>d = anesthesia.</a:t>
            </a:r>
          </a:p>
          <a:p>
            <a:endParaRPr lang="en-US" sz="2000" dirty="0"/>
          </a:p>
          <a:p>
            <a:r>
              <a:rPr lang="en-US" sz="2000" dirty="0" err="1"/>
              <a:t>Rohracher&amp;Inanaga</a:t>
            </a:r>
            <a:r>
              <a:rPr lang="en-US" sz="2000" dirty="0"/>
              <a:t> (Microvibration, 1969)</a:t>
            </a:r>
            <a:endParaRPr lang="ru-RU" sz="2000" dirty="0"/>
          </a:p>
        </p:txBody>
      </p:sp>
    </p:spTree>
    <p:extLst>
      <p:ext uri="{BB962C8B-B14F-4D97-AF65-F5344CB8AC3E}">
        <p14:creationId xmlns:p14="http://schemas.microsoft.com/office/powerpoint/2010/main" val="7600703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49F948-8B89-E8B1-31F9-DF1BE5768C38}"/>
              </a:ext>
            </a:extLst>
          </p:cNvPr>
          <p:cNvSpPr>
            <a:spLocks noGrp="1"/>
          </p:cNvSpPr>
          <p:nvPr>
            <p:ph type="sldNum" sz="quarter" idx="12"/>
          </p:nvPr>
        </p:nvSpPr>
        <p:spPr/>
        <p:txBody>
          <a:bodyPr/>
          <a:lstStyle/>
          <a:p>
            <a:pPr>
              <a:defRPr/>
            </a:pPr>
            <a:fld id="{200AA82F-8859-4735-AA8E-2A5E245BDA2E}" type="slidenum">
              <a:rPr lang="ru-RU" altLang="ru-RU" smtClean="0"/>
              <a:pPr>
                <a:defRPr/>
              </a:pPr>
              <a:t>6</a:t>
            </a:fld>
            <a:endParaRPr lang="ru-RU" altLang="ru-RU" dirty="0"/>
          </a:p>
        </p:txBody>
      </p:sp>
      <p:sp>
        <p:nvSpPr>
          <p:cNvPr id="4" name="TextBox 3">
            <a:extLst>
              <a:ext uri="{FF2B5EF4-FFF2-40B4-BE49-F238E27FC236}">
                <a16:creationId xmlns:a16="http://schemas.microsoft.com/office/drawing/2014/main" id="{DA913E31-A254-F68F-4233-A8519D9E2D81}"/>
              </a:ext>
            </a:extLst>
          </p:cNvPr>
          <p:cNvSpPr txBox="1"/>
          <p:nvPr/>
        </p:nvSpPr>
        <p:spPr>
          <a:xfrm>
            <a:off x="155331" y="93933"/>
            <a:ext cx="8733692" cy="646331"/>
          </a:xfrm>
          <a:prstGeom prst="rect">
            <a:avLst/>
          </a:prstGeom>
          <a:noFill/>
        </p:spPr>
        <p:txBody>
          <a:bodyPr wrap="square">
            <a:spAutoFit/>
          </a:bodyPr>
          <a:lstStyle/>
          <a:p>
            <a:pPr algn="ctr"/>
            <a:r>
              <a:rPr lang="en-US" sz="3600" dirty="0">
                <a:solidFill>
                  <a:schemeClr val="accent2"/>
                </a:solidFill>
              </a:rPr>
              <a:t>Microvibration of Skeletal Muscles</a:t>
            </a:r>
            <a:endParaRPr lang="ru-RU" sz="3600" dirty="0"/>
          </a:p>
        </p:txBody>
      </p:sp>
      <p:pic>
        <p:nvPicPr>
          <p:cNvPr id="6" name="Picture 5">
            <a:extLst>
              <a:ext uri="{FF2B5EF4-FFF2-40B4-BE49-F238E27FC236}">
                <a16:creationId xmlns:a16="http://schemas.microsoft.com/office/drawing/2014/main" id="{606841C1-2A5D-22E5-73ED-5B6BE5A32FE2}"/>
              </a:ext>
            </a:extLst>
          </p:cNvPr>
          <p:cNvPicPr>
            <a:picLocks noChangeAspect="1"/>
          </p:cNvPicPr>
          <p:nvPr/>
        </p:nvPicPr>
        <p:blipFill>
          <a:blip r:embed="rId3"/>
          <a:stretch>
            <a:fillRect/>
          </a:stretch>
        </p:blipFill>
        <p:spPr>
          <a:xfrm>
            <a:off x="1794076" y="740265"/>
            <a:ext cx="5428527" cy="5109552"/>
          </a:xfrm>
          <a:prstGeom prst="rect">
            <a:avLst/>
          </a:prstGeom>
        </p:spPr>
      </p:pic>
      <p:sp>
        <p:nvSpPr>
          <p:cNvPr id="8" name="TextBox 7">
            <a:extLst>
              <a:ext uri="{FF2B5EF4-FFF2-40B4-BE49-F238E27FC236}">
                <a16:creationId xmlns:a16="http://schemas.microsoft.com/office/drawing/2014/main" id="{9CB4BB66-A5F6-ACBA-80DE-A04BD1B869FD}"/>
              </a:ext>
            </a:extLst>
          </p:cNvPr>
          <p:cNvSpPr txBox="1"/>
          <p:nvPr/>
        </p:nvSpPr>
        <p:spPr>
          <a:xfrm>
            <a:off x="240083" y="5840737"/>
            <a:ext cx="8833337" cy="923330"/>
          </a:xfrm>
          <a:prstGeom prst="rect">
            <a:avLst/>
          </a:prstGeom>
          <a:noFill/>
        </p:spPr>
        <p:txBody>
          <a:bodyPr wrap="square">
            <a:spAutoFit/>
          </a:bodyPr>
          <a:lstStyle/>
          <a:p>
            <a:pPr algn="ctr"/>
            <a:r>
              <a:rPr lang="en-US" dirty="0"/>
              <a:t>Microvibration of various parts of the body. The numbers on the top indicate the amplitude in microns, the numbers on the bottom indicate the frequency in hertz. </a:t>
            </a:r>
            <a:r>
              <a:rPr lang="en-US" dirty="0" err="1"/>
              <a:t>Roracher&amp;Inanaga</a:t>
            </a:r>
            <a:r>
              <a:rPr lang="en-US" dirty="0"/>
              <a:t>, Microvibration, 1969</a:t>
            </a:r>
            <a:endParaRPr lang="ru-RU" dirty="0"/>
          </a:p>
        </p:txBody>
      </p:sp>
    </p:spTree>
    <p:extLst>
      <p:ext uri="{BB962C8B-B14F-4D97-AF65-F5344CB8AC3E}">
        <p14:creationId xmlns:p14="http://schemas.microsoft.com/office/powerpoint/2010/main" val="418911568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1D8114-D487-8C91-706C-B1DB30076F80}"/>
              </a:ext>
            </a:extLst>
          </p:cNvPr>
          <p:cNvSpPr>
            <a:spLocks noGrp="1"/>
          </p:cNvSpPr>
          <p:nvPr>
            <p:ph type="sldNum" sz="quarter" idx="12"/>
          </p:nvPr>
        </p:nvSpPr>
        <p:spPr/>
        <p:txBody>
          <a:bodyPr/>
          <a:lstStyle/>
          <a:p>
            <a:pPr>
              <a:defRPr/>
            </a:pPr>
            <a:fld id="{200AA82F-8859-4735-AA8E-2A5E245BDA2E}" type="slidenum">
              <a:rPr lang="ru-RU" altLang="ru-RU" smtClean="0"/>
              <a:pPr>
                <a:defRPr/>
              </a:pPr>
              <a:t>7</a:t>
            </a:fld>
            <a:endParaRPr lang="ru-RU" altLang="ru-RU" dirty="0"/>
          </a:p>
        </p:txBody>
      </p:sp>
      <p:sp>
        <p:nvSpPr>
          <p:cNvPr id="4" name="TextBox 3">
            <a:extLst>
              <a:ext uri="{FF2B5EF4-FFF2-40B4-BE49-F238E27FC236}">
                <a16:creationId xmlns:a16="http://schemas.microsoft.com/office/drawing/2014/main" id="{19856C65-3B51-6629-4596-BB4421C59D90}"/>
              </a:ext>
            </a:extLst>
          </p:cNvPr>
          <p:cNvSpPr txBox="1"/>
          <p:nvPr/>
        </p:nvSpPr>
        <p:spPr>
          <a:xfrm>
            <a:off x="339969" y="805604"/>
            <a:ext cx="4572000" cy="3693319"/>
          </a:xfrm>
          <a:prstGeom prst="rect">
            <a:avLst/>
          </a:prstGeom>
          <a:noFill/>
        </p:spPr>
        <p:txBody>
          <a:bodyPr wrap="square">
            <a:spAutoFit/>
          </a:bodyPr>
          <a:lstStyle/>
          <a:p>
            <a:r>
              <a:rPr lang="en-US" dirty="0"/>
              <a:t>Interpretation of </a:t>
            </a:r>
            <a:r>
              <a:rPr lang="en-US" dirty="0" err="1"/>
              <a:t>microvibration</a:t>
            </a:r>
            <a:r>
              <a:rPr lang="en-US" dirty="0"/>
              <a:t> from a biological point of view is possible only if the mechanism of its origin is clear. Two views have been put forward on the origin of </a:t>
            </a:r>
            <a:r>
              <a:rPr lang="en-US" dirty="0" err="1"/>
              <a:t>microvibration</a:t>
            </a:r>
            <a:r>
              <a:rPr lang="en-US" dirty="0"/>
              <a:t>: American authors  have argued that </a:t>
            </a:r>
            <a:r>
              <a:rPr lang="en-US" dirty="0" err="1"/>
              <a:t>microvibration</a:t>
            </a:r>
            <a:r>
              <a:rPr lang="en-US" dirty="0"/>
              <a:t> (“normal tremor at rest”) arises solely due to shaking of the body caused by cardiac activity, while Japanese authors, including myself, assumed from the moment of receiving the first registration data of </a:t>
            </a:r>
            <a:r>
              <a:rPr lang="en-US" dirty="0" err="1"/>
              <a:t>microvibration</a:t>
            </a:r>
            <a:r>
              <a:rPr lang="en-US" dirty="0"/>
              <a:t> that it is caused by constant muscular activity.</a:t>
            </a:r>
          </a:p>
          <a:p>
            <a:r>
              <a:rPr lang="en-US" dirty="0"/>
              <a:t>(</a:t>
            </a:r>
            <a:r>
              <a:rPr lang="en-US" dirty="0" err="1"/>
              <a:t>Rohracher&amp;Inanaga</a:t>
            </a:r>
            <a:r>
              <a:rPr lang="en-US" dirty="0"/>
              <a:t>, Microvibration, 1969)</a:t>
            </a:r>
            <a:endParaRPr lang="ru-RU" dirty="0"/>
          </a:p>
        </p:txBody>
      </p:sp>
      <p:sp>
        <p:nvSpPr>
          <p:cNvPr id="6" name="TextBox 5">
            <a:extLst>
              <a:ext uri="{FF2B5EF4-FFF2-40B4-BE49-F238E27FC236}">
                <a16:creationId xmlns:a16="http://schemas.microsoft.com/office/drawing/2014/main" id="{A9DA7D18-CF62-C0E1-FB71-7764B815F7C6}"/>
              </a:ext>
            </a:extLst>
          </p:cNvPr>
          <p:cNvSpPr txBox="1"/>
          <p:nvPr/>
        </p:nvSpPr>
        <p:spPr>
          <a:xfrm>
            <a:off x="339969" y="101189"/>
            <a:ext cx="8381999" cy="523220"/>
          </a:xfrm>
          <a:prstGeom prst="rect">
            <a:avLst/>
          </a:prstGeom>
          <a:noFill/>
        </p:spPr>
        <p:txBody>
          <a:bodyPr wrap="square">
            <a:spAutoFit/>
          </a:bodyPr>
          <a:lstStyle/>
          <a:p>
            <a:pPr algn="ctr"/>
            <a:r>
              <a:rPr lang="en-US" sz="2800" dirty="0">
                <a:solidFill>
                  <a:schemeClr val="accent2"/>
                </a:solidFill>
              </a:rPr>
              <a:t>Interpretation of Skeletal Muscle Microvibration</a:t>
            </a:r>
            <a:endParaRPr lang="ru-RU" sz="2800" dirty="0"/>
          </a:p>
        </p:txBody>
      </p:sp>
      <p:pic>
        <p:nvPicPr>
          <p:cNvPr id="8" name="Picture 7">
            <a:extLst>
              <a:ext uri="{FF2B5EF4-FFF2-40B4-BE49-F238E27FC236}">
                <a16:creationId xmlns:a16="http://schemas.microsoft.com/office/drawing/2014/main" id="{D0F715AB-F984-A212-6644-C42813534C76}"/>
              </a:ext>
            </a:extLst>
          </p:cNvPr>
          <p:cNvPicPr>
            <a:picLocks noChangeAspect="1"/>
          </p:cNvPicPr>
          <p:nvPr/>
        </p:nvPicPr>
        <p:blipFill>
          <a:blip r:embed="rId3"/>
          <a:stretch>
            <a:fillRect/>
          </a:stretch>
        </p:blipFill>
        <p:spPr>
          <a:xfrm>
            <a:off x="4941054" y="974083"/>
            <a:ext cx="3224291" cy="3743864"/>
          </a:xfrm>
          <a:prstGeom prst="rect">
            <a:avLst/>
          </a:prstGeom>
        </p:spPr>
      </p:pic>
      <p:sp>
        <p:nvSpPr>
          <p:cNvPr id="10" name="TextBox 9">
            <a:extLst>
              <a:ext uri="{FF2B5EF4-FFF2-40B4-BE49-F238E27FC236}">
                <a16:creationId xmlns:a16="http://schemas.microsoft.com/office/drawing/2014/main" id="{8C2A0515-594B-1FF9-DCCF-152AE29B29E2}"/>
              </a:ext>
            </a:extLst>
          </p:cNvPr>
          <p:cNvSpPr txBox="1"/>
          <p:nvPr/>
        </p:nvSpPr>
        <p:spPr>
          <a:xfrm>
            <a:off x="4659923" y="4834006"/>
            <a:ext cx="4319954" cy="1477328"/>
          </a:xfrm>
          <a:prstGeom prst="rect">
            <a:avLst/>
          </a:prstGeom>
          <a:noFill/>
        </p:spPr>
        <p:txBody>
          <a:bodyPr wrap="square">
            <a:spAutoFit/>
          </a:bodyPr>
          <a:lstStyle/>
          <a:p>
            <a:r>
              <a:rPr lang="en-US" dirty="0"/>
              <a:t>The average </a:t>
            </a:r>
            <a:r>
              <a:rPr lang="en-US" dirty="0" err="1"/>
              <a:t>microvibration</a:t>
            </a:r>
            <a:r>
              <a:rPr lang="en-US" dirty="0"/>
              <a:t> frequency measured in 505 people (249M and 256F) during relaxation with a Philips vibration sensor on the back of the left forearm.</a:t>
            </a:r>
            <a:endParaRPr lang="ru-RU" dirty="0"/>
          </a:p>
        </p:txBody>
      </p:sp>
    </p:spTree>
    <p:extLst>
      <p:ext uri="{BB962C8B-B14F-4D97-AF65-F5344CB8AC3E}">
        <p14:creationId xmlns:p14="http://schemas.microsoft.com/office/powerpoint/2010/main" val="324948414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091F33-784E-E334-CA04-CEE1DA506BAF}"/>
              </a:ext>
            </a:extLst>
          </p:cNvPr>
          <p:cNvSpPr>
            <a:spLocks noGrp="1"/>
          </p:cNvSpPr>
          <p:nvPr>
            <p:ph type="sldNum" sz="quarter" idx="12"/>
          </p:nvPr>
        </p:nvSpPr>
        <p:spPr/>
        <p:txBody>
          <a:bodyPr/>
          <a:lstStyle/>
          <a:p>
            <a:pPr>
              <a:defRPr/>
            </a:pPr>
            <a:fld id="{200AA82F-8859-4735-AA8E-2A5E245BDA2E}" type="slidenum">
              <a:rPr lang="ru-RU" altLang="ru-RU" smtClean="0"/>
              <a:pPr>
                <a:defRPr/>
              </a:pPr>
              <a:t>8</a:t>
            </a:fld>
            <a:endParaRPr lang="ru-RU" altLang="ru-RU" dirty="0"/>
          </a:p>
        </p:txBody>
      </p:sp>
      <p:sp>
        <p:nvSpPr>
          <p:cNvPr id="4" name="TextBox 3">
            <a:extLst>
              <a:ext uri="{FF2B5EF4-FFF2-40B4-BE49-F238E27FC236}">
                <a16:creationId xmlns:a16="http://schemas.microsoft.com/office/drawing/2014/main" id="{9E32878F-9BE9-48DF-7D3B-B79579606EDD}"/>
              </a:ext>
            </a:extLst>
          </p:cNvPr>
          <p:cNvSpPr txBox="1"/>
          <p:nvPr/>
        </p:nvSpPr>
        <p:spPr>
          <a:xfrm>
            <a:off x="586154" y="152400"/>
            <a:ext cx="7872046" cy="707886"/>
          </a:xfrm>
          <a:prstGeom prst="rect">
            <a:avLst/>
          </a:prstGeom>
          <a:noFill/>
        </p:spPr>
        <p:txBody>
          <a:bodyPr wrap="square">
            <a:spAutoFit/>
          </a:bodyPr>
          <a:lstStyle/>
          <a:p>
            <a:pPr algn="ctr"/>
            <a:r>
              <a:rPr lang="en-US" sz="4000" dirty="0">
                <a:solidFill>
                  <a:schemeClr val="accent2"/>
                </a:solidFill>
              </a:rPr>
              <a:t>Origin of Human Microvibration</a:t>
            </a:r>
            <a:endParaRPr lang="ru-RU" sz="4000" dirty="0">
              <a:solidFill>
                <a:schemeClr val="accent2"/>
              </a:solidFill>
            </a:endParaRPr>
          </a:p>
        </p:txBody>
      </p:sp>
      <p:sp>
        <p:nvSpPr>
          <p:cNvPr id="6" name="TextBox 5">
            <a:extLst>
              <a:ext uri="{FF2B5EF4-FFF2-40B4-BE49-F238E27FC236}">
                <a16:creationId xmlns:a16="http://schemas.microsoft.com/office/drawing/2014/main" id="{5B8DE776-13D5-693D-6341-1F01A0064E77}"/>
              </a:ext>
            </a:extLst>
          </p:cNvPr>
          <p:cNvSpPr txBox="1"/>
          <p:nvPr/>
        </p:nvSpPr>
        <p:spPr>
          <a:xfrm>
            <a:off x="539262" y="1120675"/>
            <a:ext cx="3578810" cy="2031325"/>
          </a:xfrm>
          <a:prstGeom prst="rect">
            <a:avLst/>
          </a:prstGeom>
          <a:noFill/>
        </p:spPr>
        <p:txBody>
          <a:bodyPr wrap="square">
            <a:spAutoFit/>
          </a:bodyPr>
          <a:lstStyle/>
          <a:p>
            <a:pPr marL="342900" indent="-342900">
              <a:buAutoNum type="arabicPeriod"/>
            </a:pPr>
            <a:r>
              <a:rPr lang="en-US" dirty="0"/>
              <a:t>Cardiovascular (</a:t>
            </a:r>
            <a:r>
              <a:rPr lang="en-US" dirty="0" err="1"/>
              <a:t>ballistocardiographic</a:t>
            </a:r>
            <a:r>
              <a:rPr lang="en-US" dirty="0"/>
              <a:t>) hypothesis.</a:t>
            </a:r>
          </a:p>
          <a:p>
            <a:r>
              <a:rPr lang="en-US" dirty="0"/>
              <a:t> The </a:t>
            </a:r>
            <a:r>
              <a:rPr lang="en-US" dirty="0" err="1"/>
              <a:t>ballistocardiographic</a:t>
            </a:r>
            <a:r>
              <a:rPr lang="en-US" dirty="0"/>
              <a:t> hypothesis can be summarized as covering only one </a:t>
            </a:r>
            <a:r>
              <a:rPr lang="en-US" dirty="0" err="1"/>
              <a:t>microvibration</a:t>
            </a:r>
            <a:r>
              <a:rPr lang="en-US" dirty="0"/>
              <a:t> component.</a:t>
            </a:r>
            <a:endParaRPr lang="ru-RU" dirty="0"/>
          </a:p>
        </p:txBody>
      </p:sp>
      <p:sp>
        <p:nvSpPr>
          <p:cNvPr id="8" name="TextBox 7">
            <a:extLst>
              <a:ext uri="{FF2B5EF4-FFF2-40B4-BE49-F238E27FC236}">
                <a16:creationId xmlns:a16="http://schemas.microsoft.com/office/drawing/2014/main" id="{45402821-CE0C-DB8B-CCF1-D07DD3860E2E}"/>
              </a:ext>
            </a:extLst>
          </p:cNvPr>
          <p:cNvSpPr txBox="1"/>
          <p:nvPr/>
        </p:nvSpPr>
        <p:spPr>
          <a:xfrm>
            <a:off x="196362" y="3938732"/>
            <a:ext cx="4325815" cy="2585323"/>
          </a:xfrm>
          <a:prstGeom prst="rect">
            <a:avLst/>
          </a:prstGeom>
          <a:noFill/>
        </p:spPr>
        <p:txBody>
          <a:bodyPr wrap="square">
            <a:spAutoFit/>
          </a:bodyPr>
          <a:lstStyle/>
          <a:p>
            <a:r>
              <a:rPr lang="en-US" dirty="0"/>
              <a:t>2. Neuromuscular hypothesis.</a:t>
            </a:r>
          </a:p>
          <a:p>
            <a:endParaRPr lang="en-US" dirty="0"/>
          </a:p>
          <a:p>
            <a:r>
              <a:rPr lang="en-US" dirty="0"/>
              <a:t>Research have shown that </a:t>
            </a:r>
            <a:r>
              <a:rPr lang="en-US" dirty="0" err="1"/>
              <a:t>microvibration</a:t>
            </a:r>
            <a:r>
              <a:rPr lang="en-US" dirty="0"/>
              <a:t> persists for 1-2 hours after clinical death.</a:t>
            </a:r>
          </a:p>
          <a:p>
            <a:r>
              <a:rPr lang="en-US" dirty="0"/>
              <a:t>(</a:t>
            </a:r>
            <a:r>
              <a:rPr lang="en-US" dirty="0" err="1"/>
              <a:t>Rohracher&amp;Inanaga</a:t>
            </a:r>
            <a:r>
              <a:rPr lang="en-US" dirty="0"/>
              <a:t>, Microvibration, 1969)</a:t>
            </a:r>
            <a:endParaRPr lang="ru-RU" dirty="0"/>
          </a:p>
          <a:p>
            <a:endParaRPr lang="ru-RU" dirty="0"/>
          </a:p>
          <a:p>
            <a:endParaRPr lang="ru-RU" dirty="0"/>
          </a:p>
        </p:txBody>
      </p:sp>
      <p:pic>
        <p:nvPicPr>
          <p:cNvPr id="10" name="Picture 9">
            <a:extLst>
              <a:ext uri="{FF2B5EF4-FFF2-40B4-BE49-F238E27FC236}">
                <a16:creationId xmlns:a16="http://schemas.microsoft.com/office/drawing/2014/main" id="{4142D0F3-0A80-D9BC-B250-99E377546C6B}"/>
              </a:ext>
            </a:extLst>
          </p:cNvPr>
          <p:cNvPicPr>
            <a:picLocks noChangeAspect="1"/>
          </p:cNvPicPr>
          <p:nvPr/>
        </p:nvPicPr>
        <p:blipFill>
          <a:blip r:embed="rId3"/>
          <a:stretch>
            <a:fillRect/>
          </a:stretch>
        </p:blipFill>
        <p:spPr>
          <a:xfrm>
            <a:off x="5178483" y="1281022"/>
            <a:ext cx="3426255" cy="4295955"/>
          </a:xfrm>
          <a:prstGeom prst="rect">
            <a:avLst/>
          </a:prstGeom>
        </p:spPr>
      </p:pic>
      <p:sp>
        <p:nvSpPr>
          <p:cNvPr id="14" name="TextBox 13">
            <a:extLst>
              <a:ext uri="{FF2B5EF4-FFF2-40B4-BE49-F238E27FC236}">
                <a16:creationId xmlns:a16="http://schemas.microsoft.com/office/drawing/2014/main" id="{5A649EF6-F89E-A955-DEE2-0231E162E1F3}"/>
              </a:ext>
            </a:extLst>
          </p:cNvPr>
          <p:cNvSpPr txBox="1"/>
          <p:nvPr/>
        </p:nvSpPr>
        <p:spPr>
          <a:xfrm>
            <a:off x="4522177" y="5877724"/>
            <a:ext cx="4325815" cy="646331"/>
          </a:xfrm>
          <a:prstGeom prst="rect">
            <a:avLst/>
          </a:prstGeom>
          <a:noFill/>
        </p:spPr>
        <p:txBody>
          <a:bodyPr wrap="square">
            <a:spAutoFit/>
          </a:bodyPr>
          <a:lstStyle/>
          <a:p>
            <a:r>
              <a:rPr lang="en-US" dirty="0"/>
              <a:t>Microvibration frequencies of 4 rabbits before and after clinical death</a:t>
            </a:r>
            <a:endParaRPr lang="ru-RU" dirty="0"/>
          </a:p>
        </p:txBody>
      </p:sp>
    </p:spTree>
    <p:extLst>
      <p:ext uri="{BB962C8B-B14F-4D97-AF65-F5344CB8AC3E}">
        <p14:creationId xmlns:p14="http://schemas.microsoft.com/office/powerpoint/2010/main" val="30077951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093311-8317-1E4F-3CC9-1F919051CC96}"/>
              </a:ext>
            </a:extLst>
          </p:cNvPr>
          <p:cNvSpPr>
            <a:spLocks noGrp="1"/>
          </p:cNvSpPr>
          <p:nvPr>
            <p:ph type="sldNum" sz="quarter" idx="12"/>
          </p:nvPr>
        </p:nvSpPr>
        <p:spPr/>
        <p:txBody>
          <a:bodyPr/>
          <a:lstStyle/>
          <a:p>
            <a:pPr>
              <a:defRPr/>
            </a:pPr>
            <a:fld id="{200AA82F-8859-4735-AA8E-2A5E245BDA2E}" type="slidenum">
              <a:rPr lang="ru-RU" altLang="ru-RU" smtClean="0"/>
              <a:pPr>
                <a:defRPr/>
              </a:pPr>
              <a:t>9</a:t>
            </a:fld>
            <a:endParaRPr lang="ru-RU" altLang="ru-RU" dirty="0"/>
          </a:p>
        </p:txBody>
      </p:sp>
      <p:sp>
        <p:nvSpPr>
          <p:cNvPr id="4" name="TextBox 3">
            <a:extLst>
              <a:ext uri="{FF2B5EF4-FFF2-40B4-BE49-F238E27FC236}">
                <a16:creationId xmlns:a16="http://schemas.microsoft.com/office/drawing/2014/main" id="{F7D75D4F-133E-9575-B644-436E4CBB4855}"/>
              </a:ext>
            </a:extLst>
          </p:cNvPr>
          <p:cNvSpPr txBox="1"/>
          <p:nvPr/>
        </p:nvSpPr>
        <p:spPr>
          <a:xfrm>
            <a:off x="164123" y="152400"/>
            <a:ext cx="8815753" cy="584775"/>
          </a:xfrm>
          <a:prstGeom prst="rect">
            <a:avLst/>
          </a:prstGeom>
          <a:noFill/>
        </p:spPr>
        <p:txBody>
          <a:bodyPr wrap="square">
            <a:spAutoFit/>
          </a:bodyPr>
          <a:lstStyle/>
          <a:p>
            <a:pPr algn="ctr"/>
            <a:r>
              <a:rPr lang="en-US" sz="3200" dirty="0">
                <a:solidFill>
                  <a:schemeClr val="accent2"/>
                </a:solidFill>
                <a:latin typeface="+mj-lt"/>
              </a:rPr>
              <a:t>Theory of Alternating Contractions of Muscle Fibers</a:t>
            </a:r>
            <a:endParaRPr lang="ru-RU" sz="3200" dirty="0">
              <a:solidFill>
                <a:schemeClr val="accent2"/>
              </a:solidFill>
              <a:latin typeface="+mj-lt"/>
            </a:endParaRPr>
          </a:p>
        </p:txBody>
      </p:sp>
      <p:sp>
        <p:nvSpPr>
          <p:cNvPr id="6" name="TextBox 5">
            <a:extLst>
              <a:ext uri="{FF2B5EF4-FFF2-40B4-BE49-F238E27FC236}">
                <a16:creationId xmlns:a16="http://schemas.microsoft.com/office/drawing/2014/main" id="{2BEC3F3F-6BF2-E6F8-1692-1993BF9CAD4D}"/>
              </a:ext>
            </a:extLst>
          </p:cNvPr>
          <p:cNvSpPr txBox="1"/>
          <p:nvPr/>
        </p:nvSpPr>
        <p:spPr>
          <a:xfrm>
            <a:off x="533619" y="985421"/>
            <a:ext cx="7514493" cy="5262979"/>
          </a:xfrm>
          <a:prstGeom prst="rect">
            <a:avLst/>
          </a:prstGeom>
          <a:noFill/>
        </p:spPr>
        <p:txBody>
          <a:bodyPr wrap="square">
            <a:spAutoFit/>
          </a:bodyPr>
          <a:lstStyle/>
          <a:p>
            <a:r>
              <a:rPr lang="en-US" sz="2400" dirty="0"/>
              <a:t>"Theory of alternating contractions of muscle fibers" can be used to satisfactorily explain both the origin of the continuous micro-movements of our body and the absence of currents of muscular action during relaxation and sleep. According to this theory, it is incorrect to talk about “resting muscles”, muscles are never at rest throughout life - they continuously undergo alternating contractions of individual fibers, which together lead the whole body into a constant microtremor.</a:t>
            </a:r>
            <a:endParaRPr lang="ru-RU" sz="2400" dirty="0"/>
          </a:p>
          <a:p>
            <a:r>
              <a:rPr lang="en-US" sz="2400" dirty="0"/>
              <a:t>Muscle tone is not a constant low basic tension of all parts of the muscle, but the result of constantly changing individual contractions. (</a:t>
            </a:r>
            <a:r>
              <a:rPr lang="en-US" sz="2400" dirty="0" err="1"/>
              <a:t>Rohracher&amp;Inanaga</a:t>
            </a:r>
            <a:r>
              <a:rPr lang="en-US" sz="2400" dirty="0"/>
              <a:t>, 1949)</a:t>
            </a:r>
            <a:endParaRPr lang="ru-RU" sz="2400" dirty="0"/>
          </a:p>
        </p:txBody>
      </p:sp>
    </p:spTree>
    <p:extLst>
      <p:ext uri="{BB962C8B-B14F-4D97-AF65-F5344CB8AC3E}">
        <p14:creationId xmlns:p14="http://schemas.microsoft.com/office/powerpoint/2010/main" val="3969537072"/>
      </p:ext>
    </p:extLst>
  </p:cSld>
  <p:clrMapOvr>
    <a:masterClrMapping/>
  </p:clrMapOvr>
  <p:transition spd="med"/>
</p:sld>
</file>

<file path=ppt/theme/theme1.xml><?xml version="1.0" encoding="utf-8"?>
<a:theme xmlns:a="http://schemas.openxmlformats.org/drawingml/2006/main" name="1_Оформление по умолчанию">
  <a:themeElements>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9432</TotalTime>
  <Words>7492</Words>
  <Application>Microsoft Office PowerPoint</Application>
  <PresentationFormat>On-screen Show (4:3)</PresentationFormat>
  <Paragraphs>548</Paragraphs>
  <Slides>34</Slides>
  <Notes>34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Cambria Math</vt:lpstr>
      <vt:lpstr>Linux Libertine</vt:lpstr>
      <vt:lpstr>StarSymbol</vt:lpstr>
      <vt:lpstr>Times New Roman</vt:lpstr>
      <vt:lpstr>1_Оформление по умолчанию</vt:lpstr>
      <vt:lpstr>PowerPoint Presentation</vt:lpstr>
      <vt:lpstr>Physiology of Activity</vt:lpstr>
      <vt:lpstr>Physiology of Activity</vt:lpstr>
      <vt:lpstr>Muscle Microvibration - the Source of Energy  for Warm-blooded Animals, Hubert Rohracher</vt:lpstr>
      <vt:lpstr>Muscle Microvibration is Constant Process during Sleep and Wakefulness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Vibraimage Systems of the First Generation.  Direct Conversion Measuring Instruments</vt:lpstr>
      <vt:lpstr>Basic Parameters of Vibraimage System of the First Generation</vt:lpstr>
      <vt:lpstr>Behavioral Parameters as Characteristics of Head Microvibration Having Minimal Correlation</vt:lpstr>
      <vt:lpstr>PowerPoint Presentation</vt:lpstr>
      <vt:lpstr>Variability for Behavioral Parameters</vt:lpstr>
      <vt:lpstr>Mean and Instant Values ​​of Behavioral Parameters for  COVID-19 Diagnosis</vt:lpstr>
      <vt:lpstr>ANN Training Structure by Behavioral Parameters</vt:lpstr>
      <vt:lpstr>PowerPoint Presentation</vt:lpstr>
      <vt:lpstr>COVID-19 Diagnostic Accuracy by VI+AI</vt:lpstr>
      <vt:lpstr>Principles for Improving the Accuracy of Diagnosing Diseases</vt:lpstr>
      <vt:lpstr>Determining the Stage of a Disease</vt:lpstr>
      <vt:lpstr>PowerPoint Presentation</vt:lpstr>
      <vt:lpstr>PowerPoint Presentation</vt:lpstr>
      <vt:lpstr>PowerPoint Presentation</vt:lpstr>
      <vt:lpstr>PowerPoint Presentation</vt:lpstr>
      <vt:lpstr>PowerPoint Presentation</vt:lpstr>
      <vt:lpstr>PowerPoint Presentation</vt:lpstr>
      <vt:lpstr>Thank you for the attention!</vt:lpstr>
    </vt:vector>
  </TitlesOfParts>
  <Company>ELSYS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Didenko</dc:creator>
  <cp:lastModifiedBy>Viktor Minkin</cp:lastModifiedBy>
  <cp:revision>773</cp:revision>
  <dcterms:created xsi:type="dcterms:W3CDTF">2007-11-14T08:50:08Z</dcterms:created>
  <dcterms:modified xsi:type="dcterms:W3CDTF">2022-07-27T11:47:16Z</dcterms:modified>
</cp:coreProperties>
</file>