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257" r:id="rId2"/>
    <p:sldId id="365" r:id="rId3"/>
    <p:sldId id="366" r:id="rId4"/>
    <p:sldId id="367" r:id="rId5"/>
    <p:sldId id="329" r:id="rId6"/>
    <p:sldId id="275" r:id="rId7"/>
    <p:sldId id="276" r:id="rId8"/>
    <p:sldId id="312" r:id="rId9"/>
    <p:sldId id="304" r:id="rId10"/>
    <p:sldId id="316" r:id="rId11"/>
    <p:sldId id="315" r:id="rId12"/>
    <p:sldId id="259" r:id="rId13"/>
    <p:sldId id="372" r:id="rId14"/>
    <p:sldId id="370" r:id="rId15"/>
    <p:sldId id="371" r:id="rId16"/>
    <p:sldId id="271" r:id="rId17"/>
    <p:sldId id="260" r:id="rId18"/>
    <p:sldId id="296" r:id="rId19"/>
    <p:sldId id="369" r:id="rId20"/>
    <p:sldId id="382" r:id="rId21"/>
    <p:sldId id="383" r:id="rId22"/>
    <p:sldId id="384" r:id="rId23"/>
    <p:sldId id="385" r:id="rId24"/>
    <p:sldId id="337" r:id="rId25"/>
    <p:sldId id="374" r:id="rId26"/>
    <p:sldId id="368" r:id="rId27"/>
    <p:sldId id="323" r:id="rId28"/>
    <p:sldId id="338" r:id="rId29"/>
    <p:sldId id="373" r:id="rId30"/>
    <p:sldId id="375" r:id="rId31"/>
    <p:sldId id="344" r:id="rId32"/>
    <p:sldId id="318" r:id="rId33"/>
    <p:sldId id="324" r:id="rId34"/>
    <p:sldId id="258" r:id="rId35"/>
    <p:sldId id="359" r:id="rId36"/>
    <p:sldId id="335" r:id="rId37"/>
    <p:sldId id="273" r:id="rId3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FF"/>
    <a:srgbClr val="CC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1" autoAdjust="0"/>
    <p:restoredTop sz="81290" autoAdjust="0"/>
  </p:normalViewPr>
  <p:slideViewPr>
    <p:cSldViewPr snapToGrid="0">
      <p:cViewPr varScale="1">
        <p:scale>
          <a:sx n="68" d="100"/>
          <a:sy n="68" d="100"/>
        </p:scale>
        <p:origin x="183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D7794C-7E57-4CA5-84C0-718390FAF55C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06289D0-210E-4807-AF3F-49D6C7DCA8A0}">
      <dgm:prSet phldrT="[Текст]" custT="1"/>
      <dgm:spPr/>
      <dgm:t>
        <a:bodyPr/>
        <a:lstStyle/>
        <a:p>
          <a:r>
            <a:rPr lang="ru-RU" sz="2000" dirty="0">
              <a:solidFill>
                <a:schemeClr val="accent2"/>
              </a:solidFill>
              <a:latin typeface="+mn-lt"/>
            </a:rPr>
            <a:t>Телевизионный контроль</a:t>
          </a:r>
        </a:p>
      </dgm:t>
    </dgm:pt>
    <dgm:pt modelId="{8667DFD8-7EC1-4731-9CD4-39A531631CA5}" type="parTrans" cxnId="{7DEBB060-F9F2-4514-B8F1-7E59AA8A3E77}">
      <dgm:prSet/>
      <dgm:spPr/>
      <dgm:t>
        <a:bodyPr/>
        <a:lstStyle/>
        <a:p>
          <a:endParaRPr lang="ru-RU" sz="2000">
            <a:latin typeface="+mn-lt"/>
          </a:endParaRPr>
        </a:p>
      </dgm:t>
    </dgm:pt>
    <dgm:pt modelId="{A6B29E73-BF9A-4B78-BE3E-5EEAA823BC02}" type="sibTrans" cxnId="{7DEBB060-F9F2-4514-B8F1-7E59AA8A3E77}">
      <dgm:prSet custT="1"/>
      <dgm:spPr>
        <a:solidFill>
          <a:schemeClr val="tx1"/>
        </a:solidFill>
      </dgm:spPr>
      <dgm:t>
        <a:bodyPr/>
        <a:lstStyle/>
        <a:p>
          <a:endParaRPr lang="ru-RU" sz="2000" dirty="0">
            <a:latin typeface="+mn-lt"/>
          </a:endParaRPr>
        </a:p>
      </dgm:t>
    </dgm:pt>
    <dgm:pt modelId="{83E96A98-93E9-435F-88D0-426F1AF1C7FD}">
      <dgm:prSet phldrT="[Текст]" custT="1"/>
      <dgm:spPr/>
      <dgm:t>
        <a:bodyPr/>
        <a:lstStyle/>
        <a:p>
          <a:r>
            <a:rPr lang="ru-RU" sz="2000" dirty="0">
              <a:solidFill>
                <a:schemeClr val="accent2"/>
              </a:solidFill>
              <a:latin typeface="+mn-lt"/>
            </a:rPr>
            <a:t>Программная обработка</a:t>
          </a:r>
        </a:p>
      </dgm:t>
    </dgm:pt>
    <dgm:pt modelId="{CA59D214-83C0-4C16-A23B-4986F1325B58}" type="parTrans" cxnId="{AE76327F-664F-4C59-A054-3C1067CD7017}">
      <dgm:prSet/>
      <dgm:spPr/>
      <dgm:t>
        <a:bodyPr/>
        <a:lstStyle/>
        <a:p>
          <a:endParaRPr lang="ru-RU" sz="2000">
            <a:latin typeface="+mn-lt"/>
          </a:endParaRPr>
        </a:p>
      </dgm:t>
    </dgm:pt>
    <dgm:pt modelId="{30707AC8-DD6A-4A58-A941-6BD10C8EF490}" type="sibTrans" cxnId="{AE76327F-664F-4C59-A054-3C1067CD7017}">
      <dgm:prSet custT="1"/>
      <dgm:spPr/>
      <dgm:t>
        <a:bodyPr/>
        <a:lstStyle/>
        <a:p>
          <a:endParaRPr lang="ru-RU" sz="2000" dirty="0">
            <a:latin typeface="+mn-lt"/>
          </a:endParaRPr>
        </a:p>
      </dgm:t>
    </dgm:pt>
    <dgm:pt modelId="{67159C6E-37BE-4D8F-A0BF-42DA43304B70}">
      <dgm:prSet phldrT="[Текст]" custT="1"/>
      <dgm:spPr/>
      <dgm:t>
        <a:bodyPr/>
        <a:lstStyle/>
        <a:p>
          <a:r>
            <a:rPr lang="ru-RU" sz="2000" dirty="0">
              <a:solidFill>
                <a:schemeClr val="accent2"/>
              </a:solidFill>
              <a:latin typeface="+mn-lt"/>
            </a:rPr>
            <a:t>Микродвижения головы</a:t>
          </a:r>
        </a:p>
      </dgm:t>
    </dgm:pt>
    <dgm:pt modelId="{DC3B94B3-3F7F-4062-8CD1-D8B834D04007}" type="sibTrans" cxnId="{791F3200-80F7-4FD0-88BF-533E75A33C80}">
      <dgm:prSet custT="1"/>
      <dgm:spPr>
        <a:solidFill>
          <a:schemeClr val="tx1"/>
        </a:solidFill>
      </dgm:spPr>
      <dgm:t>
        <a:bodyPr/>
        <a:lstStyle/>
        <a:p>
          <a:endParaRPr lang="ru-RU" sz="2000" dirty="0">
            <a:latin typeface="+mn-lt"/>
          </a:endParaRPr>
        </a:p>
      </dgm:t>
    </dgm:pt>
    <dgm:pt modelId="{06226DF3-F943-4AA2-A49D-610AB370002B}" type="parTrans" cxnId="{791F3200-80F7-4FD0-88BF-533E75A33C80}">
      <dgm:prSet/>
      <dgm:spPr/>
      <dgm:t>
        <a:bodyPr/>
        <a:lstStyle/>
        <a:p>
          <a:endParaRPr lang="ru-RU" sz="2000">
            <a:latin typeface="+mn-lt"/>
          </a:endParaRPr>
        </a:p>
      </dgm:t>
    </dgm:pt>
    <dgm:pt modelId="{C9C5E13B-9A70-486B-960A-9F8213B13F71}">
      <dgm:prSet phldrT="[Текст]" custT="1"/>
      <dgm:spPr/>
      <dgm:t>
        <a:bodyPr/>
        <a:lstStyle/>
        <a:p>
          <a:endParaRPr lang="ru-RU" sz="2000" kern="1200" dirty="0">
            <a:solidFill>
              <a:srgbClr val="FF0000"/>
            </a:solidFill>
            <a:latin typeface="+mn-lt"/>
          </a:endParaRPr>
        </a:p>
        <a:p>
          <a:r>
            <a:rPr lang="ru-RU" sz="2000" kern="1200" dirty="0">
              <a:solidFill>
                <a:schemeClr val="accent2"/>
              </a:solidFill>
              <a:latin typeface="+mn-lt"/>
            </a:rPr>
            <a:t>Сравнение </a:t>
          </a:r>
          <a:r>
            <a:rPr lang="ru-RU" sz="2000" kern="1200">
              <a:solidFill>
                <a:schemeClr val="accent2"/>
              </a:solidFill>
              <a:latin typeface="+mn-lt"/>
            </a:rPr>
            <a:t>с шаблоном</a:t>
          </a:r>
          <a:r>
            <a:rPr lang="en-US" sz="2000" kern="1200">
              <a:solidFill>
                <a:schemeClr val="accent2"/>
              </a:solidFill>
              <a:latin typeface="+mn-lt"/>
            </a:rPr>
            <a:t> </a:t>
          </a:r>
          <a:endParaRPr lang="en-US" sz="2000" kern="1200" dirty="0">
            <a:solidFill>
              <a:schemeClr val="accent2"/>
            </a:solidFill>
            <a:latin typeface="+mn-lt"/>
          </a:endParaRPr>
        </a:p>
        <a:p>
          <a:endParaRPr lang="ru-RU" sz="2000" kern="1200" dirty="0">
            <a:solidFill>
              <a:schemeClr val="tx1"/>
            </a:solidFill>
            <a:latin typeface="+mn-lt"/>
          </a:endParaRPr>
        </a:p>
      </dgm:t>
    </dgm:pt>
    <dgm:pt modelId="{63F828EA-9282-4838-962A-06ADCB27D103}" type="parTrans" cxnId="{B3E4ED93-BE18-477A-A0E9-11FB366AB14E}">
      <dgm:prSet/>
      <dgm:spPr/>
      <dgm:t>
        <a:bodyPr/>
        <a:lstStyle/>
        <a:p>
          <a:endParaRPr lang="ru-RU" sz="2000">
            <a:latin typeface="+mn-lt"/>
          </a:endParaRPr>
        </a:p>
      </dgm:t>
    </dgm:pt>
    <dgm:pt modelId="{82C734F2-A70E-407B-A128-95BDA8F168D1}" type="sibTrans" cxnId="{B3E4ED93-BE18-477A-A0E9-11FB366AB14E}">
      <dgm:prSet custT="1"/>
      <dgm:spPr>
        <a:solidFill>
          <a:schemeClr val="tx1"/>
        </a:solidFill>
      </dgm:spPr>
      <dgm:t>
        <a:bodyPr/>
        <a:lstStyle/>
        <a:p>
          <a:endParaRPr lang="ru-RU" sz="2000" dirty="0">
            <a:latin typeface="+mn-lt"/>
          </a:endParaRPr>
        </a:p>
      </dgm:t>
    </dgm:pt>
    <dgm:pt modelId="{CF56CF80-28F9-40E9-A643-EB98E3384544}">
      <dgm:prSet phldrT="[Текст]" custT="1"/>
      <dgm:spPr/>
      <dgm:t>
        <a:bodyPr/>
        <a:lstStyle/>
        <a:p>
          <a:r>
            <a:rPr lang="ru-RU" sz="2000" dirty="0">
              <a:solidFill>
                <a:schemeClr val="accent2"/>
              </a:solidFill>
              <a:latin typeface="+mn-lt"/>
            </a:rPr>
            <a:t>Результат диагностики</a:t>
          </a:r>
        </a:p>
      </dgm:t>
    </dgm:pt>
    <dgm:pt modelId="{40512CB3-D95D-415F-88C8-0D4CC6332C32}" type="parTrans" cxnId="{B90B66D8-73A9-4F8A-8614-39C3EEC5515F}">
      <dgm:prSet/>
      <dgm:spPr/>
      <dgm:t>
        <a:bodyPr/>
        <a:lstStyle/>
        <a:p>
          <a:endParaRPr lang="ru-RU" sz="2000">
            <a:latin typeface="+mn-lt"/>
          </a:endParaRPr>
        </a:p>
      </dgm:t>
    </dgm:pt>
    <dgm:pt modelId="{733230B3-6128-46DA-BD91-455250F504FD}" type="sibTrans" cxnId="{B90B66D8-73A9-4F8A-8614-39C3EEC5515F}">
      <dgm:prSet/>
      <dgm:spPr/>
      <dgm:t>
        <a:bodyPr/>
        <a:lstStyle/>
        <a:p>
          <a:endParaRPr lang="ru-RU" sz="2000">
            <a:latin typeface="+mn-lt"/>
          </a:endParaRPr>
        </a:p>
      </dgm:t>
    </dgm:pt>
    <dgm:pt modelId="{889B0656-4B76-4307-84AE-1058BD30259E}" type="pres">
      <dgm:prSet presAssocID="{35D7794C-7E57-4CA5-84C0-718390FAF55C}" presName="linearFlow" presStyleCnt="0">
        <dgm:presLayoutVars>
          <dgm:resizeHandles val="exact"/>
        </dgm:presLayoutVars>
      </dgm:prSet>
      <dgm:spPr/>
    </dgm:pt>
    <dgm:pt modelId="{FAF9A409-B0BC-445A-94F7-FDAB83923665}" type="pres">
      <dgm:prSet presAssocID="{67159C6E-37BE-4D8F-A0BF-42DA43304B70}" presName="node" presStyleLbl="node1" presStyleIdx="0" presStyleCnt="5" custScaleX="116682" custLinFactNeighborX="9972" custLinFactNeighborY="-3675">
        <dgm:presLayoutVars>
          <dgm:bulletEnabled val="1"/>
        </dgm:presLayoutVars>
      </dgm:prSet>
      <dgm:spPr/>
    </dgm:pt>
    <dgm:pt modelId="{7D3FCD38-179F-4747-BDAF-3545BB618DA3}" type="pres">
      <dgm:prSet presAssocID="{DC3B94B3-3F7F-4062-8CD1-D8B834D04007}" presName="sibTrans" presStyleLbl="sibTrans2D1" presStyleIdx="0" presStyleCnt="4"/>
      <dgm:spPr/>
    </dgm:pt>
    <dgm:pt modelId="{6204B48A-DF9C-40A7-B4E6-9A5A51B1A176}" type="pres">
      <dgm:prSet presAssocID="{DC3B94B3-3F7F-4062-8CD1-D8B834D04007}" presName="connectorText" presStyleLbl="sibTrans2D1" presStyleIdx="0" presStyleCnt="4"/>
      <dgm:spPr/>
    </dgm:pt>
    <dgm:pt modelId="{493F0DD9-D1A8-46A1-9D5E-FF5AE73C3B17}" type="pres">
      <dgm:prSet presAssocID="{F06289D0-210E-4807-AF3F-49D6C7DCA8A0}" presName="node" presStyleLbl="node1" presStyleIdx="1" presStyleCnt="5" custScaleX="116682">
        <dgm:presLayoutVars>
          <dgm:bulletEnabled val="1"/>
        </dgm:presLayoutVars>
      </dgm:prSet>
      <dgm:spPr/>
    </dgm:pt>
    <dgm:pt modelId="{7DEB9009-7EEB-4E5D-873E-567D8900C10D}" type="pres">
      <dgm:prSet presAssocID="{A6B29E73-BF9A-4B78-BE3E-5EEAA823BC02}" presName="sibTrans" presStyleLbl="sibTrans2D1" presStyleIdx="1" presStyleCnt="4"/>
      <dgm:spPr/>
    </dgm:pt>
    <dgm:pt modelId="{B63C4162-D6A2-4CA8-B1B1-1D836F7ABCA4}" type="pres">
      <dgm:prSet presAssocID="{A6B29E73-BF9A-4B78-BE3E-5EEAA823BC02}" presName="connectorText" presStyleLbl="sibTrans2D1" presStyleIdx="1" presStyleCnt="4"/>
      <dgm:spPr/>
    </dgm:pt>
    <dgm:pt modelId="{7C8BB40B-041B-4B50-A5B2-26B64930F715}" type="pres">
      <dgm:prSet presAssocID="{83E96A98-93E9-435F-88D0-426F1AF1C7FD}" presName="node" presStyleLbl="node1" presStyleIdx="2" presStyleCnt="5" custScaleX="116682">
        <dgm:presLayoutVars>
          <dgm:bulletEnabled val="1"/>
        </dgm:presLayoutVars>
      </dgm:prSet>
      <dgm:spPr/>
    </dgm:pt>
    <dgm:pt modelId="{77B26EE4-11BF-4322-91CD-F90425056349}" type="pres">
      <dgm:prSet presAssocID="{30707AC8-DD6A-4A58-A941-6BD10C8EF490}" presName="sibTrans" presStyleLbl="sibTrans2D1" presStyleIdx="2" presStyleCnt="4"/>
      <dgm:spPr/>
    </dgm:pt>
    <dgm:pt modelId="{D71CAE07-F78D-4C25-BAF9-AA5039702873}" type="pres">
      <dgm:prSet presAssocID="{30707AC8-DD6A-4A58-A941-6BD10C8EF490}" presName="connectorText" presStyleLbl="sibTrans2D1" presStyleIdx="2" presStyleCnt="4"/>
      <dgm:spPr/>
    </dgm:pt>
    <dgm:pt modelId="{D83DC65A-08C0-40F7-84A6-676EA2C45203}" type="pres">
      <dgm:prSet presAssocID="{C9C5E13B-9A70-486B-960A-9F8213B13F71}" presName="node" presStyleLbl="node1" presStyleIdx="3" presStyleCnt="5" custScaleX="116682" custLinFactNeighborX="-349" custLinFactNeighborY="-7453">
        <dgm:presLayoutVars>
          <dgm:bulletEnabled val="1"/>
        </dgm:presLayoutVars>
      </dgm:prSet>
      <dgm:spPr/>
    </dgm:pt>
    <dgm:pt modelId="{72EA9B7A-7A2B-4BB9-9374-9210F9C6F811}" type="pres">
      <dgm:prSet presAssocID="{82C734F2-A70E-407B-A128-95BDA8F168D1}" presName="sibTrans" presStyleLbl="sibTrans2D1" presStyleIdx="3" presStyleCnt="4"/>
      <dgm:spPr/>
    </dgm:pt>
    <dgm:pt modelId="{875E5714-1A93-474C-88C4-F4BA0ED8817B}" type="pres">
      <dgm:prSet presAssocID="{82C734F2-A70E-407B-A128-95BDA8F168D1}" presName="connectorText" presStyleLbl="sibTrans2D1" presStyleIdx="3" presStyleCnt="4"/>
      <dgm:spPr/>
    </dgm:pt>
    <dgm:pt modelId="{0AEC3412-03B3-4694-82CC-E019EA3A010E}" type="pres">
      <dgm:prSet presAssocID="{CF56CF80-28F9-40E9-A643-EB98E3384544}" presName="node" presStyleLbl="node1" presStyleIdx="4" presStyleCnt="5" custScaleX="116682">
        <dgm:presLayoutVars>
          <dgm:bulletEnabled val="1"/>
        </dgm:presLayoutVars>
      </dgm:prSet>
      <dgm:spPr/>
    </dgm:pt>
  </dgm:ptLst>
  <dgm:cxnLst>
    <dgm:cxn modelId="{791F3200-80F7-4FD0-88BF-533E75A33C80}" srcId="{35D7794C-7E57-4CA5-84C0-718390FAF55C}" destId="{67159C6E-37BE-4D8F-A0BF-42DA43304B70}" srcOrd="0" destOrd="0" parTransId="{06226DF3-F943-4AA2-A49D-610AB370002B}" sibTransId="{DC3B94B3-3F7F-4062-8CD1-D8B834D04007}"/>
    <dgm:cxn modelId="{7A92C12B-C7E9-4835-8D59-741343A2ABD6}" type="presOf" srcId="{C9C5E13B-9A70-486B-960A-9F8213B13F71}" destId="{D83DC65A-08C0-40F7-84A6-676EA2C45203}" srcOrd="0" destOrd="0" presId="urn:microsoft.com/office/officeart/2005/8/layout/process2"/>
    <dgm:cxn modelId="{7DEBB060-F9F2-4514-B8F1-7E59AA8A3E77}" srcId="{35D7794C-7E57-4CA5-84C0-718390FAF55C}" destId="{F06289D0-210E-4807-AF3F-49D6C7DCA8A0}" srcOrd="1" destOrd="0" parTransId="{8667DFD8-7EC1-4731-9CD4-39A531631CA5}" sibTransId="{A6B29E73-BF9A-4B78-BE3E-5EEAA823BC02}"/>
    <dgm:cxn modelId="{7C846F4B-4AF0-4DD0-9CF9-B5AEB575EDD0}" type="presOf" srcId="{A6B29E73-BF9A-4B78-BE3E-5EEAA823BC02}" destId="{7DEB9009-7EEB-4E5D-873E-567D8900C10D}" srcOrd="0" destOrd="0" presId="urn:microsoft.com/office/officeart/2005/8/layout/process2"/>
    <dgm:cxn modelId="{8FB25F54-D7F0-4938-8B98-7554B7911DD6}" type="presOf" srcId="{30707AC8-DD6A-4A58-A941-6BD10C8EF490}" destId="{77B26EE4-11BF-4322-91CD-F90425056349}" srcOrd="0" destOrd="0" presId="urn:microsoft.com/office/officeart/2005/8/layout/process2"/>
    <dgm:cxn modelId="{D38A5555-01C3-49AA-B43E-1D1C5E8D722B}" type="presOf" srcId="{35D7794C-7E57-4CA5-84C0-718390FAF55C}" destId="{889B0656-4B76-4307-84AE-1058BD30259E}" srcOrd="0" destOrd="0" presId="urn:microsoft.com/office/officeart/2005/8/layout/process2"/>
    <dgm:cxn modelId="{AE76327F-664F-4C59-A054-3C1067CD7017}" srcId="{35D7794C-7E57-4CA5-84C0-718390FAF55C}" destId="{83E96A98-93E9-435F-88D0-426F1AF1C7FD}" srcOrd="2" destOrd="0" parTransId="{CA59D214-83C0-4C16-A23B-4986F1325B58}" sibTransId="{30707AC8-DD6A-4A58-A941-6BD10C8EF490}"/>
    <dgm:cxn modelId="{2D427D83-0F80-4D20-A5EF-AC0A1DF1F6B8}" type="presOf" srcId="{82C734F2-A70E-407B-A128-95BDA8F168D1}" destId="{72EA9B7A-7A2B-4BB9-9374-9210F9C6F811}" srcOrd="0" destOrd="0" presId="urn:microsoft.com/office/officeart/2005/8/layout/process2"/>
    <dgm:cxn modelId="{8B395988-573C-4BE4-84DD-B51667DDA6FA}" type="presOf" srcId="{F06289D0-210E-4807-AF3F-49D6C7DCA8A0}" destId="{493F0DD9-D1A8-46A1-9D5E-FF5AE73C3B17}" srcOrd="0" destOrd="0" presId="urn:microsoft.com/office/officeart/2005/8/layout/process2"/>
    <dgm:cxn modelId="{B3E4ED93-BE18-477A-A0E9-11FB366AB14E}" srcId="{35D7794C-7E57-4CA5-84C0-718390FAF55C}" destId="{C9C5E13B-9A70-486B-960A-9F8213B13F71}" srcOrd="3" destOrd="0" parTransId="{63F828EA-9282-4838-962A-06ADCB27D103}" sibTransId="{82C734F2-A70E-407B-A128-95BDA8F168D1}"/>
    <dgm:cxn modelId="{1CFD6799-D3AE-4D2E-A331-56DDB3CA7F2B}" type="presOf" srcId="{DC3B94B3-3F7F-4062-8CD1-D8B834D04007}" destId="{6204B48A-DF9C-40A7-B4E6-9A5A51B1A176}" srcOrd="1" destOrd="0" presId="urn:microsoft.com/office/officeart/2005/8/layout/process2"/>
    <dgm:cxn modelId="{AB918AA4-5883-4BF1-AEB2-C093812FCB95}" type="presOf" srcId="{83E96A98-93E9-435F-88D0-426F1AF1C7FD}" destId="{7C8BB40B-041B-4B50-A5B2-26B64930F715}" srcOrd="0" destOrd="0" presId="urn:microsoft.com/office/officeart/2005/8/layout/process2"/>
    <dgm:cxn modelId="{249644AB-AC76-4DFA-B2C9-33E999441BFF}" type="presOf" srcId="{30707AC8-DD6A-4A58-A941-6BD10C8EF490}" destId="{D71CAE07-F78D-4C25-BAF9-AA5039702873}" srcOrd="1" destOrd="0" presId="urn:microsoft.com/office/officeart/2005/8/layout/process2"/>
    <dgm:cxn modelId="{09EDC2AF-326D-456E-8866-0F1AD9069E7F}" type="presOf" srcId="{A6B29E73-BF9A-4B78-BE3E-5EEAA823BC02}" destId="{B63C4162-D6A2-4CA8-B1B1-1D836F7ABCA4}" srcOrd="1" destOrd="0" presId="urn:microsoft.com/office/officeart/2005/8/layout/process2"/>
    <dgm:cxn modelId="{629EC2BB-5AB9-49C1-8DAE-17EA162C5EDF}" type="presOf" srcId="{67159C6E-37BE-4D8F-A0BF-42DA43304B70}" destId="{FAF9A409-B0BC-445A-94F7-FDAB83923665}" srcOrd="0" destOrd="0" presId="urn:microsoft.com/office/officeart/2005/8/layout/process2"/>
    <dgm:cxn modelId="{97D7F0BD-F681-4357-AC6C-91CA4409931A}" type="presOf" srcId="{DC3B94B3-3F7F-4062-8CD1-D8B834D04007}" destId="{7D3FCD38-179F-4747-BDAF-3545BB618DA3}" srcOrd="0" destOrd="0" presId="urn:microsoft.com/office/officeart/2005/8/layout/process2"/>
    <dgm:cxn modelId="{B90B66D8-73A9-4F8A-8614-39C3EEC5515F}" srcId="{35D7794C-7E57-4CA5-84C0-718390FAF55C}" destId="{CF56CF80-28F9-40E9-A643-EB98E3384544}" srcOrd="4" destOrd="0" parTransId="{40512CB3-D95D-415F-88C8-0D4CC6332C32}" sibTransId="{733230B3-6128-46DA-BD91-455250F504FD}"/>
    <dgm:cxn modelId="{5B899BDC-7763-4B58-A155-05D27CA1191B}" type="presOf" srcId="{CF56CF80-28F9-40E9-A643-EB98E3384544}" destId="{0AEC3412-03B3-4694-82CC-E019EA3A010E}" srcOrd="0" destOrd="0" presId="urn:microsoft.com/office/officeart/2005/8/layout/process2"/>
    <dgm:cxn modelId="{79327CFF-7A76-402C-BE2B-045F9351A28D}" type="presOf" srcId="{82C734F2-A70E-407B-A128-95BDA8F168D1}" destId="{875E5714-1A93-474C-88C4-F4BA0ED8817B}" srcOrd="1" destOrd="0" presId="urn:microsoft.com/office/officeart/2005/8/layout/process2"/>
    <dgm:cxn modelId="{92B2DF5A-E122-4AE0-B882-B92079C8A48F}" type="presParOf" srcId="{889B0656-4B76-4307-84AE-1058BD30259E}" destId="{FAF9A409-B0BC-445A-94F7-FDAB83923665}" srcOrd="0" destOrd="0" presId="urn:microsoft.com/office/officeart/2005/8/layout/process2"/>
    <dgm:cxn modelId="{CABE316F-C7E3-445C-B4A3-D7C37A84F9EB}" type="presParOf" srcId="{889B0656-4B76-4307-84AE-1058BD30259E}" destId="{7D3FCD38-179F-4747-BDAF-3545BB618DA3}" srcOrd="1" destOrd="0" presId="urn:microsoft.com/office/officeart/2005/8/layout/process2"/>
    <dgm:cxn modelId="{70229366-DBC8-4511-9650-9D4A4C4A2DEC}" type="presParOf" srcId="{7D3FCD38-179F-4747-BDAF-3545BB618DA3}" destId="{6204B48A-DF9C-40A7-B4E6-9A5A51B1A176}" srcOrd="0" destOrd="0" presId="urn:microsoft.com/office/officeart/2005/8/layout/process2"/>
    <dgm:cxn modelId="{702E85C6-49A0-4E9C-8E3A-B792136DE01E}" type="presParOf" srcId="{889B0656-4B76-4307-84AE-1058BD30259E}" destId="{493F0DD9-D1A8-46A1-9D5E-FF5AE73C3B17}" srcOrd="2" destOrd="0" presId="urn:microsoft.com/office/officeart/2005/8/layout/process2"/>
    <dgm:cxn modelId="{8882B8BA-D915-4141-8CCC-3F53C07F4F8C}" type="presParOf" srcId="{889B0656-4B76-4307-84AE-1058BD30259E}" destId="{7DEB9009-7EEB-4E5D-873E-567D8900C10D}" srcOrd="3" destOrd="0" presId="urn:microsoft.com/office/officeart/2005/8/layout/process2"/>
    <dgm:cxn modelId="{6B046210-7186-4A79-AA49-F6E345FB9F95}" type="presParOf" srcId="{7DEB9009-7EEB-4E5D-873E-567D8900C10D}" destId="{B63C4162-D6A2-4CA8-B1B1-1D836F7ABCA4}" srcOrd="0" destOrd="0" presId="urn:microsoft.com/office/officeart/2005/8/layout/process2"/>
    <dgm:cxn modelId="{A7C33934-5597-40C9-AEBF-2F7E484F206E}" type="presParOf" srcId="{889B0656-4B76-4307-84AE-1058BD30259E}" destId="{7C8BB40B-041B-4B50-A5B2-26B64930F715}" srcOrd="4" destOrd="0" presId="urn:microsoft.com/office/officeart/2005/8/layout/process2"/>
    <dgm:cxn modelId="{EBB99614-0591-4E45-807F-D1B28E140F1B}" type="presParOf" srcId="{889B0656-4B76-4307-84AE-1058BD30259E}" destId="{77B26EE4-11BF-4322-91CD-F90425056349}" srcOrd="5" destOrd="0" presId="urn:microsoft.com/office/officeart/2005/8/layout/process2"/>
    <dgm:cxn modelId="{F4D2610E-BD1A-4248-A42F-7CC612F945F1}" type="presParOf" srcId="{77B26EE4-11BF-4322-91CD-F90425056349}" destId="{D71CAE07-F78D-4C25-BAF9-AA5039702873}" srcOrd="0" destOrd="0" presId="urn:microsoft.com/office/officeart/2005/8/layout/process2"/>
    <dgm:cxn modelId="{E9DA644C-4866-4F06-ADDE-0F9F7F77D193}" type="presParOf" srcId="{889B0656-4B76-4307-84AE-1058BD30259E}" destId="{D83DC65A-08C0-40F7-84A6-676EA2C45203}" srcOrd="6" destOrd="0" presId="urn:microsoft.com/office/officeart/2005/8/layout/process2"/>
    <dgm:cxn modelId="{3A96B44D-1D57-4905-A6D6-21BC0FF31BD7}" type="presParOf" srcId="{889B0656-4B76-4307-84AE-1058BD30259E}" destId="{72EA9B7A-7A2B-4BB9-9374-9210F9C6F811}" srcOrd="7" destOrd="0" presId="urn:microsoft.com/office/officeart/2005/8/layout/process2"/>
    <dgm:cxn modelId="{EDE867EA-016A-4E43-A282-7633CDE3922D}" type="presParOf" srcId="{72EA9B7A-7A2B-4BB9-9374-9210F9C6F811}" destId="{875E5714-1A93-474C-88C4-F4BA0ED8817B}" srcOrd="0" destOrd="0" presId="urn:microsoft.com/office/officeart/2005/8/layout/process2"/>
    <dgm:cxn modelId="{4E361C0A-A79C-4DEE-B68B-AC6C8EBCF137}" type="presParOf" srcId="{889B0656-4B76-4307-84AE-1058BD30259E}" destId="{0AEC3412-03B3-4694-82CC-E019EA3A010E}" srcOrd="8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5A92BD-8AC5-4236-82FD-89E4C7365A9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34A67B-89AF-478C-AF60-5F2BF444B6AC}">
      <dgm:prSet phldrT="[Текст]" custT="1"/>
      <dgm:spPr>
        <a:xfrm>
          <a:off x="1156181" y="510537"/>
          <a:ext cx="5522030" cy="96828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 принципу фиксации видеокамеры</a:t>
          </a:r>
        </a:p>
      </dgm:t>
    </dgm:pt>
    <dgm:pt modelId="{D016E34B-3D9A-4A54-93B6-A0EA93AB6F2F}" type="parTrans" cxnId="{31AAF043-D975-41C0-BEDD-627037819A47}">
      <dgm:prSet/>
      <dgm:spPr/>
      <dgm:t>
        <a:bodyPr/>
        <a:lstStyle/>
        <a:p>
          <a:endParaRPr lang="ru-RU"/>
        </a:p>
      </dgm:t>
    </dgm:pt>
    <dgm:pt modelId="{5240347C-4AD3-4CB9-9E95-8D69E578CFFE}" type="sibTrans" cxnId="{31AAF043-D975-41C0-BEDD-627037819A47}">
      <dgm:prSet/>
      <dgm:spPr/>
      <dgm:t>
        <a:bodyPr/>
        <a:lstStyle/>
        <a:p>
          <a:endParaRPr lang="ru-RU"/>
        </a:p>
      </dgm:t>
    </dgm:pt>
    <dgm:pt modelId="{D79D4489-4270-4DA6-97E3-8379DF730476}">
      <dgm:prSet phldrT="[Текст]" custT="1"/>
      <dgm:spPr>
        <a:xfrm>
          <a:off x="176399" y="1975424"/>
          <a:ext cx="3680181" cy="89109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 жесткой фиксацией</a:t>
          </a:r>
        </a:p>
      </dgm:t>
    </dgm:pt>
    <dgm:pt modelId="{2816EBFC-B541-4791-85EA-263E335BA222}" type="parTrans" cxnId="{93E4427B-C4B1-4E31-82B5-D1A21F994594}">
      <dgm:prSet/>
      <dgm:spPr>
        <a:xfrm>
          <a:off x="1842009" y="1313069"/>
          <a:ext cx="1900706" cy="496598"/>
        </a:xfrm>
        <a:custGeom>
          <a:avLst/>
          <a:gdLst/>
          <a:ahLst/>
          <a:cxnLst/>
          <a:rect l="0" t="0" r="0" b="0"/>
          <a:pathLst>
            <a:path>
              <a:moveTo>
                <a:pt x="1900706" y="0"/>
              </a:moveTo>
              <a:lnTo>
                <a:pt x="1900706" y="351125"/>
              </a:lnTo>
              <a:lnTo>
                <a:pt x="0" y="351125"/>
              </a:lnTo>
              <a:lnTo>
                <a:pt x="0" y="496598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9B35E08F-3371-4EFB-93EC-AF1DFFC4E4FD}" type="sibTrans" cxnId="{93E4427B-C4B1-4E31-82B5-D1A21F994594}">
      <dgm:prSet/>
      <dgm:spPr/>
      <dgm:t>
        <a:bodyPr/>
        <a:lstStyle/>
        <a:p>
          <a:endParaRPr lang="ru-RU"/>
        </a:p>
      </dgm:t>
    </dgm:pt>
    <dgm:pt modelId="{915495CF-6F29-4AA0-AE13-FE6DF5C9D3D7}">
      <dgm:prSet phldrT="[Текст]" custT="1"/>
      <dgm:spPr>
        <a:xfrm>
          <a:off x="4207460" y="1975424"/>
          <a:ext cx="3577639" cy="86626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Без фиксации</a:t>
          </a:r>
        </a:p>
      </dgm:t>
    </dgm:pt>
    <dgm:pt modelId="{80255013-4FEC-4606-92B0-8AF6C91BC2CB}" type="parTrans" cxnId="{786133F1-6099-457A-8D34-73992A9BFD62}">
      <dgm:prSet/>
      <dgm:spPr>
        <a:xfrm>
          <a:off x="3742716" y="1313069"/>
          <a:ext cx="2079083" cy="496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125"/>
              </a:lnTo>
              <a:lnTo>
                <a:pt x="2079083" y="351125"/>
              </a:lnTo>
              <a:lnTo>
                <a:pt x="2079083" y="496598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2F1F419B-0C85-4944-BAFF-F5AFBDE59A53}" type="sibTrans" cxnId="{786133F1-6099-457A-8D34-73992A9BFD62}">
      <dgm:prSet/>
      <dgm:spPr/>
      <dgm:t>
        <a:bodyPr/>
        <a:lstStyle/>
        <a:p>
          <a:endParaRPr lang="ru-RU"/>
        </a:p>
      </dgm:t>
    </dgm:pt>
    <dgm:pt modelId="{9A584936-947D-4FE5-B167-4AA538B433A2}" type="pres">
      <dgm:prSet presAssocID="{605A92BD-8AC5-4236-82FD-89E4C7365A9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24B5FB-667A-4884-AD6F-A5BCDB7012CD}" type="pres">
      <dgm:prSet presAssocID="{E934A67B-89AF-478C-AF60-5F2BF444B6AC}" presName="hierRoot1" presStyleCnt="0"/>
      <dgm:spPr/>
    </dgm:pt>
    <dgm:pt modelId="{E8A4160E-F2EF-4E1C-84DA-A23D8275DB72}" type="pres">
      <dgm:prSet presAssocID="{E934A67B-89AF-478C-AF60-5F2BF444B6AC}" presName="composite" presStyleCnt="0"/>
      <dgm:spPr/>
    </dgm:pt>
    <dgm:pt modelId="{DA377FE3-D2BD-4678-9B1C-F0A3A8BA7030}" type="pres">
      <dgm:prSet presAssocID="{E934A67B-89AF-478C-AF60-5F2BF444B6AC}" presName="background" presStyleLbl="node0" presStyleIdx="0" presStyleCnt="1"/>
      <dgm:spPr>
        <a:xfrm>
          <a:off x="981701" y="344780"/>
          <a:ext cx="5522030" cy="968288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29E4B06-D35E-477E-BD55-EF98D235622D}" type="pres">
      <dgm:prSet presAssocID="{E934A67B-89AF-478C-AF60-5F2BF444B6AC}" presName="text" presStyleLbl="fgAcc0" presStyleIdx="0" presStyleCnt="1" custScaleX="351649" custScaleY="97105" custLinFactNeighborX="-3986" custLinFactNeighborY="-4001">
        <dgm:presLayoutVars>
          <dgm:chPref val="3"/>
        </dgm:presLayoutVars>
      </dgm:prSet>
      <dgm:spPr/>
    </dgm:pt>
    <dgm:pt modelId="{45F43381-A4F5-4B5E-B7F1-1BE8DD7ADC67}" type="pres">
      <dgm:prSet presAssocID="{E934A67B-89AF-478C-AF60-5F2BF444B6AC}" presName="hierChild2" presStyleCnt="0"/>
      <dgm:spPr/>
    </dgm:pt>
    <dgm:pt modelId="{020274B1-7CA3-4ECB-8B88-EAF61C13CB89}" type="pres">
      <dgm:prSet presAssocID="{2816EBFC-B541-4791-85EA-263E335BA222}" presName="Name10" presStyleLbl="parChTrans1D2" presStyleIdx="0" presStyleCnt="2"/>
      <dgm:spPr/>
    </dgm:pt>
    <dgm:pt modelId="{1ECFCB12-A497-4B9D-84FF-8EE7EA38E962}" type="pres">
      <dgm:prSet presAssocID="{D79D4489-4270-4DA6-97E3-8379DF730476}" presName="hierRoot2" presStyleCnt="0"/>
      <dgm:spPr/>
    </dgm:pt>
    <dgm:pt modelId="{30655E78-FFB1-4D99-B279-E6C71DF53F9C}" type="pres">
      <dgm:prSet presAssocID="{D79D4489-4270-4DA6-97E3-8379DF730476}" presName="composite2" presStyleCnt="0"/>
      <dgm:spPr/>
    </dgm:pt>
    <dgm:pt modelId="{9B6A1B87-05F3-40B2-B87F-653B763685A7}" type="pres">
      <dgm:prSet presAssocID="{D79D4489-4270-4DA6-97E3-8379DF730476}" presName="background2" presStyleLbl="node2" presStyleIdx="0" presStyleCnt="2"/>
      <dgm:spPr>
        <a:xfrm>
          <a:off x="1918" y="1809668"/>
          <a:ext cx="3680181" cy="891098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F981B45-28C7-4547-9224-145B2DCE297E}" type="pres">
      <dgm:prSet presAssocID="{D79D4489-4270-4DA6-97E3-8379DF730476}" presName="text2" presStyleLbl="fgAcc2" presStyleIdx="0" presStyleCnt="2" custScaleX="234358" custScaleY="89364">
        <dgm:presLayoutVars>
          <dgm:chPref val="3"/>
        </dgm:presLayoutVars>
      </dgm:prSet>
      <dgm:spPr/>
    </dgm:pt>
    <dgm:pt modelId="{29435375-61C0-4511-98DE-590F3E749AB6}" type="pres">
      <dgm:prSet presAssocID="{D79D4489-4270-4DA6-97E3-8379DF730476}" presName="hierChild3" presStyleCnt="0"/>
      <dgm:spPr/>
    </dgm:pt>
    <dgm:pt modelId="{9C312282-5B9F-449B-9B35-5E58129AE70D}" type="pres">
      <dgm:prSet presAssocID="{80255013-4FEC-4606-92B0-8AF6C91BC2CB}" presName="Name10" presStyleLbl="parChTrans1D2" presStyleIdx="1" presStyleCnt="2"/>
      <dgm:spPr/>
    </dgm:pt>
    <dgm:pt modelId="{86E62CAD-BDB5-4BB8-8A41-9EA50CD92A66}" type="pres">
      <dgm:prSet presAssocID="{915495CF-6F29-4AA0-AE13-FE6DF5C9D3D7}" presName="hierRoot2" presStyleCnt="0"/>
      <dgm:spPr/>
    </dgm:pt>
    <dgm:pt modelId="{7890C621-21C8-4680-86C9-725EFE86F42E}" type="pres">
      <dgm:prSet presAssocID="{915495CF-6F29-4AA0-AE13-FE6DF5C9D3D7}" presName="composite2" presStyleCnt="0"/>
      <dgm:spPr/>
    </dgm:pt>
    <dgm:pt modelId="{FF6FAD98-0F98-4776-80DE-650F7F1F7BBC}" type="pres">
      <dgm:prSet presAssocID="{915495CF-6F29-4AA0-AE13-FE6DF5C9D3D7}" presName="background2" presStyleLbl="node2" presStyleIdx="1" presStyleCnt="2"/>
      <dgm:spPr>
        <a:xfrm>
          <a:off x="4032980" y="1809668"/>
          <a:ext cx="3577639" cy="866269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3C46EB2-373B-4D94-A214-014455C357B5}" type="pres">
      <dgm:prSet presAssocID="{915495CF-6F29-4AA0-AE13-FE6DF5C9D3D7}" presName="text2" presStyleLbl="fgAcc2" presStyleIdx="1" presStyleCnt="2" custScaleX="227828" custScaleY="86874" custLinFactNeighborX="1254">
        <dgm:presLayoutVars>
          <dgm:chPref val="3"/>
        </dgm:presLayoutVars>
      </dgm:prSet>
      <dgm:spPr/>
    </dgm:pt>
    <dgm:pt modelId="{CB9ABEF2-5A00-45D7-ABD8-E8B847CF83E1}" type="pres">
      <dgm:prSet presAssocID="{915495CF-6F29-4AA0-AE13-FE6DF5C9D3D7}" presName="hierChild3" presStyleCnt="0"/>
      <dgm:spPr/>
    </dgm:pt>
  </dgm:ptLst>
  <dgm:cxnLst>
    <dgm:cxn modelId="{31AAF043-D975-41C0-BEDD-627037819A47}" srcId="{605A92BD-8AC5-4236-82FD-89E4C7365A94}" destId="{E934A67B-89AF-478C-AF60-5F2BF444B6AC}" srcOrd="0" destOrd="0" parTransId="{D016E34B-3D9A-4A54-93B6-A0EA93AB6F2F}" sibTransId="{5240347C-4AD3-4CB9-9E95-8D69E578CFFE}"/>
    <dgm:cxn modelId="{93E4427B-C4B1-4E31-82B5-D1A21F994594}" srcId="{E934A67B-89AF-478C-AF60-5F2BF444B6AC}" destId="{D79D4489-4270-4DA6-97E3-8379DF730476}" srcOrd="0" destOrd="0" parTransId="{2816EBFC-B541-4791-85EA-263E335BA222}" sibTransId="{9B35E08F-3371-4EFB-93EC-AF1DFFC4E4FD}"/>
    <dgm:cxn modelId="{84D9C297-0789-46EB-BBA9-D776ED105DBE}" type="presOf" srcId="{2816EBFC-B541-4791-85EA-263E335BA222}" destId="{020274B1-7CA3-4ECB-8B88-EAF61C13CB89}" srcOrd="0" destOrd="0" presId="urn:microsoft.com/office/officeart/2005/8/layout/hierarchy1"/>
    <dgm:cxn modelId="{9838D297-776D-4E7B-B851-70DFD7ED04D4}" type="presOf" srcId="{80255013-4FEC-4606-92B0-8AF6C91BC2CB}" destId="{9C312282-5B9F-449B-9B35-5E58129AE70D}" srcOrd="0" destOrd="0" presId="urn:microsoft.com/office/officeart/2005/8/layout/hierarchy1"/>
    <dgm:cxn modelId="{848D12B1-B19E-48A8-AF5E-4813816A00C6}" type="presOf" srcId="{605A92BD-8AC5-4236-82FD-89E4C7365A94}" destId="{9A584936-947D-4FE5-B167-4AA538B433A2}" srcOrd="0" destOrd="0" presId="urn:microsoft.com/office/officeart/2005/8/layout/hierarchy1"/>
    <dgm:cxn modelId="{543E3EBC-B3BA-4511-B4D1-587DEF873045}" type="presOf" srcId="{915495CF-6F29-4AA0-AE13-FE6DF5C9D3D7}" destId="{13C46EB2-373B-4D94-A214-014455C357B5}" srcOrd="0" destOrd="0" presId="urn:microsoft.com/office/officeart/2005/8/layout/hierarchy1"/>
    <dgm:cxn modelId="{088832CF-C839-4FFC-915F-F9C415E733AE}" type="presOf" srcId="{D79D4489-4270-4DA6-97E3-8379DF730476}" destId="{AF981B45-28C7-4547-9224-145B2DCE297E}" srcOrd="0" destOrd="0" presId="urn:microsoft.com/office/officeart/2005/8/layout/hierarchy1"/>
    <dgm:cxn modelId="{786133F1-6099-457A-8D34-73992A9BFD62}" srcId="{E934A67B-89AF-478C-AF60-5F2BF444B6AC}" destId="{915495CF-6F29-4AA0-AE13-FE6DF5C9D3D7}" srcOrd="1" destOrd="0" parTransId="{80255013-4FEC-4606-92B0-8AF6C91BC2CB}" sibTransId="{2F1F419B-0C85-4944-BAFF-F5AFBDE59A53}"/>
    <dgm:cxn modelId="{CC30BBFC-79BD-4EE8-8046-2E1F87115E14}" type="presOf" srcId="{E934A67B-89AF-478C-AF60-5F2BF444B6AC}" destId="{E29E4B06-D35E-477E-BD55-EF98D235622D}" srcOrd="0" destOrd="0" presId="urn:microsoft.com/office/officeart/2005/8/layout/hierarchy1"/>
    <dgm:cxn modelId="{516447CD-F0D4-4931-9AC0-1CE8C37D5E9D}" type="presParOf" srcId="{9A584936-947D-4FE5-B167-4AA538B433A2}" destId="{D624B5FB-667A-4884-AD6F-A5BCDB7012CD}" srcOrd="0" destOrd="0" presId="urn:microsoft.com/office/officeart/2005/8/layout/hierarchy1"/>
    <dgm:cxn modelId="{EB7E0544-0D0D-4729-8BA3-9DB7B4F38A4C}" type="presParOf" srcId="{D624B5FB-667A-4884-AD6F-A5BCDB7012CD}" destId="{E8A4160E-F2EF-4E1C-84DA-A23D8275DB72}" srcOrd="0" destOrd="0" presId="urn:microsoft.com/office/officeart/2005/8/layout/hierarchy1"/>
    <dgm:cxn modelId="{17DFEF62-BA3A-48FB-BAC0-94EDCEE58D8C}" type="presParOf" srcId="{E8A4160E-F2EF-4E1C-84DA-A23D8275DB72}" destId="{DA377FE3-D2BD-4678-9B1C-F0A3A8BA7030}" srcOrd="0" destOrd="0" presId="urn:microsoft.com/office/officeart/2005/8/layout/hierarchy1"/>
    <dgm:cxn modelId="{3E4F22CE-45E1-472F-9105-7035601ADAC9}" type="presParOf" srcId="{E8A4160E-F2EF-4E1C-84DA-A23D8275DB72}" destId="{E29E4B06-D35E-477E-BD55-EF98D235622D}" srcOrd="1" destOrd="0" presId="urn:microsoft.com/office/officeart/2005/8/layout/hierarchy1"/>
    <dgm:cxn modelId="{851502E6-9C6A-40D7-8B66-3D669B723974}" type="presParOf" srcId="{D624B5FB-667A-4884-AD6F-A5BCDB7012CD}" destId="{45F43381-A4F5-4B5E-B7F1-1BE8DD7ADC67}" srcOrd="1" destOrd="0" presId="urn:microsoft.com/office/officeart/2005/8/layout/hierarchy1"/>
    <dgm:cxn modelId="{F2D0255A-4839-4DA8-8290-3CFDEBFB272B}" type="presParOf" srcId="{45F43381-A4F5-4B5E-B7F1-1BE8DD7ADC67}" destId="{020274B1-7CA3-4ECB-8B88-EAF61C13CB89}" srcOrd="0" destOrd="0" presId="urn:microsoft.com/office/officeart/2005/8/layout/hierarchy1"/>
    <dgm:cxn modelId="{C5BB56BA-72E2-4EBC-9EF9-D13CEBDB0BFE}" type="presParOf" srcId="{45F43381-A4F5-4B5E-B7F1-1BE8DD7ADC67}" destId="{1ECFCB12-A497-4B9D-84FF-8EE7EA38E962}" srcOrd="1" destOrd="0" presId="urn:microsoft.com/office/officeart/2005/8/layout/hierarchy1"/>
    <dgm:cxn modelId="{03B2B171-B9B8-46B0-A97A-3CF1AC9E98E3}" type="presParOf" srcId="{1ECFCB12-A497-4B9D-84FF-8EE7EA38E962}" destId="{30655E78-FFB1-4D99-B279-E6C71DF53F9C}" srcOrd="0" destOrd="0" presId="urn:microsoft.com/office/officeart/2005/8/layout/hierarchy1"/>
    <dgm:cxn modelId="{0806EAB2-8158-40DD-8123-196014DD0670}" type="presParOf" srcId="{30655E78-FFB1-4D99-B279-E6C71DF53F9C}" destId="{9B6A1B87-05F3-40B2-B87F-653B763685A7}" srcOrd="0" destOrd="0" presId="urn:microsoft.com/office/officeart/2005/8/layout/hierarchy1"/>
    <dgm:cxn modelId="{79296D89-C42B-4BD4-9FD6-F70A96F9F5B4}" type="presParOf" srcId="{30655E78-FFB1-4D99-B279-E6C71DF53F9C}" destId="{AF981B45-28C7-4547-9224-145B2DCE297E}" srcOrd="1" destOrd="0" presId="urn:microsoft.com/office/officeart/2005/8/layout/hierarchy1"/>
    <dgm:cxn modelId="{313B0974-85EC-458A-9E13-1096FC358537}" type="presParOf" srcId="{1ECFCB12-A497-4B9D-84FF-8EE7EA38E962}" destId="{29435375-61C0-4511-98DE-590F3E749AB6}" srcOrd="1" destOrd="0" presId="urn:microsoft.com/office/officeart/2005/8/layout/hierarchy1"/>
    <dgm:cxn modelId="{B51C5713-5DDA-4535-A666-D070227DA28B}" type="presParOf" srcId="{45F43381-A4F5-4B5E-B7F1-1BE8DD7ADC67}" destId="{9C312282-5B9F-449B-9B35-5E58129AE70D}" srcOrd="2" destOrd="0" presId="urn:microsoft.com/office/officeart/2005/8/layout/hierarchy1"/>
    <dgm:cxn modelId="{857D4C9F-DD9C-4460-8E30-21A8964442BD}" type="presParOf" srcId="{45F43381-A4F5-4B5E-B7F1-1BE8DD7ADC67}" destId="{86E62CAD-BDB5-4BB8-8A41-9EA50CD92A66}" srcOrd="3" destOrd="0" presId="urn:microsoft.com/office/officeart/2005/8/layout/hierarchy1"/>
    <dgm:cxn modelId="{6A0441C6-0553-4C40-B88C-08497B9ABDB3}" type="presParOf" srcId="{86E62CAD-BDB5-4BB8-8A41-9EA50CD92A66}" destId="{7890C621-21C8-4680-86C9-725EFE86F42E}" srcOrd="0" destOrd="0" presId="urn:microsoft.com/office/officeart/2005/8/layout/hierarchy1"/>
    <dgm:cxn modelId="{BDEC8997-1773-4088-91D4-29A425A3E015}" type="presParOf" srcId="{7890C621-21C8-4680-86C9-725EFE86F42E}" destId="{FF6FAD98-0F98-4776-80DE-650F7F1F7BBC}" srcOrd="0" destOrd="0" presId="urn:microsoft.com/office/officeart/2005/8/layout/hierarchy1"/>
    <dgm:cxn modelId="{AFD7366D-8DC2-4835-A6E3-58E791405745}" type="presParOf" srcId="{7890C621-21C8-4680-86C9-725EFE86F42E}" destId="{13C46EB2-373B-4D94-A214-014455C357B5}" srcOrd="1" destOrd="0" presId="urn:microsoft.com/office/officeart/2005/8/layout/hierarchy1"/>
    <dgm:cxn modelId="{55D5E785-B400-40FA-AEBD-D3090DE649AC}" type="presParOf" srcId="{86E62CAD-BDB5-4BB8-8A41-9EA50CD92A66}" destId="{CB9ABEF2-5A00-45D7-ABD8-E8B847CF83E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5A92BD-8AC5-4236-82FD-89E4C7365A9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34A67B-89AF-478C-AF60-5F2BF444B6AC}">
      <dgm:prSet phldrT="[Текст]" custT="1"/>
      <dgm:spPr>
        <a:xfrm>
          <a:off x="1257707" y="202859"/>
          <a:ext cx="5666405" cy="99359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 локальности средств измерений</a:t>
          </a:r>
        </a:p>
      </dgm:t>
    </dgm:pt>
    <dgm:pt modelId="{D016E34B-3D9A-4A54-93B6-A0EA93AB6F2F}" type="parTrans" cxnId="{31AAF043-D975-41C0-BEDD-627037819A47}">
      <dgm:prSet/>
      <dgm:spPr/>
      <dgm:t>
        <a:bodyPr/>
        <a:lstStyle/>
        <a:p>
          <a:endParaRPr lang="ru-RU"/>
        </a:p>
      </dgm:t>
    </dgm:pt>
    <dgm:pt modelId="{5240347C-4AD3-4CB9-9E95-8D69E578CFFE}" type="sibTrans" cxnId="{31AAF043-D975-41C0-BEDD-627037819A47}">
      <dgm:prSet/>
      <dgm:spPr/>
      <dgm:t>
        <a:bodyPr/>
        <a:lstStyle/>
        <a:p>
          <a:endParaRPr lang="ru-RU"/>
        </a:p>
      </dgm:t>
    </dgm:pt>
    <dgm:pt modelId="{D79D4489-4270-4DA6-97E3-8379DF730476}">
      <dgm:prSet phldrT="[Текст]" custT="1"/>
      <dgm:spPr>
        <a:xfrm>
          <a:off x="192932" y="1738650"/>
          <a:ext cx="3775123" cy="9137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Локальные (автономно) системы</a:t>
          </a:r>
        </a:p>
      </dgm:t>
    </dgm:pt>
    <dgm:pt modelId="{2816EBFC-B541-4791-85EA-263E335BA222}" type="parTrans" cxnId="{93E4427B-C4B1-4E31-82B5-D1A21F994594}">
      <dgm:prSet/>
      <dgm:spPr>
        <a:xfrm>
          <a:off x="1889993" y="1015482"/>
          <a:ext cx="2010416" cy="542192"/>
        </a:xfrm>
        <a:custGeom>
          <a:avLst/>
          <a:gdLst/>
          <a:ahLst/>
          <a:cxnLst/>
          <a:rect l="0" t="0" r="0" b="0"/>
          <a:pathLst>
            <a:path>
              <a:moveTo>
                <a:pt x="2010416" y="0"/>
              </a:moveTo>
              <a:lnTo>
                <a:pt x="2010416" y="383363"/>
              </a:lnTo>
              <a:lnTo>
                <a:pt x="0" y="383363"/>
              </a:lnTo>
              <a:lnTo>
                <a:pt x="0" y="542192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9B35E08F-3371-4EFB-93EC-AF1DFFC4E4FD}" type="sibTrans" cxnId="{93E4427B-C4B1-4E31-82B5-D1A21F994594}">
      <dgm:prSet/>
      <dgm:spPr/>
      <dgm:t>
        <a:bodyPr/>
        <a:lstStyle/>
        <a:p>
          <a:endParaRPr lang="ru-RU"/>
        </a:p>
      </dgm:t>
    </dgm:pt>
    <dgm:pt modelId="{915495CF-6F29-4AA0-AE13-FE6DF5C9D3D7}">
      <dgm:prSet phldrT="[Текст]" custT="1"/>
      <dgm:spPr>
        <a:xfrm>
          <a:off x="4349055" y="1738650"/>
          <a:ext cx="3776512" cy="9137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Сетевые (глобальные) системы</a:t>
          </a:r>
        </a:p>
      </dgm:t>
    </dgm:pt>
    <dgm:pt modelId="{80255013-4FEC-4606-92B0-8AF6C91BC2CB}" type="parTrans" cxnId="{786133F1-6099-457A-8D34-73992A9BFD62}">
      <dgm:prSet/>
      <dgm:spPr>
        <a:xfrm>
          <a:off x="3900410" y="1015482"/>
          <a:ext cx="2146401" cy="542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363"/>
              </a:lnTo>
              <a:lnTo>
                <a:pt x="2146401" y="383363"/>
              </a:lnTo>
              <a:lnTo>
                <a:pt x="2146401" y="542192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2F1F419B-0C85-4944-BAFF-F5AFBDE59A53}" type="sibTrans" cxnId="{786133F1-6099-457A-8D34-73992A9BFD62}">
      <dgm:prSet/>
      <dgm:spPr/>
      <dgm:t>
        <a:bodyPr/>
        <a:lstStyle/>
        <a:p>
          <a:endParaRPr lang="ru-RU"/>
        </a:p>
      </dgm:t>
    </dgm:pt>
    <dgm:pt modelId="{9A584936-947D-4FE5-B167-4AA538B433A2}" type="pres">
      <dgm:prSet presAssocID="{605A92BD-8AC5-4236-82FD-89E4C7365A9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24B5FB-667A-4884-AD6F-A5BCDB7012CD}" type="pres">
      <dgm:prSet presAssocID="{E934A67B-89AF-478C-AF60-5F2BF444B6AC}" presName="hierRoot1" presStyleCnt="0"/>
      <dgm:spPr/>
    </dgm:pt>
    <dgm:pt modelId="{E8A4160E-F2EF-4E1C-84DA-A23D8275DB72}" type="pres">
      <dgm:prSet presAssocID="{E934A67B-89AF-478C-AF60-5F2BF444B6AC}" presName="composite" presStyleCnt="0"/>
      <dgm:spPr/>
    </dgm:pt>
    <dgm:pt modelId="{DA377FE3-D2BD-4678-9B1C-F0A3A8BA7030}" type="pres">
      <dgm:prSet presAssocID="{E934A67B-89AF-478C-AF60-5F2BF444B6AC}" presName="background" presStyleLbl="node0" presStyleIdx="0" presStyleCnt="1"/>
      <dgm:spPr>
        <a:xfrm>
          <a:off x="1067207" y="21884"/>
          <a:ext cx="5666405" cy="993598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29E4B06-D35E-477E-BD55-EF98D235622D}" type="pres">
      <dgm:prSet presAssocID="{E934A67B-89AF-478C-AF60-5F2BF444B6AC}" presName="text" presStyleLbl="fgAcc0" presStyleIdx="0" presStyleCnt="1" custScaleX="330499" custScaleY="91264" custLinFactNeighborX="-3986" custLinFactNeighborY="-4001">
        <dgm:presLayoutVars>
          <dgm:chPref val="3"/>
        </dgm:presLayoutVars>
      </dgm:prSet>
      <dgm:spPr/>
    </dgm:pt>
    <dgm:pt modelId="{45F43381-A4F5-4B5E-B7F1-1BE8DD7ADC67}" type="pres">
      <dgm:prSet presAssocID="{E934A67B-89AF-478C-AF60-5F2BF444B6AC}" presName="hierChild2" presStyleCnt="0"/>
      <dgm:spPr/>
    </dgm:pt>
    <dgm:pt modelId="{020274B1-7CA3-4ECB-8B88-EAF61C13CB89}" type="pres">
      <dgm:prSet presAssocID="{2816EBFC-B541-4791-85EA-263E335BA222}" presName="Name10" presStyleLbl="parChTrans1D2" presStyleIdx="0" presStyleCnt="2"/>
      <dgm:spPr/>
    </dgm:pt>
    <dgm:pt modelId="{1ECFCB12-A497-4B9D-84FF-8EE7EA38E962}" type="pres">
      <dgm:prSet presAssocID="{D79D4489-4270-4DA6-97E3-8379DF730476}" presName="hierRoot2" presStyleCnt="0"/>
      <dgm:spPr/>
    </dgm:pt>
    <dgm:pt modelId="{30655E78-FFB1-4D99-B279-E6C71DF53F9C}" type="pres">
      <dgm:prSet presAssocID="{D79D4489-4270-4DA6-97E3-8379DF730476}" presName="composite2" presStyleCnt="0"/>
      <dgm:spPr/>
    </dgm:pt>
    <dgm:pt modelId="{9B6A1B87-05F3-40B2-B87F-653B763685A7}" type="pres">
      <dgm:prSet presAssocID="{D79D4489-4270-4DA6-97E3-8379DF730476}" presName="background2" presStyleLbl="node2" presStyleIdx="0" presStyleCnt="2"/>
      <dgm:spPr>
        <a:xfrm>
          <a:off x="2432" y="1557675"/>
          <a:ext cx="3775123" cy="913708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F981B45-28C7-4547-9224-145B2DCE297E}" type="pres">
      <dgm:prSet presAssocID="{D79D4489-4270-4DA6-97E3-8379DF730476}" presName="text2" presStyleLbl="fgAcc2" presStyleIdx="0" presStyleCnt="2" custScaleX="220188" custScaleY="83926">
        <dgm:presLayoutVars>
          <dgm:chPref val="3"/>
        </dgm:presLayoutVars>
      </dgm:prSet>
      <dgm:spPr/>
    </dgm:pt>
    <dgm:pt modelId="{29435375-61C0-4511-98DE-590F3E749AB6}" type="pres">
      <dgm:prSet presAssocID="{D79D4489-4270-4DA6-97E3-8379DF730476}" presName="hierChild3" presStyleCnt="0"/>
      <dgm:spPr/>
    </dgm:pt>
    <dgm:pt modelId="{9C312282-5B9F-449B-9B35-5E58129AE70D}" type="pres">
      <dgm:prSet presAssocID="{80255013-4FEC-4606-92B0-8AF6C91BC2CB}" presName="Name10" presStyleLbl="parChTrans1D2" presStyleIdx="1" presStyleCnt="2"/>
      <dgm:spPr/>
    </dgm:pt>
    <dgm:pt modelId="{86E62CAD-BDB5-4BB8-8A41-9EA50CD92A66}" type="pres">
      <dgm:prSet presAssocID="{915495CF-6F29-4AA0-AE13-FE6DF5C9D3D7}" presName="hierRoot2" presStyleCnt="0"/>
      <dgm:spPr/>
    </dgm:pt>
    <dgm:pt modelId="{7890C621-21C8-4680-86C9-725EFE86F42E}" type="pres">
      <dgm:prSet presAssocID="{915495CF-6F29-4AA0-AE13-FE6DF5C9D3D7}" presName="composite2" presStyleCnt="0"/>
      <dgm:spPr/>
    </dgm:pt>
    <dgm:pt modelId="{FF6FAD98-0F98-4776-80DE-650F7F1F7BBC}" type="pres">
      <dgm:prSet presAssocID="{915495CF-6F29-4AA0-AE13-FE6DF5C9D3D7}" presName="background2" presStyleLbl="node2" presStyleIdx="1" presStyleCnt="2"/>
      <dgm:spPr>
        <a:xfrm>
          <a:off x="4158555" y="1557675"/>
          <a:ext cx="3776512" cy="913708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3C46EB2-373B-4D94-A214-014455C357B5}" type="pres">
      <dgm:prSet presAssocID="{915495CF-6F29-4AA0-AE13-FE6DF5C9D3D7}" presName="text2" presStyleLbl="fgAcc2" presStyleIdx="1" presStyleCnt="2" custScaleX="220269" custScaleY="83926">
        <dgm:presLayoutVars>
          <dgm:chPref val="3"/>
        </dgm:presLayoutVars>
      </dgm:prSet>
      <dgm:spPr/>
    </dgm:pt>
    <dgm:pt modelId="{CB9ABEF2-5A00-45D7-ABD8-E8B847CF83E1}" type="pres">
      <dgm:prSet presAssocID="{915495CF-6F29-4AA0-AE13-FE6DF5C9D3D7}" presName="hierChild3" presStyleCnt="0"/>
      <dgm:spPr/>
    </dgm:pt>
  </dgm:ptLst>
  <dgm:cxnLst>
    <dgm:cxn modelId="{31AAF043-D975-41C0-BEDD-627037819A47}" srcId="{605A92BD-8AC5-4236-82FD-89E4C7365A94}" destId="{E934A67B-89AF-478C-AF60-5F2BF444B6AC}" srcOrd="0" destOrd="0" parTransId="{D016E34B-3D9A-4A54-93B6-A0EA93AB6F2F}" sibTransId="{5240347C-4AD3-4CB9-9E95-8D69E578CFFE}"/>
    <dgm:cxn modelId="{93E4427B-C4B1-4E31-82B5-D1A21F994594}" srcId="{E934A67B-89AF-478C-AF60-5F2BF444B6AC}" destId="{D79D4489-4270-4DA6-97E3-8379DF730476}" srcOrd="0" destOrd="0" parTransId="{2816EBFC-B541-4791-85EA-263E335BA222}" sibTransId="{9B35E08F-3371-4EFB-93EC-AF1DFFC4E4FD}"/>
    <dgm:cxn modelId="{84D9C297-0789-46EB-BBA9-D776ED105DBE}" type="presOf" srcId="{2816EBFC-B541-4791-85EA-263E335BA222}" destId="{020274B1-7CA3-4ECB-8B88-EAF61C13CB89}" srcOrd="0" destOrd="0" presId="urn:microsoft.com/office/officeart/2005/8/layout/hierarchy1"/>
    <dgm:cxn modelId="{9838D297-776D-4E7B-B851-70DFD7ED04D4}" type="presOf" srcId="{80255013-4FEC-4606-92B0-8AF6C91BC2CB}" destId="{9C312282-5B9F-449B-9B35-5E58129AE70D}" srcOrd="0" destOrd="0" presId="urn:microsoft.com/office/officeart/2005/8/layout/hierarchy1"/>
    <dgm:cxn modelId="{848D12B1-B19E-48A8-AF5E-4813816A00C6}" type="presOf" srcId="{605A92BD-8AC5-4236-82FD-89E4C7365A94}" destId="{9A584936-947D-4FE5-B167-4AA538B433A2}" srcOrd="0" destOrd="0" presId="urn:microsoft.com/office/officeart/2005/8/layout/hierarchy1"/>
    <dgm:cxn modelId="{543E3EBC-B3BA-4511-B4D1-587DEF873045}" type="presOf" srcId="{915495CF-6F29-4AA0-AE13-FE6DF5C9D3D7}" destId="{13C46EB2-373B-4D94-A214-014455C357B5}" srcOrd="0" destOrd="0" presId="urn:microsoft.com/office/officeart/2005/8/layout/hierarchy1"/>
    <dgm:cxn modelId="{088832CF-C839-4FFC-915F-F9C415E733AE}" type="presOf" srcId="{D79D4489-4270-4DA6-97E3-8379DF730476}" destId="{AF981B45-28C7-4547-9224-145B2DCE297E}" srcOrd="0" destOrd="0" presId="urn:microsoft.com/office/officeart/2005/8/layout/hierarchy1"/>
    <dgm:cxn modelId="{786133F1-6099-457A-8D34-73992A9BFD62}" srcId="{E934A67B-89AF-478C-AF60-5F2BF444B6AC}" destId="{915495CF-6F29-4AA0-AE13-FE6DF5C9D3D7}" srcOrd="1" destOrd="0" parTransId="{80255013-4FEC-4606-92B0-8AF6C91BC2CB}" sibTransId="{2F1F419B-0C85-4944-BAFF-F5AFBDE59A53}"/>
    <dgm:cxn modelId="{CC30BBFC-79BD-4EE8-8046-2E1F87115E14}" type="presOf" srcId="{E934A67B-89AF-478C-AF60-5F2BF444B6AC}" destId="{E29E4B06-D35E-477E-BD55-EF98D235622D}" srcOrd="0" destOrd="0" presId="urn:microsoft.com/office/officeart/2005/8/layout/hierarchy1"/>
    <dgm:cxn modelId="{516447CD-F0D4-4931-9AC0-1CE8C37D5E9D}" type="presParOf" srcId="{9A584936-947D-4FE5-B167-4AA538B433A2}" destId="{D624B5FB-667A-4884-AD6F-A5BCDB7012CD}" srcOrd="0" destOrd="0" presId="urn:microsoft.com/office/officeart/2005/8/layout/hierarchy1"/>
    <dgm:cxn modelId="{EB7E0544-0D0D-4729-8BA3-9DB7B4F38A4C}" type="presParOf" srcId="{D624B5FB-667A-4884-AD6F-A5BCDB7012CD}" destId="{E8A4160E-F2EF-4E1C-84DA-A23D8275DB72}" srcOrd="0" destOrd="0" presId="urn:microsoft.com/office/officeart/2005/8/layout/hierarchy1"/>
    <dgm:cxn modelId="{17DFEF62-BA3A-48FB-BAC0-94EDCEE58D8C}" type="presParOf" srcId="{E8A4160E-F2EF-4E1C-84DA-A23D8275DB72}" destId="{DA377FE3-D2BD-4678-9B1C-F0A3A8BA7030}" srcOrd="0" destOrd="0" presId="urn:microsoft.com/office/officeart/2005/8/layout/hierarchy1"/>
    <dgm:cxn modelId="{3E4F22CE-45E1-472F-9105-7035601ADAC9}" type="presParOf" srcId="{E8A4160E-F2EF-4E1C-84DA-A23D8275DB72}" destId="{E29E4B06-D35E-477E-BD55-EF98D235622D}" srcOrd="1" destOrd="0" presId="urn:microsoft.com/office/officeart/2005/8/layout/hierarchy1"/>
    <dgm:cxn modelId="{851502E6-9C6A-40D7-8B66-3D669B723974}" type="presParOf" srcId="{D624B5FB-667A-4884-AD6F-A5BCDB7012CD}" destId="{45F43381-A4F5-4B5E-B7F1-1BE8DD7ADC67}" srcOrd="1" destOrd="0" presId="urn:microsoft.com/office/officeart/2005/8/layout/hierarchy1"/>
    <dgm:cxn modelId="{F2D0255A-4839-4DA8-8290-3CFDEBFB272B}" type="presParOf" srcId="{45F43381-A4F5-4B5E-B7F1-1BE8DD7ADC67}" destId="{020274B1-7CA3-4ECB-8B88-EAF61C13CB89}" srcOrd="0" destOrd="0" presId="urn:microsoft.com/office/officeart/2005/8/layout/hierarchy1"/>
    <dgm:cxn modelId="{C5BB56BA-72E2-4EBC-9EF9-D13CEBDB0BFE}" type="presParOf" srcId="{45F43381-A4F5-4B5E-B7F1-1BE8DD7ADC67}" destId="{1ECFCB12-A497-4B9D-84FF-8EE7EA38E962}" srcOrd="1" destOrd="0" presId="urn:microsoft.com/office/officeart/2005/8/layout/hierarchy1"/>
    <dgm:cxn modelId="{03B2B171-B9B8-46B0-A97A-3CF1AC9E98E3}" type="presParOf" srcId="{1ECFCB12-A497-4B9D-84FF-8EE7EA38E962}" destId="{30655E78-FFB1-4D99-B279-E6C71DF53F9C}" srcOrd="0" destOrd="0" presId="urn:microsoft.com/office/officeart/2005/8/layout/hierarchy1"/>
    <dgm:cxn modelId="{0806EAB2-8158-40DD-8123-196014DD0670}" type="presParOf" srcId="{30655E78-FFB1-4D99-B279-E6C71DF53F9C}" destId="{9B6A1B87-05F3-40B2-B87F-653B763685A7}" srcOrd="0" destOrd="0" presId="urn:microsoft.com/office/officeart/2005/8/layout/hierarchy1"/>
    <dgm:cxn modelId="{79296D89-C42B-4BD4-9FD6-F70A96F9F5B4}" type="presParOf" srcId="{30655E78-FFB1-4D99-B279-E6C71DF53F9C}" destId="{AF981B45-28C7-4547-9224-145B2DCE297E}" srcOrd="1" destOrd="0" presId="urn:microsoft.com/office/officeart/2005/8/layout/hierarchy1"/>
    <dgm:cxn modelId="{313B0974-85EC-458A-9E13-1096FC358537}" type="presParOf" srcId="{1ECFCB12-A497-4B9D-84FF-8EE7EA38E962}" destId="{29435375-61C0-4511-98DE-590F3E749AB6}" srcOrd="1" destOrd="0" presId="urn:microsoft.com/office/officeart/2005/8/layout/hierarchy1"/>
    <dgm:cxn modelId="{B51C5713-5DDA-4535-A666-D070227DA28B}" type="presParOf" srcId="{45F43381-A4F5-4B5E-B7F1-1BE8DD7ADC67}" destId="{9C312282-5B9F-449B-9B35-5E58129AE70D}" srcOrd="2" destOrd="0" presId="urn:microsoft.com/office/officeart/2005/8/layout/hierarchy1"/>
    <dgm:cxn modelId="{857D4C9F-DD9C-4460-8E30-21A8964442BD}" type="presParOf" srcId="{45F43381-A4F5-4B5E-B7F1-1BE8DD7ADC67}" destId="{86E62CAD-BDB5-4BB8-8A41-9EA50CD92A66}" srcOrd="3" destOrd="0" presId="urn:microsoft.com/office/officeart/2005/8/layout/hierarchy1"/>
    <dgm:cxn modelId="{6A0441C6-0553-4C40-B88C-08497B9ABDB3}" type="presParOf" srcId="{86E62CAD-BDB5-4BB8-8A41-9EA50CD92A66}" destId="{7890C621-21C8-4680-86C9-725EFE86F42E}" srcOrd="0" destOrd="0" presId="urn:microsoft.com/office/officeart/2005/8/layout/hierarchy1"/>
    <dgm:cxn modelId="{BDEC8997-1773-4088-91D4-29A425A3E015}" type="presParOf" srcId="{7890C621-21C8-4680-86C9-725EFE86F42E}" destId="{FF6FAD98-0F98-4776-80DE-650F7F1F7BBC}" srcOrd="0" destOrd="0" presId="urn:microsoft.com/office/officeart/2005/8/layout/hierarchy1"/>
    <dgm:cxn modelId="{AFD7366D-8DC2-4835-A6E3-58E791405745}" type="presParOf" srcId="{7890C621-21C8-4680-86C9-725EFE86F42E}" destId="{13C46EB2-373B-4D94-A214-014455C357B5}" srcOrd="1" destOrd="0" presId="urn:microsoft.com/office/officeart/2005/8/layout/hierarchy1"/>
    <dgm:cxn modelId="{55D5E785-B400-40FA-AEBD-D3090DE649AC}" type="presParOf" srcId="{86E62CAD-BDB5-4BB8-8A41-9EA50CD92A66}" destId="{CB9ABEF2-5A00-45D7-ABD8-E8B847CF83E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5A92BD-8AC5-4236-82FD-89E4C7365A9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34A67B-89AF-478C-AF60-5F2BF444B6AC}">
      <dgm:prSet phldrT="[Текст]"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По типу действия</a:t>
          </a:r>
        </a:p>
      </dgm:t>
    </dgm:pt>
    <dgm:pt modelId="{D016E34B-3D9A-4A54-93B6-A0EA93AB6F2F}" type="parTrans" cxnId="{31AAF043-D975-41C0-BEDD-627037819A47}">
      <dgm:prSet/>
      <dgm:spPr/>
      <dgm:t>
        <a:bodyPr/>
        <a:lstStyle/>
        <a:p>
          <a:endParaRPr lang="ru-RU"/>
        </a:p>
      </dgm:t>
    </dgm:pt>
    <dgm:pt modelId="{5240347C-4AD3-4CB9-9E95-8D69E578CFFE}" type="sibTrans" cxnId="{31AAF043-D975-41C0-BEDD-627037819A47}">
      <dgm:prSet/>
      <dgm:spPr/>
      <dgm:t>
        <a:bodyPr/>
        <a:lstStyle/>
        <a:p>
          <a:endParaRPr lang="ru-RU"/>
        </a:p>
      </dgm:t>
    </dgm:pt>
    <dgm:pt modelId="{D79D4489-4270-4DA6-97E3-8379DF730476}">
      <dgm:prSet phldrT="[Текст]"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Без ОС</a:t>
          </a:r>
        </a:p>
      </dgm:t>
    </dgm:pt>
    <dgm:pt modelId="{2816EBFC-B541-4791-85EA-263E335BA222}" type="parTrans" cxnId="{93E4427B-C4B1-4E31-82B5-D1A21F994594}">
      <dgm:prSet/>
      <dgm:spPr/>
      <dgm:t>
        <a:bodyPr/>
        <a:lstStyle/>
        <a:p>
          <a:endParaRPr lang="ru-RU"/>
        </a:p>
      </dgm:t>
    </dgm:pt>
    <dgm:pt modelId="{9B35E08F-3371-4EFB-93EC-AF1DFFC4E4FD}" type="sibTrans" cxnId="{93E4427B-C4B1-4E31-82B5-D1A21F994594}">
      <dgm:prSet/>
      <dgm:spPr/>
      <dgm:t>
        <a:bodyPr/>
        <a:lstStyle/>
        <a:p>
          <a:endParaRPr lang="ru-RU"/>
        </a:p>
      </dgm:t>
    </dgm:pt>
    <dgm:pt modelId="{915495CF-6F29-4AA0-AE13-FE6DF5C9D3D7}">
      <dgm:prSet phldrT="[Текст]"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С    ОС</a:t>
          </a:r>
        </a:p>
      </dgm:t>
    </dgm:pt>
    <dgm:pt modelId="{80255013-4FEC-4606-92B0-8AF6C91BC2CB}" type="parTrans" cxnId="{786133F1-6099-457A-8D34-73992A9BFD62}">
      <dgm:prSet/>
      <dgm:spPr/>
      <dgm:t>
        <a:bodyPr/>
        <a:lstStyle/>
        <a:p>
          <a:endParaRPr lang="ru-RU"/>
        </a:p>
      </dgm:t>
    </dgm:pt>
    <dgm:pt modelId="{2F1F419B-0C85-4944-BAFF-F5AFBDE59A53}" type="sibTrans" cxnId="{786133F1-6099-457A-8D34-73992A9BFD62}">
      <dgm:prSet/>
      <dgm:spPr/>
      <dgm:t>
        <a:bodyPr/>
        <a:lstStyle/>
        <a:p>
          <a:endParaRPr lang="ru-RU"/>
        </a:p>
      </dgm:t>
    </dgm:pt>
    <dgm:pt modelId="{9A584936-947D-4FE5-B167-4AA538B433A2}" type="pres">
      <dgm:prSet presAssocID="{605A92BD-8AC5-4236-82FD-89E4C7365A9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24B5FB-667A-4884-AD6F-A5BCDB7012CD}" type="pres">
      <dgm:prSet presAssocID="{E934A67B-89AF-478C-AF60-5F2BF444B6AC}" presName="hierRoot1" presStyleCnt="0"/>
      <dgm:spPr/>
    </dgm:pt>
    <dgm:pt modelId="{E8A4160E-F2EF-4E1C-84DA-A23D8275DB72}" type="pres">
      <dgm:prSet presAssocID="{E934A67B-89AF-478C-AF60-5F2BF444B6AC}" presName="composite" presStyleCnt="0"/>
      <dgm:spPr/>
    </dgm:pt>
    <dgm:pt modelId="{DA377FE3-D2BD-4678-9B1C-F0A3A8BA7030}" type="pres">
      <dgm:prSet presAssocID="{E934A67B-89AF-478C-AF60-5F2BF444B6AC}" presName="background" presStyleLbl="node0" presStyleIdx="0" presStyleCnt="1"/>
      <dgm:spPr/>
    </dgm:pt>
    <dgm:pt modelId="{E29E4B06-D35E-477E-BD55-EF98D235622D}" type="pres">
      <dgm:prSet presAssocID="{E934A67B-89AF-478C-AF60-5F2BF444B6AC}" presName="text" presStyleLbl="fgAcc0" presStyleIdx="0" presStyleCnt="1" custScaleX="330499" custScaleY="91264" custLinFactNeighborX="-3027" custLinFactNeighborY="1356">
        <dgm:presLayoutVars>
          <dgm:chPref val="3"/>
        </dgm:presLayoutVars>
      </dgm:prSet>
      <dgm:spPr/>
    </dgm:pt>
    <dgm:pt modelId="{45F43381-A4F5-4B5E-B7F1-1BE8DD7ADC67}" type="pres">
      <dgm:prSet presAssocID="{E934A67B-89AF-478C-AF60-5F2BF444B6AC}" presName="hierChild2" presStyleCnt="0"/>
      <dgm:spPr/>
    </dgm:pt>
    <dgm:pt modelId="{020274B1-7CA3-4ECB-8B88-EAF61C13CB89}" type="pres">
      <dgm:prSet presAssocID="{2816EBFC-B541-4791-85EA-263E335BA222}" presName="Name10" presStyleLbl="parChTrans1D2" presStyleIdx="0" presStyleCnt="2"/>
      <dgm:spPr/>
    </dgm:pt>
    <dgm:pt modelId="{1ECFCB12-A497-4B9D-84FF-8EE7EA38E962}" type="pres">
      <dgm:prSet presAssocID="{D79D4489-4270-4DA6-97E3-8379DF730476}" presName="hierRoot2" presStyleCnt="0"/>
      <dgm:spPr/>
    </dgm:pt>
    <dgm:pt modelId="{30655E78-FFB1-4D99-B279-E6C71DF53F9C}" type="pres">
      <dgm:prSet presAssocID="{D79D4489-4270-4DA6-97E3-8379DF730476}" presName="composite2" presStyleCnt="0"/>
      <dgm:spPr/>
    </dgm:pt>
    <dgm:pt modelId="{9B6A1B87-05F3-40B2-B87F-653B763685A7}" type="pres">
      <dgm:prSet presAssocID="{D79D4489-4270-4DA6-97E3-8379DF730476}" presName="background2" presStyleLbl="node2" presStyleIdx="0" presStyleCnt="2"/>
      <dgm:spPr/>
    </dgm:pt>
    <dgm:pt modelId="{AF981B45-28C7-4547-9224-145B2DCE297E}" type="pres">
      <dgm:prSet presAssocID="{D79D4489-4270-4DA6-97E3-8379DF730476}" presName="text2" presStyleLbl="fgAcc2" presStyleIdx="0" presStyleCnt="2" custScaleX="220188" custScaleY="83926">
        <dgm:presLayoutVars>
          <dgm:chPref val="3"/>
        </dgm:presLayoutVars>
      </dgm:prSet>
      <dgm:spPr/>
    </dgm:pt>
    <dgm:pt modelId="{29435375-61C0-4511-98DE-590F3E749AB6}" type="pres">
      <dgm:prSet presAssocID="{D79D4489-4270-4DA6-97E3-8379DF730476}" presName="hierChild3" presStyleCnt="0"/>
      <dgm:spPr/>
    </dgm:pt>
    <dgm:pt modelId="{9C312282-5B9F-449B-9B35-5E58129AE70D}" type="pres">
      <dgm:prSet presAssocID="{80255013-4FEC-4606-92B0-8AF6C91BC2CB}" presName="Name10" presStyleLbl="parChTrans1D2" presStyleIdx="1" presStyleCnt="2"/>
      <dgm:spPr/>
    </dgm:pt>
    <dgm:pt modelId="{86E62CAD-BDB5-4BB8-8A41-9EA50CD92A66}" type="pres">
      <dgm:prSet presAssocID="{915495CF-6F29-4AA0-AE13-FE6DF5C9D3D7}" presName="hierRoot2" presStyleCnt="0"/>
      <dgm:spPr/>
    </dgm:pt>
    <dgm:pt modelId="{7890C621-21C8-4680-86C9-725EFE86F42E}" type="pres">
      <dgm:prSet presAssocID="{915495CF-6F29-4AA0-AE13-FE6DF5C9D3D7}" presName="composite2" presStyleCnt="0"/>
      <dgm:spPr/>
    </dgm:pt>
    <dgm:pt modelId="{FF6FAD98-0F98-4776-80DE-650F7F1F7BBC}" type="pres">
      <dgm:prSet presAssocID="{915495CF-6F29-4AA0-AE13-FE6DF5C9D3D7}" presName="background2" presStyleLbl="node2" presStyleIdx="1" presStyleCnt="2"/>
      <dgm:spPr/>
    </dgm:pt>
    <dgm:pt modelId="{13C46EB2-373B-4D94-A214-014455C357B5}" type="pres">
      <dgm:prSet presAssocID="{915495CF-6F29-4AA0-AE13-FE6DF5C9D3D7}" presName="text2" presStyleLbl="fgAcc2" presStyleIdx="1" presStyleCnt="2" custScaleX="220269" custScaleY="83926">
        <dgm:presLayoutVars>
          <dgm:chPref val="3"/>
        </dgm:presLayoutVars>
      </dgm:prSet>
      <dgm:spPr/>
    </dgm:pt>
    <dgm:pt modelId="{CB9ABEF2-5A00-45D7-ABD8-E8B847CF83E1}" type="pres">
      <dgm:prSet presAssocID="{915495CF-6F29-4AA0-AE13-FE6DF5C9D3D7}" presName="hierChild3" presStyleCnt="0"/>
      <dgm:spPr/>
    </dgm:pt>
  </dgm:ptLst>
  <dgm:cxnLst>
    <dgm:cxn modelId="{31AAF043-D975-41C0-BEDD-627037819A47}" srcId="{605A92BD-8AC5-4236-82FD-89E4C7365A94}" destId="{E934A67B-89AF-478C-AF60-5F2BF444B6AC}" srcOrd="0" destOrd="0" parTransId="{D016E34B-3D9A-4A54-93B6-A0EA93AB6F2F}" sibTransId="{5240347C-4AD3-4CB9-9E95-8D69E578CFFE}"/>
    <dgm:cxn modelId="{93E4427B-C4B1-4E31-82B5-D1A21F994594}" srcId="{E934A67B-89AF-478C-AF60-5F2BF444B6AC}" destId="{D79D4489-4270-4DA6-97E3-8379DF730476}" srcOrd="0" destOrd="0" parTransId="{2816EBFC-B541-4791-85EA-263E335BA222}" sibTransId="{9B35E08F-3371-4EFB-93EC-AF1DFFC4E4FD}"/>
    <dgm:cxn modelId="{84D9C297-0789-46EB-BBA9-D776ED105DBE}" type="presOf" srcId="{2816EBFC-B541-4791-85EA-263E335BA222}" destId="{020274B1-7CA3-4ECB-8B88-EAF61C13CB89}" srcOrd="0" destOrd="0" presId="urn:microsoft.com/office/officeart/2005/8/layout/hierarchy1"/>
    <dgm:cxn modelId="{9838D297-776D-4E7B-B851-70DFD7ED04D4}" type="presOf" srcId="{80255013-4FEC-4606-92B0-8AF6C91BC2CB}" destId="{9C312282-5B9F-449B-9B35-5E58129AE70D}" srcOrd="0" destOrd="0" presId="urn:microsoft.com/office/officeart/2005/8/layout/hierarchy1"/>
    <dgm:cxn modelId="{848D12B1-B19E-48A8-AF5E-4813816A00C6}" type="presOf" srcId="{605A92BD-8AC5-4236-82FD-89E4C7365A94}" destId="{9A584936-947D-4FE5-B167-4AA538B433A2}" srcOrd="0" destOrd="0" presId="urn:microsoft.com/office/officeart/2005/8/layout/hierarchy1"/>
    <dgm:cxn modelId="{543E3EBC-B3BA-4511-B4D1-587DEF873045}" type="presOf" srcId="{915495CF-6F29-4AA0-AE13-FE6DF5C9D3D7}" destId="{13C46EB2-373B-4D94-A214-014455C357B5}" srcOrd="0" destOrd="0" presId="urn:microsoft.com/office/officeart/2005/8/layout/hierarchy1"/>
    <dgm:cxn modelId="{088832CF-C839-4FFC-915F-F9C415E733AE}" type="presOf" srcId="{D79D4489-4270-4DA6-97E3-8379DF730476}" destId="{AF981B45-28C7-4547-9224-145B2DCE297E}" srcOrd="0" destOrd="0" presId="urn:microsoft.com/office/officeart/2005/8/layout/hierarchy1"/>
    <dgm:cxn modelId="{786133F1-6099-457A-8D34-73992A9BFD62}" srcId="{E934A67B-89AF-478C-AF60-5F2BF444B6AC}" destId="{915495CF-6F29-4AA0-AE13-FE6DF5C9D3D7}" srcOrd="1" destOrd="0" parTransId="{80255013-4FEC-4606-92B0-8AF6C91BC2CB}" sibTransId="{2F1F419B-0C85-4944-BAFF-F5AFBDE59A53}"/>
    <dgm:cxn modelId="{CC30BBFC-79BD-4EE8-8046-2E1F87115E14}" type="presOf" srcId="{E934A67B-89AF-478C-AF60-5F2BF444B6AC}" destId="{E29E4B06-D35E-477E-BD55-EF98D235622D}" srcOrd="0" destOrd="0" presId="urn:microsoft.com/office/officeart/2005/8/layout/hierarchy1"/>
    <dgm:cxn modelId="{516447CD-F0D4-4931-9AC0-1CE8C37D5E9D}" type="presParOf" srcId="{9A584936-947D-4FE5-B167-4AA538B433A2}" destId="{D624B5FB-667A-4884-AD6F-A5BCDB7012CD}" srcOrd="0" destOrd="0" presId="urn:microsoft.com/office/officeart/2005/8/layout/hierarchy1"/>
    <dgm:cxn modelId="{EB7E0544-0D0D-4729-8BA3-9DB7B4F38A4C}" type="presParOf" srcId="{D624B5FB-667A-4884-AD6F-A5BCDB7012CD}" destId="{E8A4160E-F2EF-4E1C-84DA-A23D8275DB72}" srcOrd="0" destOrd="0" presId="urn:microsoft.com/office/officeart/2005/8/layout/hierarchy1"/>
    <dgm:cxn modelId="{17DFEF62-BA3A-48FB-BAC0-94EDCEE58D8C}" type="presParOf" srcId="{E8A4160E-F2EF-4E1C-84DA-A23D8275DB72}" destId="{DA377FE3-D2BD-4678-9B1C-F0A3A8BA7030}" srcOrd="0" destOrd="0" presId="urn:microsoft.com/office/officeart/2005/8/layout/hierarchy1"/>
    <dgm:cxn modelId="{3E4F22CE-45E1-472F-9105-7035601ADAC9}" type="presParOf" srcId="{E8A4160E-F2EF-4E1C-84DA-A23D8275DB72}" destId="{E29E4B06-D35E-477E-BD55-EF98D235622D}" srcOrd="1" destOrd="0" presId="urn:microsoft.com/office/officeart/2005/8/layout/hierarchy1"/>
    <dgm:cxn modelId="{851502E6-9C6A-40D7-8B66-3D669B723974}" type="presParOf" srcId="{D624B5FB-667A-4884-AD6F-A5BCDB7012CD}" destId="{45F43381-A4F5-4B5E-B7F1-1BE8DD7ADC67}" srcOrd="1" destOrd="0" presId="urn:microsoft.com/office/officeart/2005/8/layout/hierarchy1"/>
    <dgm:cxn modelId="{F2D0255A-4839-4DA8-8290-3CFDEBFB272B}" type="presParOf" srcId="{45F43381-A4F5-4B5E-B7F1-1BE8DD7ADC67}" destId="{020274B1-7CA3-4ECB-8B88-EAF61C13CB89}" srcOrd="0" destOrd="0" presId="urn:microsoft.com/office/officeart/2005/8/layout/hierarchy1"/>
    <dgm:cxn modelId="{C5BB56BA-72E2-4EBC-9EF9-D13CEBDB0BFE}" type="presParOf" srcId="{45F43381-A4F5-4B5E-B7F1-1BE8DD7ADC67}" destId="{1ECFCB12-A497-4B9D-84FF-8EE7EA38E962}" srcOrd="1" destOrd="0" presId="urn:microsoft.com/office/officeart/2005/8/layout/hierarchy1"/>
    <dgm:cxn modelId="{03B2B171-B9B8-46B0-A97A-3CF1AC9E98E3}" type="presParOf" srcId="{1ECFCB12-A497-4B9D-84FF-8EE7EA38E962}" destId="{30655E78-FFB1-4D99-B279-E6C71DF53F9C}" srcOrd="0" destOrd="0" presId="urn:microsoft.com/office/officeart/2005/8/layout/hierarchy1"/>
    <dgm:cxn modelId="{0806EAB2-8158-40DD-8123-196014DD0670}" type="presParOf" srcId="{30655E78-FFB1-4D99-B279-E6C71DF53F9C}" destId="{9B6A1B87-05F3-40B2-B87F-653B763685A7}" srcOrd="0" destOrd="0" presId="urn:microsoft.com/office/officeart/2005/8/layout/hierarchy1"/>
    <dgm:cxn modelId="{79296D89-C42B-4BD4-9FD6-F70A96F9F5B4}" type="presParOf" srcId="{30655E78-FFB1-4D99-B279-E6C71DF53F9C}" destId="{AF981B45-28C7-4547-9224-145B2DCE297E}" srcOrd="1" destOrd="0" presId="urn:microsoft.com/office/officeart/2005/8/layout/hierarchy1"/>
    <dgm:cxn modelId="{313B0974-85EC-458A-9E13-1096FC358537}" type="presParOf" srcId="{1ECFCB12-A497-4B9D-84FF-8EE7EA38E962}" destId="{29435375-61C0-4511-98DE-590F3E749AB6}" srcOrd="1" destOrd="0" presId="urn:microsoft.com/office/officeart/2005/8/layout/hierarchy1"/>
    <dgm:cxn modelId="{B51C5713-5DDA-4535-A666-D070227DA28B}" type="presParOf" srcId="{45F43381-A4F5-4B5E-B7F1-1BE8DD7ADC67}" destId="{9C312282-5B9F-449B-9B35-5E58129AE70D}" srcOrd="2" destOrd="0" presId="urn:microsoft.com/office/officeart/2005/8/layout/hierarchy1"/>
    <dgm:cxn modelId="{857D4C9F-DD9C-4460-8E30-21A8964442BD}" type="presParOf" srcId="{45F43381-A4F5-4B5E-B7F1-1BE8DD7ADC67}" destId="{86E62CAD-BDB5-4BB8-8A41-9EA50CD92A66}" srcOrd="3" destOrd="0" presId="urn:microsoft.com/office/officeart/2005/8/layout/hierarchy1"/>
    <dgm:cxn modelId="{6A0441C6-0553-4C40-B88C-08497B9ABDB3}" type="presParOf" srcId="{86E62CAD-BDB5-4BB8-8A41-9EA50CD92A66}" destId="{7890C621-21C8-4680-86C9-725EFE86F42E}" srcOrd="0" destOrd="0" presId="urn:microsoft.com/office/officeart/2005/8/layout/hierarchy1"/>
    <dgm:cxn modelId="{BDEC8997-1773-4088-91D4-29A425A3E015}" type="presParOf" srcId="{7890C621-21C8-4680-86C9-725EFE86F42E}" destId="{FF6FAD98-0F98-4776-80DE-650F7F1F7BBC}" srcOrd="0" destOrd="0" presId="urn:microsoft.com/office/officeart/2005/8/layout/hierarchy1"/>
    <dgm:cxn modelId="{AFD7366D-8DC2-4835-A6E3-58E791405745}" type="presParOf" srcId="{7890C621-21C8-4680-86C9-725EFE86F42E}" destId="{13C46EB2-373B-4D94-A214-014455C357B5}" srcOrd="1" destOrd="0" presId="urn:microsoft.com/office/officeart/2005/8/layout/hierarchy1"/>
    <dgm:cxn modelId="{55D5E785-B400-40FA-AEBD-D3090DE649AC}" type="presParOf" srcId="{86E62CAD-BDB5-4BB8-8A41-9EA50CD92A66}" destId="{CB9ABEF2-5A00-45D7-ABD8-E8B847CF83E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9A409-B0BC-445A-94F7-FDAB83923665}">
      <dsp:nvSpPr>
        <dsp:cNvPr id="0" name=""/>
        <dsp:cNvSpPr/>
      </dsp:nvSpPr>
      <dsp:spPr>
        <a:xfrm>
          <a:off x="0" y="0"/>
          <a:ext cx="3135240" cy="7455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accent2"/>
              </a:solidFill>
              <a:latin typeface="+mn-lt"/>
            </a:rPr>
            <a:t>Микродвижения головы</a:t>
          </a:r>
        </a:p>
      </dsp:txBody>
      <dsp:txXfrm>
        <a:off x="21837" y="21837"/>
        <a:ext cx="3091566" cy="701900"/>
      </dsp:txXfrm>
    </dsp:sp>
    <dsp:sp modelId="{7D3FCD38-179F-4747-BDAF-3545BB618DA3}">
      <dsp:nvSpPr>
        <dsp:cNvPr id="0" name=""/>
        <dsp:cNvSpPr/>
      </dsp:nvSpPr>
      <dsp:spPr>
        <a:xfrm rot="5400000">
          <a:off x="1426629" y="765808"/>
          <a:ext cx="281981" cy="335508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latin typeface="+mn-lt"/>
          </a:endParaRPr>
        </a:p>
      </dsp:txBody>
      <dsp:txXfrm rot="-5400000">
        <a:off x="1466968" y="792571"/>
        <a:ext cx="201304" cy="197387"/>
      </dsp:txXfrm>
    </dsp:sp>
    <dsp:sp modelId="{493F0DD9-D1A8-46A1-9D5E-FF5AE73C3B17}">
      <dsp:nvSpPr>
        <dsp:cNvPr id="0" name=""/>
        <dsp:cNvSpPr/>
      </dsp:nvSpPr>
      <dsp:spPr>
        <a:xfrm>
          <a:off x="0" y="1121550"/>
          <a:ext cx="3135240" cy="7455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accent2"/>
              </a:solidFill>
              <a:latin typeface="+mn-lt"/>
            </a:rPr>
            <a:t>Телевизионный контроль</a:t>
          </a:r>
        </a:p>
      </dsp:txBody>
      <dsp:txXfrm>
        <a:off x="21837" y="1143387"/>
        <a:ext cx="3091566" cy="701900"/>
      </dsp:txXfrm>
    </dsp:sp>
    <dsp:sp modelId="{7DEB9009-7EEB-4E5D-873E-567D8900C10D}">
      <dsp:nvSpPr>
        <dsp:cNvPr id="0" name=""/>
        <dsp:cNvSpPr/>
      </dsp:nvSpPr>
      <dsp:spPr>
        <a:xfrm rot="5400000">
          <a:off x="1427824" y="1885764"/>
          <a:ext cx="279590" cy="335508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latin typeface="+mn-lt"/>
          </a:endParaRPr>
        </a:p>
      </dsp:txBody>
      <dsp:txXfrm rot="-5400000">
        <a:off x="1466968" y="1913723"/>
        <a:ext cx="201304" cy="195713"/>
      </dsp:txXfrm>
    </dsp:sp>
    <dsp:sp modelId="{7C8BB40B-041B-4B50-A5B2-26B64930F715}">
      <dsp:nvSpPr>
        <dsp:cNvPr id="0" name=""/>
        <dsp:cNvSpPr/>
      </dsp:nvSpPr>
      <dsp:spPr>
        <a:xfrm>
          <a:off x="0" y="2239912"/>
          <a:ext cx="3135240" cy="7455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accent2"/>
              </a:solidFill>
              <a:latin typeface="+mn-lt"/>
            </a:rPr>
            <a:t>Программная обработка</a:t>
          </a:r>
        </a:p>
      </dsp:txBody>
      <dsp:txXfrm>
        <a:off x="21837" y="2261749"/>
        <a:ext cx="3091566" cy="701900"/>
      </dsp:txXfrm>
    </dsp:sp>
    <dsp:sp modelId="{77B26EE4-11BF-4322-91CD-F90425056349}">
      <dsp:nvSpPr>
        <dsp:cNvPr id="0" name=""/>
        <dsp:cNvSpPr/>
      </dsp:nvSpPr>
      <dsp:spPr>
        <a:xfrm rot="5400000">
          <a:off x="1438243" y="2990234"/>
          <a:ext cx="258752" cy="33550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latin typeface="+mn-lt"/>
          </a:endParaRPr>
        </a:p>
      </dsp:txBody>
      <dsp:txXfrm rot="-5400000">
        <a:off x="1466967" y="3028612"/>
        <a:ext cx="201304" cy="181126"/>
      </dsp:txXfrm>
    </dsp:sp>
    <dsp:sp modelId="{D83DC65A-08C0-40F7-84A6-676EA2C45203}">
      <dsp:nvSpPr>
        <dsp:cNvPr id="0" name=""/>
        <dsp:cNvSpPr/>
      </dsp:nvSpPr>
      <dsp:spPr>
        <a:xfrm>
          <a:off x="0" y="3330490"/>
          <a:ext cx="3135240" cy="7455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solidFill>
              <a:srgbClr val="FF0000"/>
            </a:solidFill>
            <a:latin typeface="+mn-lt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accent2"/>
              </a:solidFill>
              <a:latin typeface="+mn-lt"/>
            </a:rPr>
            <a:t>Сравнение </a:t>
          </a:r>
          <a:r>
            <a:rPr lang="ru-RU" sz="2000" kern="1200">
              <a:solidFill>
                <a:schemeClr val="accent2"/>
              </a:solidFill>
              <a:latin typeface="+mn-lt"/>
            </a:rPr>
            <a:t>с шаблоном</a:t>
          </a:r>
          <a:r>
            <a:rPr lang="en-US" sz="2000" kern="1200">
              <a:solidFill>
                <a:schemeClr val="accent2"/>
              </a:solidFill>
              <a:latin typeface="+mn-lt"/>
            </a:rPr>
            <a:t> </a:t>
          </a:r>
          <a:endParaRPr lang="en-US" sz="2000" kern="1200" dirty="0">
            <a:solidFill>
              <a:schemeClr val="accent2"/>
            </a:solidFill>
            <a:latin typeface="+mn-lt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solidFill>
              <a:schemeClr val="tx1"/>
            </a:solidFill>
            <a:latin typeface="+mn-lt"/>
          </a:endParaRPr>
        </a:p>
      </dsp:txBody>
      <dsp:txXfrm>
        <a:off x="21837" y="3352327"/>
        <a:ext cx="3091566" cy="701900"/>
      </dsp:txXfrm>
    </dsp:sp>
    <dsp:sp modelId="{72EA9B7A-7A2B-4BB9-9374-9210F9C6F811}">
      <dsp:nvSpPr>
        <dsp:cNvPr id="0" name=""/>
        <dsp:cNvSpPr/>
      </dsp:nvSpPr>
      <dsp:spPr>
        <a:xfrm rot="5400000">
          <a:off x="1417405" y="4108595"/>
          <a:ext cx="300428" cy="335508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latin typeface="+mn-lt"/>
          </a:endParaRPr>
        </a:p>
      </dsp:txBody>
      <dsp:txXfrm rot="-5400000">
        <a:off x="1466967" y="4126135"/>
        <a:ext cx="201304" cy="210300"/>
      </dsp:txXfrm>
    </dsp:sp>
    <dsp:sp modelId="{0AEC3412-03B3-4694-82CC-E019EA3A010E}">
      <dsp:nvSpPr>
        <dsp:cNvPr id="0" name=""/>
        <dsp:cNvSpPr/>
      </dsp:nvSpPr>
      <dsp:spPr>
        <a:xfrm>
          <a:off x="0" y="4476635"/>
          <a:ext cx="3135240" cy="7455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accent2"/>
              </a:solidFill>
              <a:latin typeface="+mn-lt"/>
            </a:rPr>
            <a:t>Результат диагностики</a:t>
          </a:r>
        </a:p>
      </dsp:txBody>
      <dsp:txXfrm>
        <a:off x="21837" y="4498472"/>
        <a:ext cx="3091566" cy="701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12282-5B9F-449B-9B35-5E58129AE70D}">
      <dsp:nvSpPr>
        <dsp:cNvPr id="0" name=""/>
        <dsp:cNvSpPr/>
      </dsp:nvSpPr>
      <dsp:spPr>
        <a:xfrm>
          <a:off x="3215909" y="1214978"/>
          <a:ext cx="1786441" cy="426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125"/>
              </a:lnTo>
              <a:lnTo>
                <a:pt x="2079083" y="351125"/>
              </a:lnTo>
              <a:lnTo>
                <a:pt x="2079083" y="496598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274B1-7CA3-4ECB-8B88-EAF61C13CB89}">
      <dsp:nvSpPr>
        <dsp:cNvPr id="0" name=""/>
        <dsp:cNvSpPr/>
      </dsp:nvSpPr>
      <dsp:spPr>
        <a:xfrm>
          <a:off x="1582737" y="1214978"/>
          <a:ext cx="1633172" cy="426700"/>
        </a:xfrm>
        <a:custGeom>
          <a:avLst/>
          <a:gdLst/>
          <a:ahLst/>
          <a:cxnLst/>
          <a:rect l="0" t="0" r="0" b="0"/>
          <a:pathLst>
            <a:path>
              <a:moveTo>
                <a:pt x="1900706" y="0"/>
              </a:moveTo>
              <a:lnTo>
                <a:pt x="1900706" y="351125"/>
              </a:lnTo>
              <a:lnTo>
                <a:pt x="0" y="351125"/>
              </a:lnTo>
              <a:lnTo>
                <a:pt x="0" y="496598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377FE3-D2BD-4678-9B1C-F0A3A8BA7030}">
      <dsp:nvSpPr>
        <dsp:cNvPr id="0" name=""/>
        <dsp:cNvSpPr/>
      </dsp:nvSpPr>
      <dsp:spPr>
        <a:xfrm>
          <a:off x="843521" y="382981"/>
          <a:ext cx="4744776" cy="83199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E4B06-D35E-477E-BD55-EF98D235622D}">
      <dsp:nvSpPr>
        <dsp:cNvPr id="0" name=""/>
        <dsp:cNvSpPr/>
      </dsp:nvSpPr>
      <dsp:spPr>
        <a:xfrm>
          <a:off x="993443" y="525406"/>
          <a:ext cx="4744776" cy="83199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 принципу фиксации видеокамеры</a:t>
          </a:r>
        </a:p>
      </dsp:txBody>
      <dsp:txXfrm>
        <a:off x="1017811" y="549774"/>
        <a:ext cx="4696040" cy="783260"/>
      </dsp:txXfrm>
    </dsp:sp>
    <dsp:sp modelId="{9B6A1B87-05F3-40B2-B87F-653B763685A7}">
      <dsp:nvSpPr>
        <dsp:cNvPr id="0" name=""/>
        <dsp:cNvSpPr/>
      </dsp:nvSpPr>
      <dsp:spPr>
        <a:xfrm>
          <a:off x="1648" y="1641678"/>
          <a:ext cx="3162176" cy="765671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81B45-28C7-4547-9224-145B2DCE297E}">
      <dsp:nvSpPr>
        <dsp:cNvPr id="0" name=""/>
        <dsp:cNvSpPr/>
      </dsp:nvSpPr>
      <dsp:spPr>
        <a:xfrm>
          <a:off x="151570" y="1784103"/>
          <a:ext cx="3162176" cy="76567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 жесткой фиксацией</a:t>
          </a:r>
        </a:p>
      </dsp:txBody>
      <dsp:txXfrm>
        <a:off x="173996" y="1806529"/>
        <a:ext cx="3117324" cy="720819"/>
      </dsp:txXfrm>
    </dsp:sp>
    <dsp:sp modelId="{FF6FAD98-0F98-4776-80DE-650F7F1F7BBC}">
      <dsp:nvSpPr>
        <dsp:cNvPr id="0" name=""/>
        <dsp:cNvSpPr/>
      </dsp:nvSpPr>
      <dsp:spPr>
        <a:xfrm>
          <a:off x="3465317" y="1641678"/>
          <a:ext cx="3074067" cy="744337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46EB2-373B-4D94-A214-014455C357B5}">
      <dsp:nvSpPr>
        <dsp:cNvPr id="0" name=""/>
        <dsp:cNvSpPr/>
      </dsp:nvSpPr>
      <dsp:spPr>
        <a:xfrm>
          <a:off x="3615239" y="1784103"/>
          <a:ext cx="3074067" cy="74433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Без фиксации</a:t>
          </a:r>
        </a:p>
      </dsp:txBody>
      <dsp:txXfrm>
        <a:off x="3637040" y="1805904"/>
        <a:ext cx="3030465" cy="7007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12282-5B9F-449B-9B35-5E58129AE70D}">
      <dsp:nvSpPr>
        <dsp:cNvPr id="0" name=""/>
        <dsp:cNvSpPr/>
      </dsp:nvSpPr>
      <dsp:spPr>
        <a:xfrm>
          <a:off x="3818588" y="882856"/>
          <a:ext cx="1992128" cy="503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363"/>
              </a:lnTo>
              <a:lnTo>
                <a:pt x="2146401" y="383363"/>
              </a:lnTo>
              <a:lnTo>
                <a:pt x="2146401" y="542192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274B1-7CA3-4ECB-8B88-EAF61C13CB89}">
      <dsp:nvSpPr>
        <dsp:cNvPr id="0" name=""/>
        <dsp:cNvSpPr/>
      </dsp:nvSpPr>
      <dsp:spPr>
        <a:xfrm>
          <a:off x="1952671" y="882856"/>
          <a:ext cx="1865917" cy="503222"/>
        </a:xfrm>
        <a:custGeom>
          <a:avLst/>
          <a:gdLst/>
          <a:ahLst/>
          <a:cxnLst/>
          <a:rect l="0" t="0" r="0" b="0"/>
          <a:pathLst>
            <a:path>
              <a:moveTo>
                <a:pt x="2010416" y="0"/>
              </a:moveTo>
              <a:lnTo>
                <a:pt x="2010416" y="383363"/>
              </a:lnTo>
              <a:lnTo>
                <a:pt x="0" y="383363"/>
              </a:lnTo>
              <a:lnTo>
                <a:pt x="0" y="542192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377FE3-D2BD-4678-9B1C-F0A3A8BA7030}">
      <dsp:nvSpPr>
        <dsp:cNvPr id="0" name=""/>
        <dsp:cNvSpPr/>
      </dsp:nvSpPr>
      <dsp:spPr>
        <a:xfrm>
          <a:off x="1189022" y="-39326"/>
          <a:ext cx="5259131" cy="922183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E4B06-D35E-477E-BD55-EF98D235622D}">
      <dsp:nvSpPr>
        <dsp:cNvPr id="0" name=""/>
        <dsp:cNvSpPr/>
      </dsp:nvSpPr>
      <dsp:spPr>
        <a:xfrm>
          <a:off x="1365830" y="128640"/>
          <a:ext cx="5259131" cy="92218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 локальности средств измерений</a:t>
          </a:r>
        </a:p>
      </dsp:txBody>
      <dsp:txXfrm>
        <a:off x="1392840" y="155650"/>
        <a:ext cx="5205111" cy="868163"/>
      </dsp:txXfrm>
    </dsp:sp>
    <dsp:sp modelId="{9B6A1B87-05F3-40B2-B87F-653B763685A7}">
      <dsp:nvSpPr>
        <dsp:cNvPr id="0" name=""/>
        <dsp:cNvSpPr/>
      </dsp:nvSpPr>
      <dsp:spPr>
        <a:xfrm>
          <a:off x="200778" y="1386079"/>
          <a:ext cx="3503785" cy="848035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81B45-28C7-4547-9224-145B2DCE297E}">
      <dsp:nvSpPr>
        <dsp:cNvPr id="0" name=""/>
        <dsp:cNvSpPr/>
      </dsp:nvSpPr>
      <dsp:spPr>
        <a:xfrm>
          <a:off x="377586" y="1554046"/>
          <a:ext cx="3503785" cy="84803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Локальные (автономно) системы</a:t>
          </a:r>
        </a:p>
      </dsp:txBody>
      <dsp:txXfrm>
        <a:off x="402424" y="1578884"/>
        <a:ext cx="3454109" cy="798359"/>
      </dsp:txXfrm>
    </dsp:sp>
    <dsp:sp modelId="{FF6FAD98-0F98-4776-80DE-650F7F1F7BBC}">
      <dsp:nvSpPr>
        <dsp:cNvPr id="0" name=""/>
        <dsp:cNvSpPr/>
      </dsp:nvSpPr>
      <dsp:spPr>
        <a:xfrm>
          <a:off x="4058179" y="1386079"/>
          <a:ext cx="3505074" cy="848035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46EB2-373B-4D94-A214-014455C357B5}">
      <dsp:nvSpPr>
        <dsp:cNvPr id="0" name=""/>
        <dsp:cNvSpPr/>
      </dsp:nvSpPr>
      <dsp:spPr>
        <a:xfrm>
          <a:off x="4234987" y="1554046"/>
          <a:ext cx="3505074" cy="84803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Сетевые (глобальные) системы</a:t>
          </a:r>
        </a:p>
      </dsp:txBody>
      <dsp:txXfrm>
        <a:off x="4259825" y="1578884"/>
        <a:ext cx="3455398" cy="7983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12282-5B9F-449B-9B35-5E58129AE70D}">
      <dsp:nvSpPr>
        <dsp:cNvPr id="0" name=""/>
        <dsp:cNvSpPr/>
      </dsp:nvSpPr>
      <dsp:spPr>
        <a:xfrm>
          <a:off x="4063508" y="737474"/>
          <a:ext cx="1555257" cy="3533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339"/>
              </a:lnTo>
              <a:lnTo>
                <a:pt x="1555257" y="237339"/>
              </a:lnTo>
              <a:lnTo>
                <a:pt x="1555257" y="3533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274B1-7CA3-4ECB-8B88-EAF61C13CB89}">
      <dsp:nvSpPr>
        <dsp:cNvPr id="0" name=""/>
        <dsp:cNvSpPr/>
      </dsp:nvSpPr>
      <dsp:spPr>
        <a:xfrm>
          <a:off x="2583533" y="737474"/>
          <a:ext cx="1479975" cy="353313"/>
        </a:xfrm>
        <a:custGeom>
          <a:avLst/>
          <a:gdLst/>
          <a:ahLst/>
          <a:cxnLst/>
          <a:rect l="0" t="0" r="0" b="0"/>
          <a:pathLst>
            <a:path>
              <a:moveTo>
                <a:pt x="1479975" y="0"/>
              </a:moveTo>
              <a:lnTo>
                <a:pt x="1479975" y="237339"/>
              </a:lnTo>
              <a:lnTo>
                <a:pt x="0" y="237339"/>
              </a:lnTo>
              <a:lnTo>
                <a:pt x="0" y="3533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377FE3-D2BD-4678-9B1C-F0A3A8BA7030}">
      <dsp:nvSpPr>
        <dsp:cNvPr id="0" name=""/>
        <dsp:cNvSpPr/>
      </dsp:nvSpPr>
      <dsp:spPr>
        <a:xfrm>
          <a:off x="1994754" y="11967"/>
          <a:ext cx="4137506" cy="7255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E4B06-D35E-477E-BD55-EF98D235622D}">
      <dsp:nvSpPr>
        <dsp:cNvPr id="0" name=""/>
        <dsp:cNvSpPr/>
      </dsp:nvSpPr>
      <dsp:spPr>
        <a:xfrm>
          <a:off x="2133854" y="144111"/>
          <a:ext cx="4137506" cy="7255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 типу действия</a:t>
          </a:r>
        </a:p>
      </dsp:txBody>
      <dsp:txXfrm>
        <a:off x="2155103" y="165360"/>
        <a:ext cx="4095008" cy="683009"/>
      </dsp:txXfrm>
    </dsp:sp>
    <dsp:sp modelId="{9B6A1B87-05F3-40B2-B87F-653B763685A7}">
      <dsp:nvSpPr>
        <dsp:cNvPr id="0" name=""/>
        <dsp:cNvSpPr/>
      </dsp:nvSpPr>
      <dsp:spPr>
        <a:xfrm>
          <a:off x="1205269" y="1090788"/>
          <a:ext cx="2756526" cy="6671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81B45-28C7-4547-9224-145B2DCE297E}">
      <dsp:nvSpPr>
        <dsp:cNvPr id="0" name=""/>
        <dsp:cNvSpPr/>
      </dsp:nvSpPr>
      <dsp:spPr>
        <a:xfrm>
          <a:off x="1344369" y="1222932"/>
          <a:ext cx="2756526" cy="6671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Без ОС</a:t>
          </a:r>
        </a:p>
      </dsp:txBody>
      <dsp:txXfrm>
        <a:off x="1363910" y="1242473"/>
        <a:ext cx="2717444" cy="628091"/>
      </dsp:txXfrm>
    </dsp:sp>
    <dsp:sp modelId="{FF6FAD98-0F98-4776-80DE-650F7F1F7BBC}">
      <dsp:nvSpPr>
        <dsp:cNvPr id="0" name=""/>
        <dsp:cNvSpPr/>
      </dsp:nvSpPr>
      <dsp:spPr>
        <a:xfrm>
          <a:off x="4239995" y="1090788"/>
          <a:ext cx="2757540" cy="6671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46EB2-373B-4D94-A214-014455C357B5}">
      <dsp:nvSpPr>
        <dsp:cNvPr id="0" name=""/>
        <dsp:cNvSpPr/>
      </dsp:nvSpPr>
      <dsp:spPr>
        <a:xfrm>
          <a:off x="4379095" y="1222932"/>
          <a:ext cx="2757540" cy="6671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    ОС</a:t>
          </a:r>
        </a:p>
      </dsp:txBody>
      <dsp:txXfrm>
        <a:off x="4398636" y="1242473"/>
        <a:ext cx="2718458" cy="628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A04FCE5-7B01-4E78-915E-45490248650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AFEC05D-9295-4F62-9793-FE88F7FB907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baseline="0" dirty="0">
                <a:latin typeface="Arial" panose="020B0604020202020204" pitchFamily="34" charset="0"/>
              </a:rPr>
              <a:t>Уважаемые коллеги</a:t>
            </a:r>
            <a:r>
              <a:rPr lang="en-US" altLang="ru-RU" baseline="0" dirty="0">
                <a:latin typeface="Arial" panose="020B0604020202020204" pitchFamily="34" charset="0"/>
              </a:rPr>
              <a:t>, </a:t>
            </a:r>
            <a:r>
              <a:rPr lang="ru-RU" altLang="ru-RU" baseline="0" dirty="0">
                <a:latin typeface="Arial" panose="020B0604020202020204" pitchFamily="34" charset="0"/>
              </a:rPr>
              <a:t>меня зовут Минкин Виктор Альбертович</a:t>
            </a:r>
            <a:r>
              <a:rPr lang="en-US" altLang="ru-RU" baseline="0" dirty="0">
                <a:latin typeface="Arial" panose="020B0604020202020204" pitchFamily="34" charset="0"/>
              </a:rPr>
              <a:t>, </a:t>
            </a:r>
            <a:r>
              <a:rPr lang="ru-RU" altLang="ru-RU" baseline="0" dirty="0">
                <a:latin typeface="Arial" panose="020B0604020202020204" pitchFamily="34" charset="0"/>
              </a:rPr>
              <a:t>я заместитель директора предприятия </a:t>
            </a:r>
            <a:r>
              <a:rPr lang="ru-RU" altLang="ru-RU" baseline="0" dirty="0" err="1">
                <a:latin typeface="Arial" panose="020B0604020202020204" pitchFamily="34" charset="0"/>
              </a:rPr>
              <a:t>Элсис</a:t>
            </a:r>
            <a:r>
              <a:rPr lang="ru-RU" altLang="ru-RU" baseline="0" dirty="0">
                <a:latin typeface="Arial" panose="020B0604020202020204" pitchFamily="34" charset="0"/>
              </a:rPr>
              <a:t> и представлю технологию виброизображения</a:t>
            </a:r>
            <a:r>
              <a:rPr lang="en-US" altLang="ru-RU" baseline="0" dirty="0">
                <a:latin typeface="Arial" panose="020B0604020202020204" pitchFamily="34" charset="0"/>
              </a:rPr>
              <a:t>, </a:t>
            </a:r>
            <a:r>
              <a:rPr lang="ru-RU" altLang="ru-RU" baseline="0" dirty="0">
                <a:latin typeface="Arial" panose="020B0604020202020204" pitchFamily="34" charset="0"/>
              </a:rPr>
              <a:t>которая позволяет узнать о человеке больше</a:t>
            </a:r>
            <a:r>
              <a:rPr lang="en-US" altLang="ru-RU" baseline="0" dirty="0">
                <a:latin typeface="Arial" panose="020B0604020202020204" pitchFamily="34" charset="0"/>
              </a:rPr>
              <a:t>, </a:t>
            </a:r>
            <a:r>
              <a:rPr lang="ru-RU" altLang="ru-RU" baseline="0" dirty="0">
                <a:latin typeface="Arial" panose="020B0604020202020204" pitchFamily="34" charset="0"/>
              </a:rPr>
              <a:t>чем он сам о себе знает</a:t>
            </a:r>
            <a:r>
              <a:rPr lang="en-US" altLang="ru-RU" baseline="0" dirty="0">
                <a:latin typeface="Arial" panose="020B0604020202020204" pitchFamily="34" charset="0"/>
              </a:rPr>
              <a:t>. </a:t>
            </a:r>
            <a:r>
              <a:rPr lang="ru-RU" altLang="ru-RU" baseline="0" dirty="0">
                <a:latin typeface="Arial" panose="020B0604020202020204" pitchFamily="34" charset="0"/>
              </a:rPr>
              <a:t>Для этого необходимо иметь всего лишь стандартный компьютер и веб камеру</a:t>
            </a:r>
            <a:r>
              <a:rPr lang="en-US" altLang="ru-RU" baseline="0" dirty="0">
                <a:latin typeface="Arial" panose="020B0604020202020204" pitchFamily="34" charset="0"/>
              </a:rPr>
              <a:t>, </a:t>
            </a:r>
            <a:r>
              <a:rPr lang="ru-RU" altLang="ru-RU" baseline="0" dirty="0">
                <a:latin typeface="Arial" panose="020B0604020202020204" pitchFamily="34" charset="0"/>
              </a:rPr>
              <a:t>а так же программное обеспечение</a:t>
            </a:r>
            <a:r>
              <a:rPr lang="en-US" altLang="ru-RU" baseline="0" dirty="0">
                <a:latin typeface="Arial" panose="020B0604020202020204" pitchFamily="34" charset="0"/>
              </a:rPr>
              <a:t>, </a:t>
            </a:r>
            <a:r>
              <a:rPr lang="ru-RU" altLang="ru-RU" baseline="0" dirty="0">
                <a:latin typeface="Arial" panose="020B0604020202020204" pitchFamily="34" charset="0"/>
              </a:rPr>
              <a:t>которое разрабатывает предприятие </a:t>
            </a:r>
            <a:r>
              <a:rPr lang="ru-RU" altLang="ru-RU" baseline="0" dirty="0" err="1">
                <a:latin typeface="Arial" panose="020B0604020202020204" pitchFamily="34" charset="0"/>
              </a:rPr>
              <a:t>Элсис</a:t>
            </a:r>
            <a:r>
              <a:rPr lang="en-US" altLang="ru-RU" baseline="0" dirty="0">
                <a:latin typeface="Arial" panose="020B0604020202020204" pitchFamily="34" charset="0"/>
              </a:rPr>
              <a:t>. </a:t>
            </a:r>
            <a:r>
              <a:rPr lang="ru-RU" altLang="ru-RU" baseline="0" dirty="0">
                <a:latin typeface="Arial" panose="020B0604020202020204" pitchFamily="34" charset="0"/>
              </a:rPr>
              <a:t>Программа анализирует микровибрации лица человека</a:t>
            </a:r>
            <a:r>
              <a:rPr lang="en-US" altLang="ru-RU" baseline="0" dirty="0">
                <a:latin typeface="Arial" panose="020B0604020202020204" pitchFamily="34" charset="0"/>
              </a:rPr>
              <a:t>, </a:t>
            </a:r>
            <a:r>
              <a:rPr lang="ru-RU" altLang="ru-RU" baseline="0" dirty="0">
                <a:latin typeface="Arial" panose="020B0604020202020204" pitchFamily="34" charset="0"/>
              </a:rPr>
              <a:t>потому в начале я расскажу почему великие ученые прошлого считали движения самым информативным показателем характеристик личности человека</a:t>
            </a:r>
            <a:r>
              <a:rPr lang="en-US" altLang="ru-RU" baseline="0" dirty="0">
                <a:latin typeface="Arial" panose="020B0604020202020204" pitchFamily="34" charset="0"/>
              </a:rPr>
              <a:t>.</a:t>
            </a:r>
            <a:endParaRPr lang="ru-RU" altLang="ru-RU" baseline="0" dirty="0">
              <a:latin typeface="Arial" panose="020B0604020202020204" pitchFamily="34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1AF722-8D57-4217-8DBE-5FE7F2AA2CEE}" type="slidenum">
              <a:rPr lang="ru-RU" altLang="ru-RU" smtClean="0"/>
              <a:pPr/>
              <a:t>1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Также можно классифицировать системы виброизображения по типу объекта исследования и использования обратной связи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36460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DB019C75-018A-2075-F06A-9873E835A7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D0A6355E-E5BF-3BE6-806F-95C07442A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На круговой диаграмме приведена классификация систем виброизображения на основе типа измеряемого объекта с примерным указанием доли рынка для выделенных областей применений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B05ABA46-1006-1ABA-9D35-F4945748D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32239B-A631-4194-95FC-AD2DF86A21E4}" type="slidenum">
              <a:rPr lang="ru-RU" altLang="ru-RU"/>
              <a:pPr/>
              <a:t>11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207718D5-CA2C-8B0F-D90E-75199D6007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6F1AF37B-9562-C0DE-3992-5FBF04460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На сайте </a:t>
            </a:r>
            <a:r>
              <a:rPr lang="ru-RU" altLang="en-US" dirty="0" err="1">
                <a:latin typeface="Arial" panose="020B0604020202020204" pitchFamily="34" charset="0"/>
              </a:rPr>
              <a:t>Псимейкер</a:t>
            </a:r>
            <a:r>
              <a:rPr lang="ru-RU" altLang="en-US" dirty="0">
                <a:latin typeface="Arial" panose="020B0604020202020204" pitchFamily="34" charset="0"/>
              </a:rPr>
              <a:t> можно скачать более 100 программ для разных применений технологии виброизображения</a:t>
            </a:r>
            <a:endParaRPr lang="en-US" altLang="en-US" dirty="0">
              <a:latin typeface="Arial" panose="020B0604020202020204" pitchFamily="34" charset="0"/>
            </a:endParaRPr>
          </a:p>
          <a:p>
            <a:r>
              <a:rPr lang="ru-RU" altLang="en-US" dirty="0">
                <a:latin typeface="Arial" panose="020B0604020202020204" pitchFamily="34" charset="0"/>
              </a:rPr>
              <a:t>Практически все программы можно бесплатно протестировать в режиме ДЕМО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Ключ защиты программы </a:t>
            </a:r>
            <a:r>
              <a:rPr lang="en-US" altLang="en-US" dirty="0">
                <a:latin typeface="Arial" panose="020B0604020202020204" pitchFamily="34" charset="0"/>
              </a:rPr>
              <a:t>Vibraimage PRO </a:t>
            </a:r>
            <a:r>
              <a:rPr lang="ru-RU" altLang="en-US" dirty="0">
                <a:latin typeface="Arial" panose="020B0604020202020204" pitchFamily="34" charset="0"/>
              </a:rPr>
              <a:t>позволяет работать с любой программой виброизображения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10213FCD-97B3-9CF7-9527-8E4A60727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EB7D45-E613-4741-B100-A924D518D7B3}" type="slidenum">
              <a:rPr lang="ru-RU" altLang="ru-RU"/>
              <a:pPr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Алгоритмы работы программ виброизображения описаны в открытых публикациях и их большая часть приводится на сайте </a:t>
            </a:r>
            <a:r>
              <a:rPr lang="ru-RU" dirty="0" err="1"/>
              <a:t>Псимейкер</a:t>
            </a:r>
            <a:r>
              <a:rPr lang="ru-RU" dirty="0"/>
              <a:t> в разделах статьи и конференции</a:t>
            </a:r>
            <a:r>
              <a:rPr lang="en-US" dirty="0"/>
              <a:t>. </a:t>
            </a:r>
            <a:r>
              <a:rPr lang="ru-RU" dirty="0"/>
              <a:t>Все характеристики личности и параметры эмоций определяются четкими и однозначными методами подтвержденными статистическими исследованиями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4447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В настоящее время активно используются 4 поколения систем виброизображения</a:t>
            </a:r>
            <a:r>
              <a:rPr lang="en-US" altLang="en-US" dirty="0">
                <a:latin typeface="Arial" panose="020B0604020202020204" pitchFamily="34" charset="0"/>
              </a:rPr>
              <a:t>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Первое поколение измеряет поведенческие характеристики человека без предъявления внешних стимулов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просто камера смотрит на человека и программа определяет его уровни агрессии тревожности стресса торможения и другие характеристики личности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Второе поколение определяет характеристики личности по психофизиологической реакции на предъявляемые стимулы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Третье поколение систем виброизображения вначале определяет индивидуальный профиль испытуемого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а затем определяет характеристики личности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предъявляя стимулы значимые для конкретного испытуемого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34BF92-69D5-4377-B180-071E26E4B110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/>
              <a:t>Четвертое поколение систем виброизображения использует искусственный интеллект для измерения характеристик личности</a:t>
            </a:r>
          </a:p>
          <a:p>
            <a:r>
              <a:rPr lang="ru-RU" b="0" dirty="0"/>
              <a:t>Например</a:t>
            </a:r>
            <a:r>
              <a:rPr lang="en-US" b="0" dirty="0"/>
              <a:t>, </a:t>
            </a:r>
            <a:r>
              <a:rPr lang="ru-RU" b="0" dirty="0"/>
              <a:t>для диагностики ковида нам не удалось достигнуть требуемой точности с помощью своих мозгов и пришлось использовать ИИ который обеспечил необходимую точность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480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 25 лет исследования технология виброизображения прошла большой путь от красивой игрушки до наиболее широко применяемой технологии психофизиологической детекции сравнимой по точности определения характеристик личности с классическими технологиями исследования физиологических сигналов</a:t>
            </a:r>
            <a:r>
              <a:rPr lang="en-US" dirty="0"/>
              <a:t>, </a:t>
            </a:r>
            <a:r>
              <a:rPr lang="ru-RU" dirty="0"/>
              <a:t>таких как ЭЭГ</a:t>
            </a:r>
            <a:r>
              <a:rPr lang="en-US" dirty="0"/>
              <a:t>, </a:t>
            </a:r>
            <a:r>
              <a:rPr lang="ru-RU" dirty="0"/>
              <a:t>ВСР</a:t>
            </a:r>
            <a:r>
              <a:rPr lang="en-US" dirty="0"/>
              <a:t>, </a:t>
            </a:r>
            <a:r>
              <a:rPr lang="ru-RU" dirty="0"/>
              <a:t>КГР</a:t>
            </a:r>
            <a:r>
              <a:rPr lang="en-US" dirty="0"/>
              <a:t> </a:t>
            </a:r>
            <a:r>
              <a:rPr lang="ru-RU" dirty="0"/>
              <a:t>или МРИ</a:t>
            </a:r>
          </a:p>
          <a:p>
            <a:r>
              <a:rPr lang="ru-RU" dirty="0"/>
              <a:t>Но технология виброизображения отличается от предыдущих исследований физиологических сигналов не только </a:t>
            </a:r>
            <a:r>
              <a:rPr lang="ru-RU" dirty="0" err="1"/>
              <a:t>бесконтактностью</a:t>
            </a:r>
            <a:r>
              <a:rPr lang="ru-RU" dirty="0"/>
              <a:t> но и обработкой информации невозможной при получении точечных аналоговых физиологических сигналов</a:t>
            </a:r>
          </a:p>
          <a:p>
            <a:r>
              <a:rPr lang="ru-RU" dirty="0"/>
              <a:t>Это дает технологии виброизображения конкурентные преимущества при анализе психофизиологического состояния</a:t>
            </a:r>
            <a:r>
              <a:rPr lang="en-US" dirty="0"/>
              <a:t>, </a:t>
            </a:r>
            <a:r>
              <a:rPr lang="ru-RU" dirty="0"/>
              <a:t>которое происходит точнее и быстрее</a:t>
            </a:r>
            <a:r>
              <a:rPr lang="en-US" dirty="0"/>
              <a:t>, </a:t>
            </a:r>
            <a:r>
              <a:rPr lang="ru-RU" dirty="0"/>
              <a:t>чем при исследовании известных физиологических сигналов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8507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7232517F-9872-E457-9F05-50261BBA10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57B8B8F9-56D3-C908-E4C8-AAEE90FA1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В системах безопасности системы виброизображения позволяют выявить агрессивного или потенциально опасного человека при его нахождении в кадре в течении 5 секунд</a:t>
            </a:r>
            <a:r>
              <a:rPr lang="en-US" altLang="en-US" dirty="0">
                <a:latin typeface="Arial" panose="020B0604020202020204" pitchFamily="34" charset="0"/>
              </a:rPr>
              <a:t>. </a:t>
            </a:r>
            <a:r>
              <a:rPr lang="ru-RU" altLang="en-US" dirty="0">
                <a:latin typeface="Arial" panose="020B0604020202020204" pitchFamily="34" charset="0"/>
              </a:rPr>
              <a:t>Конечно большее время нахождения человека в кадре позволяет измерять поведенческие параметры с большей точностью</a:t>
            </a:r>
            <a:r>
              <a:rPr lang="en-US" altLang="en-US" dirty="0">
                <a:latin typeface="Arial" panose="020B0604020202020204" pitchFamily="34" charset="0"/>
              </a:rPr>
              <a:t>.</a:t>
            </a: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90AD56B8-90E3-2780-98FB-2A8DD294F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9B3D50-049D-4E5F-91E5-774FC884FCC1}" type="slidenum">
              <a:rPr lang="ru-RU" altLang="ru-RU"/>
              <a:pPr/>
              <a:t>17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2007 года системы виброизображения рекомендована МВД РФ для выявления террористов и потенциально опасных людей на транспортных объектах</a:t>
            </a:r>
            <a:r>
              <a:rPr lang="en-US" dirty="0"/>
              <a:t>. </a:t>
            </a:r>
            <a:r>
              <a:rPr lang="ru-RU" dirty="0"/>
              <a:t>Около </a:t>
            </a:r>
            <a:r>
              <a:rPr lang="en-US" dirty="0"/>
              <a:t>300 </a:t>
            </a:r>
            <a:r>
              <a:rPr lang="ru-RU" dirty="0"/>
              <a:t>телевизионных камер и систем виброизображения было установлено во время Олимпиады в Сочи для контроля посетителей и выявления потенциальных нарушителей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18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68606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/>
              <a:t>Обслуживание систем виброизображения в Сочи осуществляли работники МВД</a:t>
            </a:r>
            <a:r>
              <a:rPr lang="en-US" dirty="0"/>
              <a:t>, </a:t>
            </a:r>
            <a:r>
              <a:rPr lang="ru-RU" dirty="0"/>
              <a:t>которые прошли обучение в </a:t>
            </a:r>
            <a:r>
              <a:rPr lang="ru-RU" dirty="0" err="1"/>
              <a:t>Элсис</a:t>
            </a:r>
            <a:endParaRPr lang="ru-RU" dirty="0"/>
          </a:p>
          <a:p>
            <a:r>
              <a:rPr lang="ru-RU" dirty="0"/>
              <a:t>По данным МВД точность выявления нарушителей составила примерно 95% при этом ошибка пропуска нарушителя была 0</a:t>
            </a:r>
            <a:endParaRPr lang="en-US" dirty="0"/>
          </a:p>
          <a:p>
            <a:r>
              <a:rPr lang="ru-RU" dirty="0"/>
              <a:t>Существует экспоненциальная зависимость точности выявления нарушителей от времени контроля</a:t>
            </a:r>
            <a:r>
              <a:rPr lang="en-US" dirty="0"/>
              <a:t>.</a:t>
            </a:r>
          </a:p>
          <a:p>
            <a:r>
              <a:rPr lang="ru-RU" dirty="0"/>
              <a:t>В Сочи время контроля посетителей было примерно 10 секунд</a:t>
            </a:r>
            <a:r>
              <a:rPr lang="en-US" dirty="0"/>
              <a:t>.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Начну с древнегреческого философа Аристотеля, который был первым мыслителем, создавшим всестороннюю систему философии охватившую: социологию, философию, политику, логику и физику. Он утверждал, что жизнь это движение, а значит описание движения может характеризовать жизненное состояние.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Великий русский физиолог Иван Михайлович Сеченов впервые описал прямую связь между деятельностью мозга и мышечным движением в своей работе «Рефлексы головного мозга», открывшей эру объективной психофизиологии и опубликованной здесь, в Санкт-Петербурге в 1863 году.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Примерно в это же время, хотя чуть позже, в 1872 году, как продолжение разработки теории эволюции, Чарльз Дарвин, один из наиболее известных в мире ученых, опубликовал работу «О выражении эмоций у человека и животных». Основное внимание в ней он уделил классификации мимики лица и ее эволюционном происхождении.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Практически две эти работы и два различных подхода к человеку от Сеченова и Дарвина определяют развитие психофизиологии в последние 150 лет, причем технология виброизображения объединяет их в едином решении.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Я думаю, что все знают высказывание самого известного психолога в мире Зигмунда Фрейда, что у человека не бывает случайных оговорок. При этом в своей работе «Толкование сновидений», Фрейд также утверждал, что у человека не бывает случайных движений, при этом мысли и движения взаимосвязаны.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Первый российский нобелевский лауреат Иван Петрович Павлов, создатель науки о высшей нервной деятельности и практический исследователь физиологических рефлексов, обращал особое внимание на скорость протекания физиологических процессов как на наиболее важную информацию о физиологическом состоянии человека или животного.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Исследователей прошлого отличала особая наблюдательность, так как в 19 веке и начале 20-го века большая часть исследований проводилась с помощью визуальных наблюдений, а измерительного оборудования в его современном понимании просто не существовало.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Основатель биомеханики Петр Францевич Лесгафт один из наиболее ярких ученых исследовал работу мышц человека во взаимосвязи с другими физиологическими процессами. Я думаю, что его бы не удивила возможность диагностики COVID-19 на основе обработки данных рефлексных мышечных микродвижений, практически предлагаемая технология вытекает из теоретических работ Лесгафта.</a:t>
            </a:r>
          </a:p>
          <a:p>
            <a:endParaRPr lang="ru-RU" altLang="en-US" dirty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0FCBC2-C884-433A-8824-83BBF4DB6B8E}" type="slidenum">
              <a:rPr lang="ru-RU" altLang="ru-RU" smtClean="0"/>
              <a:pPr/>
              <a:t>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94133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В настоящее время программы для </a:t>
            </a:r>
            <a:r>
              <a:rPr lang="ru-RU" altLang="en-US" dirty="0" err="1">
                <a:latin typeface="Arial" panose="020B0604020202020204" pitchFamily="34" charset="0"/>
              </a:rPr>
              <a:t>предсменного</a:t>
            </a:r>
            <a:r>
              <a:rPr lang="ru-RU" altLang="en-US" dirty="0">
                <a:latin typeface="Arial" panose="020B0604020202020204" pitchFamily="34" charset="0"/>
              </a:rPr>
              <a:t> контроля работников активно используются на предприятиях МИНАТОМА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Партнером </a:t>
            </a:r>
            <a:r>
              <a:rPr lang="ru-RU" altLang="en-US" dirty="0" err="1">
                <a:latin typeface="Arial" panose="020B0604020202020204" pitchFamily="34" charset="0"/>
              </a:rPr>
              <a:t>Элсис</a:t>
            </a:r>
            <a:r>
              <a:rPr lang="ru-RU" altLang="en-US" dirty="0">
                <a:latin typeface="Arial" panose="020B0604020202020204" pitchFamily="34" charset="0"/>
              </a:rPr>
              <a:t> в разработке и применении таких систем является ФМБА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Программа ВибраСтафф за 1 минуту определяет 12 поведенческих параметров работника которые сводятся в один показатель допуска или недопуска к рабочему месту</a:t>
            </a:r>
            <a:r>
              <a:rPr lang="en-US" altLang="en-US" dirty="0">
                <a:latin typeface="Arial" panose="020B0604020202020204" pitchFamily="34" charset="0"/>
              </a:rPr>
              <a:t>. </a:t>
            </a:r>
            <a:r>
              <a:rPr lang="ru-RU" altLang="en-US" dirty="0">
                <a:latin typeface="Arial" panose="020B0604020202020204" pitchFamily="34" charset="0"/>
              </a:rPr>
              <a:t>Контроль психоэмоционального состояние работника является важным фактором снижающем риски возникновения чрезвычайных ситуаций на особо важных производствах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например при работе с ядерным топливом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ACBCA2-5C02-4AD2-89B3-9C536707523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917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Предсменный</a:t>
            </a:r>
            <a:r>
              <a:rPr lang="ru-RU" dirty="0"/>
              <a:t> контроль может включать в себя не только контроль параметров психоэмоционального состояния</a:t>
            </a:r>
            <a:r>
              <a:rPr lang="en-US" dirty="0"/>
              <a:t>, </a:t>
            </a:r>
            <a:r>
              <a:rPr lang="ru-RU" dirty="0"/>
              <a:t>но и выявлять заболевания</a:t>
            </a:r>
          </a:p>
          <a:p>
            <a:r>
              <a:rPr lang="ru-RU" dirty="0"/>
              <a:t>Во время пандемии </a:t>
            </a:r>
            <a:r>
              <a:rPr lang="en-US" dirty="0"/>
              <a:t>COVID-19 </a:t>
            </a:r>
            <a:r>
              <a:rPr lang="ru-RU" dirty="0"/>
              <a:t>была разработана программа выявляющая носителей ковида при 5-секундном контроле</a:t>
            </a:r>
          </a:p>
          <a:p>
            <a:r>
              <a:rPr lang="ru-RU" dirty="0"/>
              <a:t>Точность детекции ковида при 5 секундах составляла около 90%</a:t>
            </a:r>
            <a:r>
              <a:rPr lang="en-US" dirty="0"/>
              <a:t>, </a:t>
            </a:r>
            <a:r>
              <a:rPr lang="ru-RU" dirty="0"/>
              <a:t>при 20 секундном контроле 95% и 98% при минутном контроле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EC05D-9295-4F62-9793-FE88F7FB907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586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Так как технология виброизображения основана на обработке видео качественной камерой и процессором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то все наработки реализованные на ПК с </a:t>
            </a:r>
            <a:r>
              <a:rPr lang="en-US" altLang="en-US" dirty="0">
                <a:latin typeface="Arial" panose="020B0604020202020204" pitchFamily="34" charset="0"/>
              </a:rPr>
              <a:t>Windows </a:t>
            </a:r>
            <a:r>
              <a:rPr lang="ru-RU" altLang="en-US" dirty="0">
                <a:latin typeface="Arial" panose="020B0604020202020204" pitchFamily="34" charset="0"/>
              </a:rPr>
              <a:t>были перенесены на мобильные устройства на ОС Андроид и </a:t>
            </a:r>
            <a:r>
              <a:rPr lang="en-US" altLang="en-US" dirty="0">
                <a:latin typeface="Arial" panose="020B0604020202020204" pitchFamily="34" charset="0"/>
              </a:rPr>
              <a:t>iOS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D72444-4495-4541-AEAD-DE0B517B80C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73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Предлагаемый компанией </a:t>
            </a:r>
            <a:r>
              <a:rPr lang="ru-RU" dirty="0" err="1"/>
              <a:t>Элсис</a:t>
            </a:r>
            <a:r>
              <a:rPr lang="ru-RU" dirty="0"/>
              <a:t> </a:t>
            </a:r>
            <a:r>
              <a:rPr lang="en-US" dirty="0"/>
              <a:t>SDK </a:t>
            </a:r>
            <a:r>
              <a:rPr lang="ru-RU" dirty="0"/>
              <a:t>позволяет встраивать программные продукты виброизображения в различные уже существующие системы в том числе видеоконференции в структуре администратор – работник или врач – пациент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EC05D-9295-4F62-9793-FE88F7FB907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162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выявления скрытых характеристик личности</a:t>
            </a:r>
            <a:r>
              <a:rPr lang="en-US" dirty="0"/>
              <a:t>, </a:t>
            </a:r>
            <a:r>
              <a:rPr lang="ru-RU" dirty="0"/>
              <a:t>способностей или черт характера используются дополнительные стимулы раскрывающие характеристики личности</a:t>
            </a:r>
            <a:r>
              <a:rPr lang="en-US" dirty="0"/>
              <a:t>. </a:t>
            </a:r>
            <a:r>
              <a:rPr lang="ru-RU" dirty="0"/>
              <a:t>Для профориентации наиболее информативными являются стимулы связанные по смыслу с типами множественного интеллекта</a:t>
            </a:r>
            <a:r>
              <a:rPr lang="en-US" dirty="0"/>
              <a:t>. </a:t>
            </a:r>
            <a:r>
              <a:rPr lang="ru-RU" dirty="0"/>
              <a:t>Теорию множественного интеллекта предложил в 1983 году американский профессор Говард Гарднер в </a:t>
            </a:r>
            <a:r>
              <a:rPr lang="ru-RU" dirty="0" err="1"/>
              <a:t>ротивовес</a:t>
            </a:r>
            <a:r>
              <a:rPr lang="ru-RU" dirty="0"/>
              <a:t> распространенной теории единого интеллекта или </a:t>
            </a:r>
            <a:r>
              <a:rPr lang="en-US" dirty="0"/>
              <a:t>IQ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8AAB7-4C61-4A5E-82BE-B6DB7C8FA49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1858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Изначально Гарднер предложил 9 типов множественного интеллекта</a:t>
            </a:r>
            <a:r>
              <a:rPr lang="en-US" dirty="0"/>
              <a:t>, </a:t>
            </a:r>
            <a:r>
              <a:rPr lang="ru-RU" dirty="0"/>
              <a:t>но он не структурировал интеллекты между собой</a:t>
            </a:r>
          </a:p>
          <a:p>
            <a:r>
              <a:rPr lang="ru-RU" dirty="0"/>
              <a:t>Мы дополнили МИ Гарднера 3-я новыми типами МИ и структурировали расположив их по возрастанию экстраверсии  и добившись симметричности и оппозиционности при предъявлении стимулов</a:t>
            </a:r>
            <a:r>
              <a:rPr lang="en-US" dirty="0"/>
              <a:t>, </a:t>
            </a:r>
            <a:r>
              <a:rPr lang="ru-RU" dirty="0"/>
              <a:t>что позволило добиться большей точности при измерении ПФР на предъявляемые стимулы</a:t>
            </a:r>
            <a:r>
              <a:rPr lang="en-US" dirty="0"/>
              <a:t> </a:t>
            </a:r>
            <a:r>
              <a:rPr lang="ru-RU" dirty="0"/>
              <a:t>и соответственно более высокой точности профориентации испытуемого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25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559948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421B6E89-AC8E-4EBB-3B6E-9B2E0DCDF4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33C18C5-DB59-0005-3A82-2B36D2A94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Программа </a:t>
            </a:r>
            <a:r>
              <a:rPr lang="ru-RU" altLang="en-US" dirty="0" err="1">
                <a:latin typeface="Arial" panose="020B0604020202020204" pitchFamily="34" charset="0"/>
              </a:rPr>
              <a:t>ВибраМИ</a:t>
            </a:r>
            <a:r>
              <a:rPr lang="ru-RU" altLang="en-US" dirty="0">
                <a:latin typeface="Arial" panose="020B0604020202020204" pitchFamily="34" charset="0"/>
              </a:rPr>
              <a:t> строит профиль из 12 интеллектов вычисляя сознательную и бессознательную реакцию испытуемого на предъявляемые стимулы</a:t>
            </a:r>
            <a:r>
              <a:rPr lang="en-US" altLang="en-US" dirty="0">
                <a:latin typeface="Arial" panose="020B0604020202020204" pitchFamily="34" charset="0"/>
              </a:rPr>
              <a:t>. </a:t>
            </a:r>
            <a:r>
              <a:rPr lang="ru-RU" altLang="en-US" dirty="0">
                <a:latin typeface="Arial" panose="020B0604020202020204" pitchFamily="34" charset="0"/>
              </a:rPr>
              <a:t>Получается одновременное психофизиологическое тестирование на способности и детекция лжи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так как если сознательная реакция испытуемого значительно отличается от бессознательной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то это означает что испытуемый пытается скрыть истинную значимость стимулов при проведении тестирования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Совокупность множественных интеллектов имеет привязку к стандартным специальностям и при прохождении тестирования определяют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ru-RU" altLang="en-US" dirty="0">
                <a:latin typeface="Arial" panose="020B0604020202020204" pitchFamily="34" charset="0"/>
              </a:rPr>
              <a:t>узкая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среднюю и широкую специализацию испытуемого</a:t>
            </a:r>
          </a:p>
          <a:p>
            <a:r>
              <a:rPr lang="ru-RU" altLang="en-US" dirty="0" err="1">
                <a:latin typeface="Arial" panose="020B0604020202020204" pitchFamily="34" charset="0"/>
              </a:rPr>
              <a:t>Элсис</a:t>
            </a:r>
            <a:r>
              <a:rPr lang="ru-RU" altLang="en-US" dirty="0">
                <a:latin typeface="Arial" panose="020B0604020202020204" pitchFamily="34" charset="0"/>
              </a:rPr>
              <a:t> разработал 3 независимых опросника  для младших школьников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подростков и взрослых для проведения профориентации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ru-RU" altLang="en-US" dirty="0">
                <a:latin typeface="Arial" panose="020B0604020202020204" pitchFamily="34" charset="0"/>
              </a:rPr>
              <a:t>которые используются в школах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ВУЗах и предприятиях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2FC816E6-DAF0-1089-85D7-AE97D32623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3F0E8D-1A35-4D5F-8A83-FC353A3C6AE2}" type="slidenum">
              <a:rPr lang="ru-RU" altLang="ru-RU"/>
              <a:pPr/>
              <a:t>26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Последняя разработка в технологии виброизображения – программа Профайлер+ позволяет исследовать любого человек всего за 250 секунд и получить о характеристиках личности максимальную информацию</a:t>
            </a:r>
            <a:r>
              <a:rPr lang="en-US" dirty="0"/>
              <a:t>, </a:t>
            </a:r>
            <a:r>
              <a:rPr lang="ru-RU" dirty="0"/>
              <a:t>которую не знает о себе даже сам испытуемый</a:t>
            </a:r>
          </a:p>
          <a:p>
            <a:r>
              <a:rPr lang="ru-RU" dirty="0"/>
              <a:t>Программа предъявляет испытуемому 48 стимулов</a:t>
            </a:r>
            <a:r>
              <a:rPr lang="en-US" dirty="0"/>
              <a:t>, </a:t>
            </a:r>
            <a:r>
              <a:rPr lang="ru-RU" dirty="0"/>
              <a:t>из них первые 24 направлены на определение профиля множественного интеллекта испытуемого</a:t>
            </a:r>
          </a:p>
          <a:p>
            <a:r>
              <a:rPr lang="ru-RU" dirty="0"/>
              <a:t>Затем следуют 24 многофакторных стимула имеющих смысловую привязку к лидирующим способностям и 12 основным порокам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27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19004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b="0" dirty="0">
                <a:latin typeface="Arial" panose="020B0604020202020204" pitchFamily="34" charset="0"/>
              </a:rPr>
              <a:t>В данной таблице приведена структура и последовательность исследования способностей и пороков испытуемого</a:t>
            </a:r>
          </a:p>
          <a:p>
            <a:r>
              <a:rPr lang="ru-RU" altLang="en-US" b="0" dirty="0">
                <a:latin typeface="Arial" panose="020B0604020202020204" pitchFamily="34" charset="0"/>
              </a:rPr>
              <a:t>Стимулы способностей и пороков образуют 2 зоны сравнения как методе детекции лжи предложенным американским полиграфологом Кливом Бакстером</a:t>
            </a:r>
            <a:r>
              <a:rPr lang="en-US" altLang="en-US" b="0" dirty="0">
                <a:latin typeface="Arial" panose="020B0604020202020204" pitchFamily="34" charset="0"/>
              </a:rPr>
              <a:t>. </a:t>
            </a:r>
            <a:r>
              <a:rPr lang="ru-RU" altLang="en-US" b="0" dirty="0">
                <a:latin typeface="Arial" panose="020B0604020202020204" pitchFamily="34" charset="0"/>
              </a:rPr>
              <a:t>Привязка стимулов способностей и пороков к уровню экстраверсии и минимальное время предъявления значительно повышает точность проводимых исследований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0FCBC2-C884-433A-8824-83BBF4DB6B8E}" type="slidenum">
              <a:rPr lang="ru-RU" altLang="ru-RU" smtClean="0"/>
              <a:pPr/>
              <a:t>28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941330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/>
              <a:t>Организационно тестирование программой Профайлер+ может проходить в режиме самотестирования или тестирования с оператором</a:t>
            </a:r>
            <a:r>
              <a:rPr lang="en-US" b="0" dirty="0"/>
              <a:t>.</a:t>
            </a:r>
          </a:p>
          <a:p>
            <a:r>
              <a:rPr lang="ru-RU" b="0" dirty="0"/>
              <a:t>При самотестировании испытуемый видит на экране текстовый вопрос и усиливающую по смыслу картинку и выбирает ответ в формате Да или Нет</a:t>
            </a:r>
            <a:r>
              <a:rPr lang="en-US" b="0" dirty="0"/>
              <a:t>. </a:t>
            </a:r>
            <a:r>
              <a:rPr lang="ru-RU" b="0" dirty="0"/>
              <a:t>Программа анализирует и выводит профиль сознательной и бессознательной реакции испытуемого</a:t>
            </a:r>
            <a:r>
              <a:rPr lang="en-US" b="0" dirty="0"/>
              <a:t>.</a:t>
            </a:r>
            <a:endParaRPr lang="ru-R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29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16659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Неслучайно создателем нового направления в науке, Физиология активности, считается советский физиолог Николай Александрович Бернштейн, получивший в 1947 году Сталинскую премию за цикл работ по биодинамике. Еще в 1924 году Бернштейн подготовил к изданию обширный труд «Общая биомеханика» и разработал метод циклографии с использованием кинокамеры, который позволял подробно зафиксировать все фазы движения. Для разработки технологии виброизображения ему не хватило веб камеры и компьютера, хотя Бернштейн использовал все возможности современной техники того времени.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Одной из наиболее известных научных книг 20-го века является работа одного из основателей кибернетики Норберта Винера  «Кибернетика, или Управление и связь в животном и машине». В ней были изложены общие информационно-энергетические подходы, существующие в живой и неживой природе. Причем, если изложенные Винером кибернетические принципы успешно развиваются в технических решениях, то этим же принципам, описанным Винером для живых организмов, не уделяется должного внимания.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Приведенные высказывания ученых носили больше теоретический характер, хотя Николай Бернштейн и пытался использовать полученные знания для повышения эффективности труда и в спорте.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Тем большее значение имеет практическая </a:t>
            </a:r>
            <a:r>
              <a:rPr lang="ru-RU" altLang="en-US" dirty="0" err="1">
                <a:latin typeface="Arial" panose="020B0604020202020204" pitchFamily="34" charset="0"/>
              </a:rPr>
              <a:t>миокинетическая</a:t>
            </a:r>
            <a:r>
              <a:rPr lang="ru-RU" altLang="en-US" dirty="0">
                <a:latin typeface="Arial" panose="020B0604020202020204" pitchFamily="34" charset="0"/>
              </a:rPr>
              <a:t> методика, предложенная испано-бразильским психологом Мира-И-Лопес, позволяющая количественно оценить регулярность движений руки и устанавливающая связь между этими движениями и психологическим состоянием тестируемого человека.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Конрад Лоренц – основоположник науки о поведении животных и нобелевский лауреат 1973 года,  также считал, что методы оценки эмоций животных и человека идентичны.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Единственным из цитированных ученных, который живет в настоящее время (дай Бог ему здоровья и успехов), является американский профессор Говард Гарднер, разработчик теории множественного интеллекта. Несмотря на то, что Гарднер никогда не занимался психофизиологией движений, я позволил себе внести его в список теоретиков </a:t>
            </a:r>
            <a:r>
              <a:rPr lang="ru-RU" altLang="en-US" dirty="0" err="1">
                <a:latin typeface="Arial" panose="020B0604020202020204" pitchFamily="34" charset="0"/>
              </a:rPr>
              <a:t>вибры</a:t>
            </a:r>
            <a:r>
              <a:rPr lang="ru-RU" altLang="en-US" dirty="0">
                <a:latin typeface="Arial" panose="020B0604020202020204" pitchFamily="34" charset="0"/>
              </a:rPr>
              <a:t> по целому ряду причин. Во первых (и этого может быть достаточно), его теория хорошо согласуется с информационно-энергетическим подходом Винера, только более сконцентрирована на процессах сознания человека. Во вторых, основные упреки противников теории Множественного интеллекта состояли в отсутствии практического подтверждения теории Гарднера, а технология виброизображения подтверждает теорию множественного интеллекта на практике. Поэтому я считаю, что косвенная связь между теорией множественного интеллекта и психофизиологией движения достаточна для использования его трудов в технологии виброизображения, как и наоборот.</a:t>
            </a: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D72444-4495-4541-AEAD-DE0B517B80C9}" type="slidenum">
              <a:rPr lang="ru-RU" altLang="ru-RU" smtClean="0"/>
              <a:pPr/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444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Практика показала что сознательные ответы на вопросы мало отличаются у испытуемых</a:t>
            </a:r>
            <a:r>
              <a:rPr lang="en-US" dirty="0"/>
              <a:t>. </a:t>
            </a:r>
            <a:r>
              <a:rPr lang="ru-RU" dirty="0"/>
              <a:t>Значительно более информативной является бессознательная реакция</a:t>
            </a:r>
            <a:r>
              <a:rPr lang="en-US" dirty="0"/>
              <a:t>.</a:t>
            </a:r>
            <a:r>
              <a:rPr lang="ru-RU" dirty="0"/>
              <a:t> На данном слайде приведены два противоположных по соотношению способности пороки профиля испытуемых</a:t>
            </a:r>
          </a:p>
          <a:p>
            <a:r>
              <a:rPr lang="ru-RU" dirty="0"/>
              <a:t>На левом слайде так называемый профиль Праведника</a:t>
            </a:r>
            <a:r>
              <a:rPr lang="en-US" dirty="0"/>
              <a:t>, </a:t>
            </a:r>
            <a:r>
              <a:rPr lang="ru-RU" dirty="0"/>
              <a:t>у него ПФР на почти все стимулы способностей (синяя гистограмма) выше чем на стимулы пороков (зеленая гистограмма)</a:t>
            </a:r>
            <a:r>
              <a:rPr lang="en-US" dirty="0"/>
              <a:t>. </a:t>
            </a:r>
            <a:r>
              <a:rPr lang="ru-RU" dirty="0"/>
              <a:t>Для профиля Грешника наблюдается обратная ситуация</a:t>
            </a:r>
            <a:r>
              <a:rPr lang="en-US" dirty="0"/>
              <a:t>, </a:t>
            </a:r>
            <a:r>
              <a:rPr lang="ru-RU" dirty="0"/>
              <a:t>у него реакция на стимулы пороков выше чем на стимулы способностей</a:t>
            </a:r>
          </a:p>
          <a:p>
            <a:r>
              <a:rPr lang="ru-RU" dirty="0"/>
              <a:t>Согласно проведенным в некоторых областях исследованиям (спорт) наблюдается рост порочности практически пропорциональный росту квалификации</a:t>
            </a:r>
            <a:r>
              <a:rPr lang="en-US" dirty="0"/>
              <a:t>, </a:t>
            </a:r>
            <a:r>
              <a:rPr lang="ru-RU" dirty="0"/>
              <a:t>те спортсмены высшего уровня (ЗМС) имеют большую порочность чем более низких квалификаций</a:t>
            </a:r>
          </a:p>
          <a:p>
            <a:r>
              <a:rPr lang="ru-RU" dirty="0"/>
              <a:t>Я хочу подчеркнуть что это новая область исследований</a:t>
            </a:r>
            <a:r>
              <a:rPr lang="en-US" dirty="0"/>
              <a:t>,</a:t>
            </a:r>
            <a:r>
              <a:rPr lang="ru-RU" dirty="0"/>
              <a:t> за последние 3 года было защищено две диссертации основанные на технологии виброизображения</a:t>
            </a:r>
            <a:r>
              <a:rPr lang="en-US" dirty="0"/>
              <a:t>, </a:t>
            </a:r>
            <a:r>
              <a:rPr lang="ru-RU" dirty="0"/>
              <a:t>кандидатская по </a:t>
            </a:r>
            <a:r>
              <a:rPr lang="ru-RU" dirty="0" err="1"/>
              <a:t>предсменному</a:t>
            </a:r>
            <a:r>
              <a:rPr lang="ru-RU" dirty="0"/>
              <a:t> контроля в атомной промышленности и докторская по управлению уровнем агрессии в спорте</a:t>
            </a:r>
            <a:r>
              <a:rPr lang="en-US" dirty="0"/>
              <a:t>. </a:t>
            </a:r>
            <a:r>
              <a:rPr lang="ru-RU" dirty="0"/>
              <a:t>В области управления персоналом огромное поле деятельности для специалистов заинтересованных как в практических результатах так и научных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30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12117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Моментальное получение цифрового профиля способностей и пороков испытуемого позволяет легко осуществлять не только личные исследования но и получать групповую статистику</a:t>
            </a:r>
            <a:r>
              <a:rPr lang="en-US" dirty="0"/>
              <a:t>. </a:t>
            </a:r>
            <a:r>
              <a:rPr lang="ru-RU" dirty="0"/>
              <a:t>Полученная статистика свидетельствует о значительных различиях в групповых профилях например для военнослужащих</a:t>
            </a:r>
            <a:r>
              <a:rPr lang="en-US" dirty="0"/>
              <a:t>, </a:t>
            </a:r>
            <a:r>
              <a:rPr lang="ru-RU" dirty="0"/>
              <a:t>спортсменов</a:t>
            </a:r>
            <a:r>
              <a:rPr lang="en-US" dirty="0"/>
              <a:t>, </a:t>
            </a:r>
            <a:r>
              <a:rPr lang="ru-RU" dirty="0"/>
              <a:t>ИТР и студентов как по профилю способностей так и по профилю пороков</a:t>
            </a:r>
            <a:r>
              <a:rPr lang="en-US" dirty="0"/>
              <a:t>.</a:t>
            </a:r>
          </a:p>
          <a:p>
            <a:r>
              <a:rPr lang="ru-RU" dirty="0"/>
              <a:t>Было показано что наблюдается возрастные изменения в профилях и изменения в зависимости от стажа работы на одном месте</a:t>
            </a:r>
            <a:r>
              <a:rPr lang="en-US" dirty="0"/>
              <a:t>.</a:t>
            </a:r>
          </a:p>
          <a:p>
            <a:r>
              <a:rPr lang="ru-RU" dirty="0"/>
              <a:t>Цифровые профили способностей и пороков являются уникальным инструментом позволяющим исследовать влияние любых факторов на работу персонала компании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31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046758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Не следует надеется что технология виброизображения позволяет решить все проблемы безопасности и управления персоналом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Системы технического </a:t>
            </a:r>
            <a:r>
              <a:rPr lang="ru-RU" altLang="en-US" dirty="0" err="1">
                <a:latin typeface="Arial" panose="020B0604020202020204" pitchFamily="34" charset="0"/>
              </a:rPr>
              <a:t>профайлинга</a:t>
            </a:r>
            <a:r>
              <a:rPr lang="ru-RU" altLang="en-US" dirty="0">
                <a:latin typeface="Arial" panose="020B0604020202020204" pitchFamily="34" charset="0"/>
              </a:rPr>
              <a:t> это мощный инструмент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дающий уникальную информацию профайлерам и специалистам по управлению персоналом</a:t>
            </a:r>
            <a:r>
              <a:rPr lang="en-US" altLang="en-US" dirty="0">
                <a:latin typeface="Arial" panose="020B0604020202020204" pitchFamily="34" charset="0"/>
              </a:rPr>
              <a:t>. </a:t>
            </a:r>
            <a:r>
              <a:rPr lang="ru-RU" altLang="en-US" dirty="0">
                <a:latin typeface="Arial" panose="020B0604020202020204" pitchFamily="34" charset="0"/>
              </a:rPr>
              <a:t>Но выработка специфических регламентов действий в той или иной ситуации – это задача специалистов работающих с данными которые представляет система виброизображения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E05E7C-01A2-4769-9FB9-C6E7680CBDAD}" type="slidenum">
              <a:rPr lang="ru-RU" altLang="ru-RU" smtClean="0">
                <a:solidFill>
                  <a:srgbClr val="000000"/>
                </a:solidFill>
              </a:rPr>
              <a:pPr/>
              <a:t>32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Естественно что бесконтактный контроль психофизиологического состояния и характеристик личности дает огромное преимущество технологии ВИ над другими контактными технологиями</a:t>
            </a:r>
          </a:p>
          <a:p>
            <a:r>
              <a:rPr lang="ru-RU" dirty="0"/>
              <a:t>Огромное и объективное количество информации о характеристиках личности так же является достоинством технологии виброизображения</a:t>
            </a:r>
          </a:p>
          <a:p>
            <a:r>
              <a:rPr lang="ru-RU" dirty="0"/>
              <a:t>Однако предстоит значительный объем работы по формализации получаемых данных</a:t>
            </a:r>
            <a:r>
              <a:rPr lang="en-US" dirty="0"/>
              <a:t>, </a:t>
            </a:r>
            <a:r>
              <a:rPr lang="ru-RU" dirty="0"/>
              <a:t>необходимо исследовать динамические изменения профиля личности – то что академик Павлов называл динамическим стереотипом</a:t>
            </a:r>
            <a:r>
              <a:rPr lang="en-US" dirty="0"/>
              <a:t>.</a:t>
            </a:r>
          </a:p>
          <a:p>
            <a:r>
              <a:rPr lang="ru-RU" dirty="0"/>
              <a:t>С </a:t>
            </a:r>
            <a:r>
              <a:rPr lang="ru-RU" dirty="0" err="1"/>
              <a:t>виброй</a:t>
            </a:r>
            <a:r>
              <a:rPr lang="ru-RU" dirty="0"/>
              <a:t> динамический стереотип можно исследовать формальными статистическими методами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33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744479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В данной презентации я отразил основные направления применения технологии виброизображения в сфере управления человеческими ресурсами как основы современной системы безопасности</a:t>
            </a:r>
            <a:r>
              <a:rPr lang="en-US" altLang="en-US" dirty="0">
                <a:latin typeface="Arial" panose="020B0604020202020204" pitchFamily="34" charset="0"/>
              </a:rPr>
              <a:t>.  </a:t>
            </a:r>
            <a:r>
              <a:rPr lang="ru-RU" altLang="en-US" dirty="0">
                <a:latin typeface="Arial" panose="020B0604020202020204" pitchFamily="34" charset="0"/>
              </a:rPr>
              <a:t>Я надеюсь что в ближайшем будущем технология виброизображения и программа Профайлер+ найдут широкое применение в компании Газпром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компания </a:t>
            </a:r>
            <a:r>
              <a:rPr lang="ru-RU" altLang="en-US" dirty="0" err="1">
                <a:latin typeface="Arial" panose="020B0604020202020204" pitchFamily="34" charset="0"/>
              </a:rPr>
              <a:t>Элсис</a:t>
            </a:r>
            <a:r>
              <a:rPr lang="ru-RU" altLang="en-US" dirty="0">
                <a:latin typeface="Arial" panose="020B0604020202020204" pitchFamily="34" charset="0"/>
              </a:rPr>
              <a:t> как разработчик технологии готовы к такому сотрудничеству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7557B2-516E-4BD9-9F3A-0F959E1152E4}" type="slidenum">
              <a:rPr lang="ru-RU" altLang="ru-RU" smtClean="0"/>
              <a:pPr/>
              <a:t>34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Конечно есть огромное поле деятельности по дальнейшему развитию технологии виброизображения</a:t>
            </a:r>
            <a:r>
              <a:rPr lang="en-US" dirty="0"/>
              <a:t>. </a:t>
            </a:r>
            <a:r>
              <a:rPr lang="ru-RU" dirty="0"/>
              <a:t>Мы постоянно работаем чтобы наши партнеры могли решать поставленные задачи быстрее и точнее</a:t>
            </a:r>
          </a:p>
          <a:p>
            <a:r>
              <a:rPr lang="ru-RU" dirty="0"/>
              <a:t>Повторю что все программы </a:t>
            </a:r>
            <a:r>
              <a:rPr lang="ru-RU" dirty="0" err="1"/>
              <a:t>Элсис</a:t>
            </a:r>
            <a:r>
              <a:rPr lang="ru-RU" dirty="0"/>
              <a:t> доступны для свободного скачивания с сайта </a:t>
            </a:r>
            <a:r>
              <a:rPr lang="ru-RU" dirty="0" err="1"/>
              <a:t>Псимейкер</a:t>
            </a:r>
            <a:r>
              <a:rPr lang="ru-RU" dirty="0"/>
              <a:t> и большинство программ дают возможность бесплатного тестирования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35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631626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В настоящее время технология виброизображения является самой инновационной технологией психофизиологической детекции</a:t>
            </a:r>
          </a:p>
          <a:p>
            <a:r>
              <a:rPr lang="ru-RU" b="1" dirty="0"/>
              <a:t>Это реальная технология 21 века</a:t>
            </a:r>
            <a:r>
              <a:rPr lang="en-US" b="1" dirty="0"/>
              <a:t>, </a:t>
            </a:r>
            <a:r>
              <a:rPr lang="ru-RU" b="1" dirty="0"/>
              <a:t>так как виброизображение невозможно получить аналоговыми методами на которых основаны классические технологии исследования физиологических сигналов ЭЭГ</a:t>
            </a:r>
            <a:r>
              <a:rPr lang="en-US" b="1" dirty="0"/>
              <a:t>, </a:t>
            </a:r>
            <a:r>
              <a:rPr lang="ru-RU" b="1" dirty="0"/>
              <a:t>ВСР</a:t>
            </a:r>
            <a:r>
              <a:rPr lang="en-US" b="1" dirty="0"/>
              <a:t>, </a:t>
            </a:r>
            <a:r>
              <a:rPr lang="ru-RU" b="1" dirty="0"/>
              <a:t>КГР и другие</a:t>
            </a:r>
          </a:p>
          <a:p>
            <a:r>
              <a:rPr lang="ru-RU" b="1" dirty="0"/>
              <a:t>Технология виброизображения объединяет физику</a:t>
            </a:r>
            <a:r>
              <a:rPr lang="en-US" b="1" dirty="0"/>
              <a:t>, </a:t>
            </a:r>
            <a:r>
              <a:rPr lang="ru-RU" b="1" dirty="0"/>
              <a:t>психологию и кибернетику единым метрологическим подходом аналогичным стандартным измерениям системы СИ</a:t>
            </a:r>
            <a:r>
              <a:rPr lang="en-US" b="1" dirty="0"/>
              <a:t>. </a:t>
            </a:r>
            <a:r>
              <a:rPr lang="ru-RU" b="1" dirty="0"/>
              <a:t>Подход к человеку как информационно-физическому объекту позволяет объективно измерить его способности и пороки что незаменимо в сфере управления </a:t>
            </a:r>
            <a:r>
              <a:rPr lang="ru-RU" b="1"/>
              <a:t>человеческими ресурсами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36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633141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 dirty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47D479-8DE6-4BDC-978F-B855FEF2C58E}" type="slidenum">
              <a:rPr lang="ru-RU" altLang="ru-RU" smtClean="0"/>
              <a:pPr/>
              <a:t>37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Именно австрийский профессор Хуберт </a:t>
            </a:r>
            <a:r>
              <a:rPr lang="ru-RU" dirty="0" err="1"/>
              <a:t>Рорахер</a:t>
            </a:r>
            <a:r>
              <a:rPr lang="ru-RU" dirty="0"/>
              <a:t> предложил термин микровибрация и </a:t>
            </a:r>
            <a:r>
              <a:rPr lang="ru-RU" dirty="0" err="1"/>
              <a:t>установивил</a:t>
            </a:r>
            <a:r>
              <a:rPr lang="ru-RU" dirty="0"/>
              <a:t> в 1946 году, что у людей и теплокровных животных происходит постоянная вибрация мышц. Он предположил, что физиологической основой этого процесса является выработка тепла для поддержания постоянной температуры тела и прежде всего мозга.</a:t>
            </a:r>
          </a:p>
          <a:p>
            <a:r>
              <a:rPr lang="ru-RU" dirty="0" err="1"/>
              <a:t>Рорахер</a:t>
            </a:r>
            <a:r>
              <a:rPr lang="ru-RU" dirty="0"/>
              <a:t> исследовал микровибрации людей и животных с помощью самых современных на тот момент механических датчиков вибрации или акселерометров.</a:t>
            </a:r>
          </a:p>
          <a:p>
            <a:r>
              <a:rPr lang="ru-RU" dirty="0"/>
              <a:t>Технология виброизображения также измеряет микровибрации шейных мышц</a:t>
            </a:r>
            <a:r>
              <a:rPr lang="en-US" dirty="0"/>
              <a:t>, </a:t>
            </a:r>
            <a:r>
              <a:rPr lang="ru-RU" dirty="0"/>
              <a:t>только бесконтактно с помощью телевизионной техники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58090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9459" name="Заметки 2"/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Физиологической основой виброизображения является вестибулярно-эмоциональный рефлекс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ru-RU" altLang="en-US" dirty="0">
                <a:latin typeface="Arial" panose="020B0604020202020204" pitchFamily="34" charset="0"/>
              </a:rPr>
              <a:t>регулирующий характеристики сокращения шейных мышц человека в зависимости от его психофизиологического и эмоционального состояния</a:t>
            </a:r>
            <a:r>
              <a:rPr lang="en-US" altLang="en-US" dirty="0">
                <a:latin typeface="Arial" panose="020B0604020202020204" pitchFamily="34" charset="0"/>
              </a:rPr>
              <a:t>. </a:t>
            </a:r>
            <a:r>
              <a:rPr lang="ru-RU" altLang="en-US" dirty="0">
                <a:latin typeface="Arial" panose="020B0604020202020204" pitchFamily="34" charset="0"/>
              </a:rPr>
              <a:t>Поддержание головы человека в вертикальном квазистационарном состояние делает микровибрации головы уникальным индикатором любых изменений происходящих в человеческом организме</a:t>
            </a:r>
            <a:r>
              <a:rPr lang="en-US" altLang="en-US" dirty="0"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5781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Технической основой технологии виброизображения является накопление </a:t>
            </a:r>
            <a:r>
              <a:rPr lang="ru-RU" dirty="0" err="1"/>
              <a:t>межкадровой</a:t>
            </a:r>
            <a:r>
              <a:rPr lang="ru-RU" dirty="0"/>
              <a:t> разности</a:t>
            </a:r>
            <a:r>
              <a:rPr lang="en-US" dirty="0"/>
              <a:t>, </a:t>
            </a:r>
            <a:r>
              <a:rPr lang="ru-RU" dirty="0"/>
              <a:t>которое позволяет в реальном времени выявлять микровибрации лица</a:t>
            </a:r>
            <a:r>
              <a:rPr lang="en-US" dirty="0"/>
              <a:t>, </a:t>
            </a:r>
            <a:r>
              <a:rPr lang="ru-RU" dirty="0"/>
              <a:t>головы и в принципе любого объекта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71552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Любой процесс вибрации имеет два основных параметра – амплитуду и частоту</a:t>
            </a:r>
            <a:r>
              <a:rPr lang="en-US" dirty="0"/>
              <a:t>, </a:t>
            </a:r>
            <a:r>
              <a:rPr lang="ru-RU" dirty="0"/>
              <a:t>потому виброизображение в каждой точке может быть амплитудным или частотным</a:t>
            </a:r>
            <a:r>
              <a:rPr lang="en-US" dirty="0"/>
              <a:t>. </a:t>
            </a:r>
            <a:r>
              <a:rPr lang="ru-RU" dirty="0"/>
              <a:t>Как часто бывает в науке мы случайно открыли виброизображение когда изучали контактные пульсации крови в пальце человека</a:t>
            </a:r>
            <a:r>
              <a:rPr lang="en-US" dirty="0"/>
              <a:t>. </a:t>
            </a:r>
            <a:r>
              <a:rPr lang="ru-RU" dirty="0"/>
              <a:t>Это было еще в далеком 1997 году</a:t>
            </a:r>
            <a:r>
              <a:rPr lang="en-US" dirty="0"/>
              <a:t>, </a:t>
            </a:r>
            <a:r>
              <a:rPr lang="ru-RU" dirty="0"/>
              <a:t>только через несколько лет мы поняли</a:t>
            </a:r>
            <a:r>
              <a:rPr lang="en-US" dirty="0"/>
              <a:t>, </a:t>
            </a:r>
            <a:r>
              <a:rPr lang="ru-RU" dirty="0"/>
              <a:t>что виброизображение человека изменяется при изменении его психофизиологического состояния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EC05D-9295-4F62-9793-FE88F7FB9076}" type="slidenum">
              <a:rPr lang="ru-RU" altLang="ru-RU" smtClean="0"/>
              <a:pPr>
                <a:defRPr/>
              </a:pPr>
              <a:t>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4999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C0BBADC3-83C3-7D12-8907-78DB5D5E2A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024734BE-B0B7-8919-E0BE-6AF128142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>
                <a:latin typeface="Arial" panose="020B0604020202020204" pitchFamily="34" charset="0"/>
              </a:rPr>
              <a:t>За прошедшие годы было разработано множество программ и применений виброизображения для различных приложений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ru-RU" altLang="en-US" dirty="0">
                <a:latin typeface="Arial" panose="020B0604020202020204" pitchFamily="34" charset="0"/>
              </a:rPr>
              <a:t>и направлений</a:t>
            </a:r>
            <a:r>
              <a:rPr lang="en-US" altLang="en-US" dirty="0">
                <a:latin typeface="Arial" panose="020B0604020202020204" pitchFamily="34" charset="0"/>
              </a:rPr>
              <a:t>.</a:t>
            </a:r>
          </a:p>
          <a:p>
            <a:r>
              <a:rPr lang="ru-RU" altLang="en-US" dirty="0">
                <a:latin typeface="Arial" panose="020B0604020202020204" pitchFamily="34" charset="0"/>
              </a:rPr>
              <a:t>Нет такой области наук о человеке где нет необходимости о получении объективных данных о психофизиологическом состоянии человека</a:t>
            </a:r>
            <a:r>
              <a:rPr lang="en-US" altLang="en-US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470C3493-1679-2F72-FC20-EBBDE3EA5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230034-BC59-4C34-9A46-0C9B0D0ACD94}" type="slidenum">
              <a:rPr lang="ru-RU" altLang="ru-RU"/>
              <a:pPr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C1FB72FE-356E-1CE2-6228-8CAF50F2A0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F6CEEF63-7416-A4F2-9270-E6EC2BCCC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b="0" dirty="0">
                <a:latin typeface="Arial" panose="020B0604020202020204" pitchFamily="34" charset="0"/>
              </a:rPr>
              <a:t>Системы виброизображения можно классифицировать по различным признакам</a:t>
            </a:r>
            <a:r>
              <a:rPr lang="en-US" altLang="en-US" b="0" dirty="0">
                <a:latin typeface="Arial" panose="020B0604020202020204" pitchFamily="34" charset="0"/>
              </a:rPr>
              <a:t>, </a:t>
            </a:r>
            <a:r>
              <a:rPr lang="ru-RU" altLang="en-US" b="0" dirty="0">
                <a:latin typeface="Arial" panose="020B0604020202020204" pitchFamily="34" charset="0"/>
              </a:rPr>
              <a:t>например локальности средств измерений или способу фиксации видеокамеры</a:t>
            </a:r>
            <a:r>
              <a:rPr lang="en-US" altLang="en-US" b="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616DF970-3731-16A7-5F0B-2B040CC579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24D5E9-FDB2-47D9-AC94-715451CDBB8B}" type="slidenum">
              <a:rPr lang="ru-RU" altLang="ru-RU"/>
              <a:pPr/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71814-B24A-429B-BEA6-B6A47CDE5DE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5393253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B0685-3B57-4E00-9C92-33F887144E1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9571563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03D88-0967-4691-B26D-E3E50E1A671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824338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98964-9827-4D6F-AF97-D13E6D3C32A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893625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E8684-C827-4F7B-AA46-05F11237C24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1925723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FDC50-F826-4CF4-8B8B-0CDBA70AAF3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4748035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F4E1E-6601-418E-A3C5-C545227DA7F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5033242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4EBE-D218-41C5-AA34-B5A3D915DE3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0352737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AA82F-8859-4735-AA8E-2A5E245BDA2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8542935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FEE2F-51BB-43B9-B540-A7F69D2C905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0247976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45681-7BCC-4300-B73E-E4B778F78D3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0490091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DE69EAE-2217-4E82-9556-109B2337FA0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Stati\ConferencesVibra\2\PPP\video3e.avi" TargetMode="Externa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6.gif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1.png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87569" y="2139608"/>
            <a:ext cx="8956431" cy="271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0133" tIns="40067" rIns="80133" bIns="40067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виброизображения – безопасность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профориентация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4000" b="1" dirty="0" err="1">
                <a:solidFill>
                  <a:srgbClr val="2D2D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предсменный</a:t>
            </a:r>
            <a:r>
              <a:rPr lang="ru-RU" sz="4000" b="1" dirty="0">
                <a:solidFill>
                  <a:srgbClr val="2D2D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контроль,</a:t>
            </a:r>
            <a:endParaRPr lang="en-US" sz="40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персоналом</a:t>
            </a:r>
            <a:endParaRPr lang="en-US" sz="40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533152" y="4969423"/>
            <a:ext cx="8066088" cy="137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33" tIns="40067" rIns="80133" bIns="4006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2800" dirty="0">
                <a:cs typeface="Calibri" panose="020F0502020204030204" pitchFamily="34" charset="0"/>
              </a:rPr>
              <a:t>В.А. Минкин</a:t>
            </a:r>
            <a:endParaRPr lang="en-US" altLang="en-US" sz="2800" dirty="0"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2800" dirty="0">
                <a:cs typeface="Calibri" panose="020F0502020204030204" pitchFamily="34" charset="0"/>
              </a:rPr>
              <a:t>ООО «Многопрофильное предприятие «Элсис»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2800" dirty="0">
                <a:cs typeface="Calibri" panose="020F0502020204030204" pitchFamily="34" charset="0"/>
              </a:rPr>
              <a:t>РФ, Санкт-Петербург, </a:t>
            </a:r>
            <a:r>
              <a:rPr lang="en-US" altLang="en-US" sz="2800" dirty="0">
                <a:cs typeface="Calibri" panose="020F0502020204030204" pitchFamily="34" charset="0"/>
              </a:rPr>
              <a:t>202</a:t>
            </a:r>
            <a:r>
              <a:rPr lang="ru-RU" altLang="en-US" sz="2800" dirty="0">
                <a:cs typeface="Calibri" panose="020F0502020204030204" pitchFamily="34" charset="0"/>
              </a:rPr>
              <a:t>3</a:t>
            </a:r>
            <a:endParaRPr lang="en-US" altLang="en-US" sz="2800" dirty="0">
              <a:cs typeface="Calibri" panose="020F0502020204030204" pitchFamily="34" charset="0"/>
            </a:endParaRPr>
          </a:p>
        </p:txBody>
      </p:sp>
      <p:pic>
        <p:nvPicPr>
          <p:cNvPr id="410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9" y="109357"/>
            <a:ext cx="287337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B2D4D-F1C3-4E78-DA97-6614FD8D2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989" y="-60138"/>
            <a:ext cx="2901948" cy="17740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446246E8-EBFF-6314-C7D6-CF1C4850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8" y="36513"/>
            <a:ext cx="8939212" cy="1143000"/>
          </a:xfrm>
        </p:spPr>
        <p:txBody>
          <a:bodyPr/>
          <a:lstStyle/>
          <a:p>
            <a:r>
              <a:rPr lang="ru-RU" altLang="ru-RU" sz="3600" dirty="0">
                <a:solidFill>
                  <a:srgbClr val="3333CC"/>
                </a:solidFill>
              </a:rPr>
              <a:t>Классификация применений виброизображения</a:t>
            </a:r>
            <a:endParaRPr lang="en-US" altLang="ru-RU" sz="3600" dirty="0"/>
          </a:p>
        </p:txBody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309F2037-3B40-DB7F-7983-0159611B5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0E41C5-D7FA-4C43-A015-175C98554F04}" type="slidenum">
              <a:rPr lang="ru-RU" altLang="ru-RU">
                <a:latin typeface="Times New Roman" panose="02020603050405020304" pitchFamily="18" charset="0"/>
              </a:rPr>
              <a:pPr/>
              <a:t>10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grpSp>
        <p:nvGrpSpPr>
          <p:cNvPr id="10244" name="Группа 46">
            <a:extLst>
              <a:ext uri="{FF2B5EF4-FFF2-40B4-BE49-F238E27FC236}">
                <a16:creationId xmlns:a16="http://schemas.microsoft.com/office/drawing/2014/main" id="{958E5677-736C-062A-825A-17138701032D}"/>
              </a:ext>
            </a:extLst>
          </p:cNvPr>
          <p:cNvGrpSpPr>
            <a:grpSpLocks/>
          </p:cNvGrpSpPr>
          <p:nvPr/>
        </p:nvGrpSpPr>
        <p:grpSpPr bwMode="auto">
          <a:xfrm>
            <a:off x="366713" y="1716088"/>
            <a:ext cx="8397875" cy="3995737"/>
            <a:chOff x="2002866" y="570001"/>
            <a:chExt cx="8182534" cy="5741900"/>
          </a:xfrm>
        </p:grpSpPr>
        <p:sp>
          <p:nvSpPr>
            <p:cNvPr id="6" name="Скругленный прямоугольник 45">
              <a:extLst>
                <a:ext uri="{FF2B5EF4-FFF2-40B4-BE49-F238E27FC236}">
                  <a16:creationId xmlns:a16="http://schemas.microsoft.com/office/drawing/2014/main" id="{C4530F24-D581-5E43-C30E-DCE053CF3712}"/>
                </a:ext>
              </a:extLst>
            </p:cNvPr>
            <p:cNvSpPr/>
            <p:nvPr/>
          </p:nvSpPr>
          <p:spPr>
            <a:xfrm>
              <a:off x="2002866" y="2180562"/>
              <a:ext cx="1650427" cy="80756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Скругленный прямоугольник 44">
              <a:extLst>
                <a:ext uri="{FF2B5EF4-FFF2-40B4-BE49-F238E27FC236}">
                  <a16:creationId xmlns:a16="http://schemas.microsoft.com/office/drawing/2014/main" id="{E0E54DAC-34C1-EE10-EEEC-7C73C0F59297}"/>
                </a:ext>
              </a:extLst>
            </p:cNvPr>
            <p:cNvSpPr/>
            <p:nvPr/>
          </p:nvSpPr>
          <p:spPr>
            <a:xfrm>
              <a:off x="4010603" y="2169155"/>
              <a:ext cx="1650427" cy="8052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Скругленный прямоугольник 43">
              <a:extLst>
                <a:ext uri="{FF2B5EF4-FFF2-40B4-BE49-F238E27FC236}">
                  <a16:creationId xmlns:a16="http://schemas.microsoft.com/office/drawing/2014/main" id="{F6330F55-17FD-6D71-90B0-7F02C053D4F8}"/>
                </a:ext>
              </a:extLst>
            </p:cNvPr>
            <p:cNvSpPr/>
            <p:nvPr/>
          </p:nvSpPr>
          <p:spPr>
            <a:xfrm>
              <a:off x="6131256" y="2169155"/>
              <a:ext cx="1650428" cy="8052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9" name="Скругленный прямоугольник 30">
              <a:extLst>
                <a:ext uri="{FF2B5EF4-FFF2-40B4-BE49-F238E27FC236}">
                  <a16:creationId xmlns:a16="http://schemas.microsoft.com/office/drawing/2014/main" id="{61F6159A-A46B-75AE-6E46-5EE6679169BB}"/>
                </a:ext>
              </a:extLst>
            </p:cNvPr>
            <p:cNvSpPr/>
            <p:nvPr/>
          </p:nvSpPr>
          <p:spPr>
            <a:xfrm>
              <a:off x="8276658" y="2182842"/>
              <a:ext cx="1650427" cy="8052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Скругленный прямоугольник 8">
              <a:extLst>
                <a:ext uri="{FF2B5EF4-FFF2-40B4-BE49-F238E27FC236}">
                  <a16:creationId xmlns:a16="http://schemas.microsoft.com/office/drawing/2014/main" id="{23E50B5D-2D9C-A577-24B6-10140BDE777C}"/>
                </a:ext>
              </a:extLst>
            </p:cNvPr>
            <p:cNvSpPr/>
            <p:nvPr/>
          </p:nvSpPr>
          <p:spPr>
            <a:xfrm>
              <a:off x="2907739" y="570001"/>
              <a:ext cx="5665903" cy="99462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graphicFrame>
          <p:nvGraphicFramePr>
            <p:cNvPr id="11" name="Схема 3">
              <a:extLst>
                <a:ext uri="{FF2B5EF4-FFF2-40B4-BE49-F238E27FC236}">
                  <a16:creationId xmlns:a16="http://schemas.microsoft.com/office/drawing/2014/main" id="{4048A2A5-CFFF-3C69-BF21-E408A8F489DE}"/>
                </a:ext>
              </a:extLst>
            </p:cNvPr>
            <p:cNvGraphicFramePr/>
            <p:nvPr/>
          </p:nvGraphicFramePr>
          <p:xfrm>
            <a:off x="2057400" y="3594099"/>
            <a:ext cx="8128000" cy="27178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10251" name="Группа 5">
              <a:extLst>
                <a:ext uri="{FF2B5EF4-FFF2-40B4-BE49-F238E27FC236}">
                  <a16:creationId xmlns:a16="http://schemas.microsoft.com/office/drawing/2014/main" id="{3BDF967B-7B84-687F-0E28-98DA55DB63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4197" y="709701"/>
              <a:ext cx="5666405" cy="993598"/>
              <a:chOff x="1257707" y="202859"/>
              <a:chExt cx="5666405" cy="993598"/>
            </a:xfrm>
          </p:grpSpPr>
          <p:sp>
            <p:nvSpPr>
              <p:cNvPr id="29" name="Скругленный прямоугольник 6">
                <a:extLst>
                  <a:ext uri="{FF2B5EF4-FFF2-40B4-BE49-F238E27FC236}">
                    <a16:creationId xmlns:a16="http://schemas.microsoft.com/office/drawing/2014/main" id="{4840B4EE-1197-85D4-719F-442F5DDB6BA2}"/>
                  </a:ext>
                </a:extLst>
              </p:cNvPr>
              <p:cNvSpPr/>
              <p:nvPr/>
            </p:nvSpPr>
            <p:spPr>
              <a:xfrm>
                <a:off x="1258086" y="202314"/>
                <a:ext cx="5665902" cy="99462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Скругленный прямоугольник 4">
                <a:extLst>
                  <a:ext uri="{FF2B5EF4-FFF2-40B4-BE49-F238E27FC236}">
                    <a16:creationId xmlns:a16="http://schemas.microsoft.com/office/drawing/2014/main" id="{362797FC-D018-DB25-B143-80F7FCBC7BA5}"/>
                  </a:ext>
                </a:extLst>
              </p:cNvPr>
              <p:cNvSpPr txBox="1"/>
              <p:nvPr/>
            </p:nvSpPr>
            <p:spPr>
              <a:xfrm>
                <a:off x="1287476" y="231971"/>
                <a:ext cx="5607123" cy="935312"/>
              </a:xfrm>
              <a:prstGeom prst="rect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06680" tIns="106680" rIns="106680" bIns="106680" spcCol="1270" anchor="ctr"/>
              <a:lstStyle/>
              <a:p>
                <a:pPr algn="ctr" defTabSz="12446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2800" dirty="0">
                    <a:cs typeface="Times New Roman" panose="02020603050405020304" pitchFamily="18" charset="0"/>
                  </a:rPr>
                  <a:t>По типу объекта исследования</a:t>
                </a:r>
              </a:p>
            </p:txBody>
          </p:sp>
        </p:grpSp>
        <p:pic>
          <p:nvPicPr>
            <p:cNvPr id="10252" name="Рисунок 22">
              <a:extLst>
                <a:ext uri="{FF2B5EF4-FFF2-40B4-BE49-F238E27FC236}">
                  <a16:creationId xmlns:a16="http://schemas.microsoft.com/office/drawing/2014/main" id="{3242B8C7-47EC-51D7-DEFE-B1DD57B15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911"/>
            <a:stretch>
              <a:fillRect/>
            </a:stretch>
          </p:blipFill>
          <p:spPr bwMode="auto">
            <a:xfrm>
              <a:off x="2823311" y="1695111"/>
              <a:ext cx="2273143" cy="54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Рисунок 27">
              <a:extLst>
                <a:ext uri="{FF2B5EF4-FFF2-40B4-BE49-F238E27FC236}">
                  <a16:creationId xmlns:a16="http://schemas.microsoft.com/office/drawing/2014/main" id="{3D78D549-51FB-BCA9-488E-90960D57F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454" y="1695112"/>
              <a:ext cx="770944" cy="54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Рисунок 28">
              <a:extLst>
                <a:ext uri="{FF2B5EF4-FFF2-40B4-BE49-F238E27FC236}">
                  <a16:creationId xmlns:a16="http://schemas.microsoft.com/office/drawing/2014/main" id="{272A52D4-7F46-F391-5E88-A64DE34EB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398" y="1695110"/>
              <a:ext cx="791257" cy="54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Рисунок 29">
              <a:extLst>
                <a:ext uri="{FF2B5EF4-FFF2-40B4-BE49-F238E27FC236}">
                  <a16:creationId xmlns:a16="http://schemas.microsoft.com/office/drawing/2014/main" id="{10EBF135-8090-C997-2BB5-E9F772A5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03" r="2"/>
            <a:stretch>
              <a:fillRect/>
            </a:stretch>
          </p:blipFill>
          <p:spPr bwMode="auto">
            <a:xfrm>
              <a:off x="6658655" y="1666579"/>
              <a:ext cx="2687649" cy="57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56" name="Группа 31">
              <a:extLst>
                <a:ext uri="{FF2B5EF4-FFF2-40B4-BE49-F238E27FC236}">
                  <a16:creationId xmlns:a16="http://schemas.microsoft.com/office/drawing/2014/main" id="{1D83E4CF-4732-708C-D108-32745DA563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6935" y="2201295"/>
              <a:ext cx="1720727" cy="932213"/>
              <a:chOff x="148782" y="1701019"/>
              <a:chExt cx="3819273" cy="951339"/>
            </a:xfrm>
          </p:grpSpPr>
          <p:sp>
            <p:nvSpPr>
              <p:cNvPr id="27" name="Скругленный прямоугольник 32">
                <a:extLst>
                  <a:ext uri="{FF2B5EF4-FFF2-40B4-BE49-F238E27FC236}">
                    <a16:creationId xmlns:a16="http://schemas.microsoft.com/office/drawing/2014/main" id="{CECFACDF-22AA-AEE5-438B-608AA879E69C}"/>
                  </a:ext>
                </a:extLst>
              </p:cNvPr>
              <p:cNvSpPr/>
              <p:nvPr/>
            </p:nvSpPr>
            <p:spPr>
              <a:xfrm>
                <a:off x="192210" y="1738061"/>
                <a:ext cx="3776535" cy="91492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Скругленный прямоугольник 4">
                <a:extLst>
                  <a:ext uri="{FF2B5EF4-FFF2-40B4-BE49-F238E27FC236}">
                    <a16:creationId xmlns:a16="http://schemas.microsoft.com/office/drawing/2014/main" id="{E38355DD-3D44-7B26-30DE-9F680C481AC7}"/>
                  </a:ext>
                </a:extLst>
              </p:cNvPr>
              <p:cNvSpPr txBox="1"/>
              <p:nvPr/>
            </p:nvSpPr>
            <p:spPr>
              <a:xfrm>
                <a:off x="147580" y="1700812"/>
                <a:ext cx="3580840" cy="8613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06680" tIns="106680" rIns="106680" bIns="106680" spcCol="1270" anchor="ctr"/>
              <a:lstStyle/>
              <a:p>
                <a:pPr algn="ctr" defTabSz="12446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2800" dirty="0">
                    <a:cs typeface="Times New Roman" panose="02020603050405020304" pitchFamily="18" charset="0"/>
                  </a:rPr>
                  <a:t>Человек</a:t>
                </a:r>
              </a:p>
            </p:txBody>
          </p:sp>
        </p:grpSp>
        <p:grpSp>
          <p:nvGrpSpPr>
            <p:cNvPr id="10257" name="Группа 34">
              <a:extLst>
                <a:ext uri="{FF2B5EF4-FFF2-40B4-BE49-F238E27FC236}">
                  <a16:creationId xmlns:a16="http://schemas.microsoft.com/office/drawing/2014/main" id="{527D7B82-9129-F5C5-15D3-57A30165B3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94881" y="2221832"/>
              <a:ext cx="2168413" cy="909945"/>
              <a:chOff x="-310024" y="1723744"/>
              <a:chExt cx="4812942" cy="928614"/>
            </a:xfrm>
          </p:grpSpPr>
          <p:sp>
            <p:nvSpPr>
              <p:cNvPr id="25" name="Скругленный прямоугольник 35">
                <a:extLst>
                  <a:ext uri="{FF2B5EF4-FFF2-40B4-BE49-F238E27FC236}">
                    <a16:creationId xmlns:a16="http://schemas.microsoft.com/office/drawing/2014/main" id="{1E142FF2-D063-960E-FD46-6329053C2340}"/>
                  </a:ext>
                </a:extLst>
              </p:cNvPr>
              <p:cNvSpPr/>
              <p:nvPr/>
            </p:nvSpPr>
            <p:spPr>
              <a:xfrm>
                <a:off x="194022" y="1737501"/>
                <a:ext cx="3773101" cy="914923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Скругленный прямоугольник 4">
                <a:extLst>
                  <a:ext uri="{FF2B5EF4-FFF2-40B4-BE49-F238E27FC236}">
                    <a16:creationId xmlns:a16="http://schemas.microsoft.com/office/drawing/2014/main" id="{4F542D32-B365-DD4E-FB28-169E3A63DB44}"/>
                  </a:ext>
                </a:extLst>
              </p:cNvPr>
              <p:cNvSpPr txBox="1"/>
              <p:nvPr/>
            </p:nvSpPr>
            <p:spPr>
              <a:xfrm>
                <a:off x="-310662" y="1723533"/>
                <a:ext cx="4813366" cy="86137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06680" tIns="106680" rIns="106680" bIns="106680" spcCol="1270" anchor="ctr"/>
              <a:lstStyle/>
              <a:p>
                <a:pPr algn="ctr" defTabSz="12446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2800" dirty="0">
                    <a:cs typeface="Times New Roman" panose="02020603050405020304" pitchFamily="18" charset="0"/>
                  </a:rPr>
                  <a:t>Животные</a:t>
                </a:r>
              </a:p>
            </p:txBody>
          </p:sp>
        </p:grpSp>
        <p:grpSp>
          <p:nvGrpSpPr>
            <p:cNvPr id="10258" name="Группа 37">
              <a:extLst>
                <a:ext uri="{FF2B5EF4-FFF2-40B4-BE49-F238E27FC236}">
                  <a16:creationId xmlns:a16="http://schemas.microsoft.com/office/drawing/2014/main" id="{AAB8C003-BE37-6BDB-D264-4575ADCB0D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4258" y="2229503"/>
              <a:ext cx="2166283" cy="895338"/>
              <a:chOff x="-387772" y="1738650"/>
              <a:chExt cx="4808215" cy="913708"/>
            </a:xfrm>
          </p:grpSpPr>
          <p:sp>
            <p:nvSpPr>
              <p:cNvPr id="23" name="Скругленный прямоугольник 38">
                <a:extLst>
                  <a:ext uri="{FF2B5EF4-FFF2-40B4-BE49-F238E27FC236}">
                    <a16:creationId xmlns:a16="http://schemas.microsoft.com/office/drawing/2014/main" id="{A20863BE-7213-A9F4-9449-B286B7DA0E12}"/>
                  </a:ext>
                </a:extLst>
              </p:cNvPr>
              <p:cNvSpPr/>
              <p:nvPr/>
            </p:nvSpPr>
            <p:spPr>
              <a:xfrm>
                <a:off x="194153" y="1737593"/>
                <a:ext cx="3773104" cy="91492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Скругленный прямоугольник 4">
                <a:extLst>
                  <a:ext uri="{FF2B5EF4-FFF2-40B4-BE49-F238E27FC236}">
                    <a16:creationId xmlns:a16="http://schemas.microsoft.com/office/drawing/2014/main" id="{012A4457-B4FD-DA06-50E3-D4DD1352FD69}"/>
                  </a:ext>
                </a:extLst>
              </p:cNvPr>
              <p:cNvSpPr txBox="1"/>
              <p:nvPr/>
            </p:nvSpPr>
            <p:spPr>
              <a:xfrm>
                <a:off x="-386059" y="1765529"/>
                <a:ext cx="4806500" cy="85905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06680" tIns="106680" rIns="106680" bIns="106680" spcCol="1270" anchor="ctr"/>
              <a:lstStyle/>
              <a:p>
                <a:pPr algn="ctr" defTabSz="12446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2800" dirty="0">
                    <a:cs typeface="Times New Roman" panose="02020603050405020304" pitchFamily="18" charset="0"/>
                  </a:rPr>
                  <a:t>Органика</a:t>
                </a:r>
              </a:p>
            </p:txBody>
          </p:sp>
        </p:grpSp>
        <p:grpSp>
          <p:nvGrpSpPr>
            <p:cNvPr id="10259" name="Группа 40">
              <a:extLst>
                <a:ext uri="{FF2B5EF4-FFF2-40B4-BE49-F238E27FC236}">
                  <a16:creationId xmlns:a16="http://schemas.microsoft.com/office/drawing/2014/main" id="{4472DA80-CBAC-A2E7-CBA9-638E87AC3D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59482" y="2238168"/>
              <a:ext cx="1700836" cy="895338"/>
              <a:chOff x="192932" y="1738650"/>
              <a:chExt cx="3775123" cy="913708"/>
            </a:xfrm>
          </p:grpSpPr>
          <p:sp>
            <p:nvSpPr>
              <p:cNvPr id="21" name="Скругленный прямоугольник 41">
                <a:extLst>
                  <a:ext uri="{FF2B5EF4-FFF2-40B4-BE49-F238E27FC236}">
                    <a16:creationId xmlns:a16="http://schemas.microsoft.com/office/drawing/2014/main" id="{858D8B12-0059-1CCA-28CF-8F387762DDF5}"/>
                  </a:ext>
                </a:extLst>
              </p:cNvPr>
              <p:cNvSpPr/>
              <p:nvPr/>
            </p:nvSpPr>
            <p:spPr>
              <a:xfrm>
                <a:off x="194491" y="1738062"/>
                <a:ext cx="3773101" cy="91492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Скругленный прямоугольник 4">
                <a:extLst>
                  <a:ext uri="{FF2B5EF4-FFF2-40B4-BE49-F238E27FC236}">
                    <a16:creationId xmlns:a16="http://schemas.microsoft.com/office/drawing/2014/main" id="{AA353E5E-2FFC-C2FC-6860-A8D346313C2E}"/>
                  </a:ext>
                </a:extLst>
              </p:cNvPr>
              <p:cNvSpPr txBox="1"/>
              <p:nvPr/>
            </p:nvSpPr>
            <p:spPr>
              <a:xfrm>
                <a:off x="194491" y="1765999"/>
                <a:ext cx="3773101" cy="85905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06680" tIns="106680" rIns="106680" bIns="106680" spcCol="1270" anchor="ctr"/>
              <a:lstStyle/>
              <a:p>
                <a:pPr algn="ctr" defTabSz="12446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2400" dirty="0">
                    <a:cs typeface="Times New Roman" panose="02020603050405020304" pitchFamily="18" charset="0"/>
                  </a:rPr>
                  <a:t>Неживые объекты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69B840FF-8447-D279-026E-59F0726BC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1" y="49306"/>
            <a:ext cx="8834064" cy="855663"/>
          </a:xfrm>
        </p:spPr>
        <p:txBody>
          <a:bodyPr/>
          <a:lstStyle/>
          <a:p>
            <a:r>
              <a:rPr lang="ru-RU" altLang="en-US" sz="3200" dirty="0">
                <a:solidFill>
                  <a:schemeClr val="accent2"/>
                </a:solidFill>
              </a:rPr>
              <a:t>Классификация применений виброизображения</a:t>
            </a:r>
            <a:br>
              <a:rPr lang="ru-RU" altLang="en-US" sz="3200" dirty="0">
                <a:solidFill>
                  <a:schemeClr val="accent2"/>
                </a:solidFill>
              </a:rPr>
            </a:br>
            <a:r>
              <a:rPr lang="ru-RU" altLang="en-US" sz="3200" dirty="0">
                <a:solidFill>
                  <a:schemeClr val="accent2"/>
                </a:solidFill>
              </a:rPr>
              <a:t> на основе типа измеряемого объекта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8F7FA40F-4E95-BDAC-DF21-CF3ED20D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F84653-A168-4146-BAB5-9DC5F8E39419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400"/>
          </a:p>
        </p:txBody>
      </p:sp>
      <p:graphicFrame>
        <p:nvGraphicFramePr>
          <p:cNvPr id="11269" name="Диаграмма 3">
            <a:extLst>
              <a:ext uri="{FF2B5EF4-FFF2-40B4-BE49-F238E27FC236}">
                <a16:creationId xmlns:a16="http://schemas.microsoft.com/office/drawing/2014/main" id="{2C684965-6826-53FF-4793-DAF6B7693AFF}"/>
              </a:ext>
            </a:extLst>
          </p:cNvPr>
          <p:cNvGraphicFramePr>
            <a:graphicFrameLocks/>
          </p:cNvGraphicFramePr>
          <p:nvPr/>
        </p:nvGraphicFramePr>
        <p:xfrm>
          <a:off x="471488" y="1163638"/>
          <a:ext cx="8383587" cy="538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3" imgW="8388823" imgH="5395428" progId="Excel.Chart.8">
                  <p:embed/>
                </p:oleObj>
              </mc:Choice>
              <mc:Fallback>
                <p:oleObj name="Диаграмма" r:id="rId3" imgW="8388823" imgH="5395428" progId="Excel.Chart.8">
                  <p:embed/>
                  <p:pic>
                    <p:nvPicPr>
                      <p:cNvPr id="11269" name="Диаграмма 3">
                        <a:extLst>
                          <a:ext uri="{FF2B5EF4-FFF2-40B4-BE49-F238E27FC236}">
                            <a16:creationId xmlns:a16="http://schemas.microsoft.com/office/drawing/2014/main" id="{2C684965-6826-53FF-4793-DAF6B7693AF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8" y="1163638"/>
                        <a:ext cx="8383587" cy="538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B5AA587-8778-FAED-0160-679C67441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650" y="360363"/>
            <a:ext cx="8426450" cy="127158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Классификация применений на основе используемых программ виброизображения</a:t>
            </a:r>
            <a:b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D9A3C7-DFA7-F120-213B-876DBCE0423A}"/>
              </a:ext>
            </a:extLst>
          </p:cNvPr>
          <p:cNvSpPr/>
          <p:nvPr/>
        </p:nvSpPr>
        <p:spPr>
          <a:xfrm>
            <a:off x="814387" y="5297308"/>
            <a:ext cx="72929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Компьютерные программы технологии виброизображения для различных применений</a:t>
            </a:r>
          </a:p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на сайте 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www.psymaker.com</a:t>
            </a:r>
            <a:endParaRPr lang="en-US" sz="2400" dirty="0"/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54441B29-1118-DF26-AF70-A21F0B0B8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631950"/>
            <a:ext cx="785177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660" y="145280"/>
            <a:ext cx="7868540" cy="1176642"/>
          </a:xfrm>
        </p:spPr>
        <p:txBody>
          <a:bodyPr/>
          <a:lstStyle/>
          <a:p>
            <a:r>
              <a:rPr lang="ru-RU" sz="3600" dirty="0">
                <a:solidFill>
                  <a:schemeClr val="accent2"/>
                </a:solidFill>
              </a:rPr>
              <a:t>Базовые параметры систем виброизображения первого поколения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381" y="1506775"/>
            <a:ext cx="8013819" cy="4842750"/>
          </a:xfrm>
        </p:spPr>
        <p:txBody>
          <a:bodyPr/>
          <a:lstStyle/>
          <a:p>
            <a:r>
              <a:rPr lang="ru-RU" dirty="0"/>
              <a:t>Амплитудные </a:t>
            </a:r>
            <a:r>
              <a:rPr lang="en-US" dirty="0"/>
              <a:t>Ai-A6</a:t>
            </a:r>
            <a:endParaRPr lang="ru-RU" dirty="0"/>
          </a:p>
          <a:p>
            <a:r>
              <a:rPr lang="ru-RU" dirty="0"/>
              <a:t>Частотные</a:t>
            </a:r>
            <a:r>
              <a:rPr lang="en-US" dirty="0"/>
              <a:t>   Fi- F12   </a:t>
            </a:r>
            <a:endParaRPr lang="ru-RU" dirty="0"/>
          </a:p>
          <a:p>
            <a:r>
              <a:rPr lang="ru-RU" dirty="0"/>
              <a:t>Симметрии</a:t>
            </a:r>
            <a:r>
              <a:rPr lang="en-US" dirty="0"/>
              <a:t>   Si-S7  </a:t>
            </a:r>
            <a:endParaRPr lang="ru-RU" dirty="0"/>
          </a:p>
          <a:p>
            <a:r>
              <a:rPr lang="ru-RU" dirty="0"/>
              <a:t>Обработки</a:t>
            </a:r>
            <a:r>
              <a:rPr lang="en-US" dirty="0"/>
              <a:t>      Pi-P30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Психофизиологические</a:t>
            </a:r>
            <a:r>
              <a:rPr lang="en-US" dirty="0"/>
              <a:t> E1-E16</a:t>
            </a:r>
            <a:endParaRPr lang="ru-RU" dirty="0"/>
          </a:p>
          <a:p>
            <a:endParaRPr lang="en-US" dirty="0"/>
          </a:p>
          <a:p>
            <a:r>
              <a:rPr lang="ru-RU" dirty="0"/>
              <a:t>Системные</a:t>
            </a:r>
            <a:r>
              <a:rPr lang="en-US" dirty="0"/>
              <a:t> I;</a:t>
            </a:r>
            <a:r>
              <a:rPr lang="ru-RU" dirty="0"/>
              <a:t> </a:t>
            </a:r>
            <a:r>
              <a:rPr lang="en-US" dirty="0"/>
              <a:t>E;</a:t>
            </a:r>
            <a:r>
              <a:rPr lang="ru-RU" dirty="0"/>
              <a:t> </a:t>
            </a:r>
            <a:r>
              <a:rPr lang="en-US" dirty="0"/>
              <a:t>P;</a:t>
            </a:r>
            <a:r>
              <a:rPr lang="ru-RU" dirty="0"/>
              <a:t> </a:t>
            </a:r>
            <a:r>
              <a:rPr lang="en-US" dirty="0"/>
              <a:t>M;</a:t>
            </a:r>
            <a:r>
              <a:rPr lang="ru-RU" dirty="0"/>
              <a:t> </a:t>
            </a:r>
            <a:r>
              <a:rPr lang="en-US" dirty="0"/>
              <a:t>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37576" y="6248400"/>
            <a:ext cx="420624" cy="381000"/>
          </a:xfrm>
        </p:spPr>
        <p:txBody>
          <a:bodyPr/>
          <a:lstStyle/>
          <a:p>
            <a:pPr>
              <a:defRPr/>
            </a:pPr>
            <a:fld id="{E6D98964-9827-4D6F-AF97-D13E6D3C32A9}" type="slidenum">
              <a:rPr lang="ru-RU" altLang="ru-RU" smtClean="0"/>
              <a:pPr>
                <a:defRPr/>
              </a:pPr>
              <a:t>13</a:t>
            </a:fld>
            <a:endParaRPr lang="ru-RU" alt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136" y="1543086"/>
            <a:ext cx="1676190" cy="571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481" y="2159523"/>
            <a:ext cx="2533333" cy="542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9624" y="2809772"/>
            <a:ext cx="1619048" cy="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624" y="3322040"/>
            <a:ext cx="3019048" cy="704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5374" y="4864404"/>
            <a:ext cx="4085714" cy="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074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4206" y="6326925"/>
            <a:ext cx="3796974" cy="531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VibraNLP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(3-е поколение)</a:t>
            </a:r>
            <a:endParaRPr lang="en-US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/>
              <a:t>   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8941" y="179295"/>
            <a:ext cx="8349541" cy="964317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Поведенческие параметры </a:t>
            </a:r>
            <a:r>
              <a:rPr lang="ru-RU" sz="34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lang="ru-RU" sz="36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измеряемые </a:t>
            </a:r>
            <a:br>
              <a:rPr lang="ru-RU" sz="36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величины в системах виброизображения </a:t>
            </a:r>
            <a:endParaRPr lang="ru-RU" sz="36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5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0841" y="6346773"/>
            <a:ext cx="3909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VibraMED</a:t>
            </a:r>
            <a:r>
              <a:rPr lang="ru-RU" sz="2400" dirty="0"/>
              <a:t> (1-е поколение)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677711" y="3450652"/>
            <a:ext cx="3566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VibraMI</a:t>
            </a:r>
            <a:r>
              <a:rPr lang="ru-RU" sz="2400" dirty="0"/>
              <a:t> (2-е поколение)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4" y="1316052"/>
            <a:ext cx="3672347" cy="4932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734" y="1232498"/>
            <a:ext cx="4040748" cy="2129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905" y="3970817"/>
            <a:ext cx="4171577" cy="2277583"/>
          </a:xfrm>
          <a:prstGeom prst="rect">
            <a:avLst/>
          </a:prstGeom>
        </p:spPr>
      </p:pic>
      <p:sp>
        <p:nvSpPr>
          <p:cNvPr id="11" name="Slide Number Placeholder 3"/>
          <p:cNvSpPr txBox="1">
            <a:spLocks/>
          </p:cNvSpPr>
          <p:nvPr/>
        </p:nvSpPr>
        <p:spPr bwMode="auto">
          <a:xfrm>
            <a:off x="8503920" y="6368109"/>
            <a:ext cx="45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ru-RU" dirty="0"/>
              <a:t>14</a:t>
            </a:r>
            <a:endParaRPr lang="ru-RU" altLang="ru-RU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AA82F-8859-4735-AA8E-2A5E245BDA2E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sp>
        <p:nvSpPr>
          <p:cNvPr id="3" name="Rectangle 2"/>
          <p:cNvSpPr/>
          <p:nvPr/>
        </p:nvSpPr>
        <p:spPr>
          <a:xfrm>
            <a:off x="20697" y="83412"/>
            <a:ext cx="8836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600" kern="0" dirty="0">
                <a:solidFill>
                  <a:srgbClr val="3333CC"/>
                </a:solidFill>
                <a:latin typeface="+mn-lt"/>
              </a:rPr>
              <a:t>Системы виброизображения четвертого поколения. Применение ИИ и ИНС </a:t>
            </a:r>
            <a:endParaRPr lang="en-US" altLang="ru-RU" sz="3600" kern="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302" y="3885587"/>
            <a:ext cx="2119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cs typeface="Arial" panose="020B0604020202020204" pitchFamily="34" charset="0"/>
              </a:rPr>
              <a:t>Обучение ИИ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501" y="6043376"/>
            <a:ext cx="837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Измерение поведенческих параметров технологией ВИ с применением ИИ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430520" y="1660588"/>
            <a:ext cx="8174112" cy="4350100"/>
            <a:chOff x="481914" y="1347828"/>
            <a:chExt cx="8525353" cy="5265456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481914" y="4508375"/>
              <a:ext cx="8438856" cy="6692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</p:cxnSp>
        <p:cxnSp>
          <p:nvCxnSpPr>
            <p:cNvPr id="35" name="Прямая со стрелкой 34"/>
            <p:cNvCxnSpPr/>
            <p:nvPr/>
          </p:nvCxnSpPr>
          <p:spPr>
            <a:xfrm>
              <a:off x="7505700" y="3672446"/>
              <a:ext cx="0" cy="14380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flipH="1">
              <a:off x="7357251" y="3672446"/>
              <a:ext cx="9979" cy="14380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>
              <a:stCxn id="77" idx="2"/>
            </p:cNvCxnSpPr>
            <p:nvPr/>
          </p:nvCxnSpPr>
          <p:spPr>
            <a:xfrm flipH="1">
              <a:off x="7232819" y="3672446"/>
              <a:ext cx="2" cy="14380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H="1">
              <a:off x="7102046" y="3672446"/>
              <a:ext cx="8055" cy="14380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>
              <a:off x="6992860" y="3672446"/>
              <a:ext cx="0" cy="14380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>
              <a:off x="6870819" y="3672446"/>
              <a:ext cx="8806" cy="14421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 flipH="1">
              <a:off x="7608673" y="3672446"/>
              <a:ext cx="5707" cy="14421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Группа 41"/>
            <p:cNvGrpSpPr/>
            <p:nvPr/>
          </p:nvGrpSpPr>
          <p:grpSpPr>
            <a:xfrm>
              <a:off x="753761" y="4740065"/>
              <a:ext cx="8253506" cy="1873219"/>
              <a:chOff x="753761" y="4740065"/>
              <a:chExt cx="8253506" cy="1873219"/>
            </a:xfrm>
          </p:grpSpPr>
          <p:pic>
            <p:nvPicPr>
              <p:cNvPr id="126" name="Рисунок 1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761" y="4740065"/>
                <a:ext cx="976184" cy="1873219"/>
              </a:xfrm>
              <a:prstGeom prst="rect">
                <a:avLst/>
              </a:prstGeom>
            </p:spPr>
          </p:pic>
          <p:sp>
            <p:nvSpPr>
              <p:cNvPr id="127" name="Прямоугольник 126"/>
              <p:cNvSpPr/>
              <p:nvPr/>
            </p:nvSpPr>
            <p:spPr>
              <a:xfrm>
                <a:off x="8173991" y="5110459"/>
                <a:ext cx="746779" cy="9747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8164694" y="5110459"/>
                <a:ext cx="4799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8527348" y="5676266"/>
                <a:ext cx="4799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0" name="Прямая соединительная линия 129"/>
              <p:cNvCxnSpPr/>
              <p:nvPr/>
            </p:nvCxnSpPr>
            <p:spPr>
              <a:xfrm flipV="1">
                <a:off x="8164694" y="5110459"/>
                <a:ext cx="756076" cy="9747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Прямая со стрелкой 130"/>
              <p:cNvCxnSpPr>
                <a:stCxn id="134" idx="3"/>
                <a:endCxn id="127" idx="1"/>
              </p:cNvCxnSpPr>
              <p:nvPr/>
            </p:nvCxnSpPr>
            <p:spPr>
              <a:xfrm>
                <a:off x="7690020" y="5597840"/>
                <a:ext cx="483971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Группа 131"/>
              <p:cNvGrpSpPr/>
              <p:nvPr/>
            </p:nvGrpSpPr>
            <p:grpSpPr>
              <a:xfrm>
                <a:off x="1575650" y="5110459"/>
                <a:ext cx="6114370" cy="974762"/>
                <a:chOff x="1575650" y="5110459"/>
                <a:chExt cx="6114370" cy="974762"/>
              </a:xfrm>
            </p:grpSpPr>
            <p:sp>
              <p:nvSpPr>
                <p:cNvPr id="133" name="Прямоугольник 132"/>
                <p:cNvSpPr/>
                <p:nvPr/>
              </p:nvSpPr>
              <p:spPr>
                <a:xfrm>
                  <a:off x="3929572" y="5110460"/>
                  <a:ext cx="938865" cy="9747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4" name="Прямоугольник 133"/>
                <p:cNvSpPr/>
                <p:nvPr/>
              </p:nvSpPr>
              <p:spPr>
                <a:xfrm>
                  <a:off x="6775620" y="5110459"/>
                  <a:ext cx="914400" cy="9747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5" name="TextBox 134"/>
                <p:cNvSpPr txBox="1"/>
                <p:nvPr/>
              </p:nvSpPr>
              <p:spPr>
                <a:xfrm>
                  <a:off x="4159044" y="5438436"/>
                  <a:ext cx="4799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</a:t>
                  </a:r>
                  <a:endPara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6" name="TextBox 135"/>
                <p:cNvSpPr txBox="1"/>
                <p:nvPr/>
              </p:nvSpPr>
              <p:spPr>
                <a:xfrm>
                  <a:off x="6992860" y="5413173"/>
                  <a:ext cx="4799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37" name="Прямая со стрелкой 136"/>
                <p:cNvCxnSpPr/>
                <p:nvPr/>
              </p:nvCxnSpPr>
              <p:spPr>
                <a:xfrm>
                  <a:off x="4868437" y="5295125"/>
                  <a:ext cx="190718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Прямая со стрелкой 137"/>
                <p:cNvCxnSpPr>
                  <a:stCxn id="133" idx="3"/>
                  <a:endCxn id="134" idx="1"/>
                </p:cNvCxnSpPr>
                <p:nvPr/>
              </p:nvCxnSpPr>
              <p:spPr>
                <a:xfrm flipV="1">
                  <a:off x="4868437" y="5597840"/>
                  <a:ext cx="1907183" cy="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Прямая со стрелкой 138"/>
                <p:cNvCxnSpPr/>
                <p:nvPr/>
              </p:nvCxnSpPr>
              <p:spPr>
                <a:xfrm>
                  <a:off x="4868437" y="5860932"/>
                  <a:ext cx="190718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Прямая со стрелкой 139"/>
                <p:cNvCxnSpPr/>
                <p:nvPr/>
              </p:nvCxnSpPr>
              <p:spPr>
                <a:xfrm>
                  <a:off x="1575650" y="5594761"/>
                  <a:ext cx="2360262" cy="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Группа 42"/>
            <p:cNvGrpSpPr/>
            <p:nvPr/>
          </p:nvGrpSpPr>
          <p:grpSpPr>
            <a:xfrm>
              <a:off x="753761" y="1347828"/>
              <a:ext cx="6936260" cy="2648514"/>
              <a:chOff x="753761" y="1347828"/>
              <a:chExt cx="6936260" cy="264851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753761" y="1556951"/>
                <a:ext cx="914401" cy="20882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900" y="1583235"/>
                <a:ext cx="247138" cy="474238"/>
              </a:xfrm>
              <a:prstGeom prst="rect">
                <a:avLst/>
              </a:prstGeom>
            </p:spPr>
          </p:pic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38" y="1583235"/>
                <a:ext cx="247138" cy="474238"/>
              </a:xfrm>
              <a:prstGeom prst="rect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176" y="1583235"/>
                <a:ext cx="247138" cy="474238"/>
              </a:xfrm>
              <a:prstGeom prst="rect">
                <a:avLst/>
              </a:prstGeom>
            </p:spPr>
          </p:pic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900" y="2057473"/>
                <a:ext cx="247138" cy="474238"/>
              </a:xfrm>
              <a:prstGeom prst="rect">
                <a:avLst/>
              </a:prstGeom>
            </p:spPr>
          </p:pic>
          <p:pic>
            <p:nvPicPr>
              <p:cNvPr id="64" name="Рисунок 6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37" y="2065294"/>
                <a:ext cx="247138" cy="474238"/>
              </a:xfrm>
              <a:prstGeom prst="rect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176" y="2073115"/>
                <a:ext cx="247138" cy="474238"/>
              </a:xfrm>
              <a:prstGeom prst="rect">
                <a:avLst/>
              </a:prstGeom>
            </p:spPr>
          </p:pic>
          <p:pic>
            <p:nvPicPr>
              <p:cNvPr id="67" name="Рисунок 6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900" y="2555164"/>
                <a:ext cx="247138" cy="474238"/>
              </a:xfrm>
              <a:prstGeom prst="rect">
                <a:avLst/>
              </a:prstGeom>
            </p:spPr>
          </p:pic>
          <p:pic>
            <p:nvPicPr>
              <p:cNvPr id="68" name="Рисунок 6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36" y="2547343"/>
                <a:ext cx="247138" cy="474238"/>
              </a:xfrm>
              <a:prstGeom prst="rect">
                <a:avLst/>
              </a:prstGeom>
            </p:spPr>
          </p:pic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176" y="2562985"/>
                <a:ext cx="247138" cy="474238"/>
              </a:xfrm>
              <a:prstGeom prst="rect">
                <a:avLst/>
              </a:prstGeom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900" y="3052855"/>
                <a:ext cx="247138" cy="474238"/>
              </a:xfrm>
              <a:prstGeom prst="rect">
                <a:avLst/>
              </a:prstGeom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36" y="3059396"/>
                <a:ext cx="247138" cy="474238"/>
              </a:xfrm>
              <a:prstGeom prst="rect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172" y="3059386"/>
                <a:ext cx="247138" cy="474238"/>
              </a:xfrm>
              <a:prstGeom prst="rect">
                <a:avLst/>
              </a:prstGeom>
            </p:spPr>
          </p:pic>
          <p:pic>
            <p:nvPicPr>
              <p:cNvPr id="76" name="Рисунок 7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9572" y="1556951"/>
                <a:ext cx="938865" cy="2115495"/>
              </a:xfrm>
              <a:prstGeom prst="rect">
                <a:avLst/>
              </a:prstGeom>
            </p:spPr>
          </p:pic>
          <p:sp>
            <p:nvSpPr>
              <p:cNvPr id="77" name="Прямоугольник 76"/>
              <p:cNvSpPr/>
              <p:nvPr/>
            </p:nvSpPr>
            <p:spPr>
              <a:xfrm>
                <a:off x="6775620" y="1584155"/>
                <a:ext cx="914401" cy="20882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2557847" y="1347828"/>
                <a:ext cx="593131" cy="9747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Прямоугольник 78"/>
              <p:cNvSpPr/>
              <p:nvPr/>
            </p:nvSpPr>
            <p:spPr>
              <a:xfrm>
                <a:off x="2557848" y="3021581"/>
                <a:ext cx="593131" cy="9747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Прямоугольник 79"/>
              <p:cNvSpPr/>
              <p:nvPr/>
            </p:nvSpPr>
            <p:spPr>
              <a:xfrm>
                <a:off x="5525463" y="2140919"/>
                <a:ext cx="593131" cy="9747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2614452" y="1635688"/>
                <a:ext cx="4799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647399" y="3303114"/>
                <a:ext cx="4799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5638675" y="2443633"/>
                <a:ext cx="4799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4" name="Прямая со стрелкой 83"/>
              <p:cNvCxnSpPr>
                <a:endCxn id="78" idx="1"/>
              </p:cNvCxnSpPr>
              <p:nvPr/>
            </p:nvCxnSpPr>
            <p:spPr>
              <a:xfrm flipV="1">
                <a:off x="1668162" y="1835209"/>
                <a:ext cx="889685" cy="30571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 стрелкой 84"/>
              <p:cNvCxnSpPr>
                <a:endCxn id="79" idx="1"/>
              </p:cNvCxnSpPr>
              <p:nvPr/>
            </p:nvCxnSpPr>
            <p:spPr>
              <a:xfrm>
                <a:off x="1668162" y="2928551"/>
                <a:ext cx="889686" cy="58041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 стрелкой 85"/>
              <p:cNvCxnSpPr>
                <a:stCxn id="78" idx="3"/>
              </p:cNvCxnSpPr>
              <p:nvPr/>
            </p:nvCxnSpPr>
            <p:spPr>
              <a:xfrm flipV="1">
                <a:off x="3150978" y="1820354"/>
                <a:ext cx="778594" cy="1485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Прямая со стрелкой 86"/>
              <p:cNvCxnSpPr/>
              <p:nvPr/>
            </p:nvCxnSpPr>
            <p:spPr>
              <a:xfrm flipV="1">
                <a:off x="3150979" y="3402666"/>
                <a:ext cx="778593" cy="2118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Прямая со стрелкой 87"/>
              <p:cNvCxnSpPr/>
              <p:nvPr/>
            </p:nvCxnSpPr>
            <p:spPr>
              <a:xfrm>
                <a:off x="4868437" y="2614697"/>
                <a:ext cx="657026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Прямая соединительная линия 89"/>
              <p:cNvCxnSpPr>
                <a:stCxn id="80" idx="3"/>
                <a:endCxn id="77" idx="1"/>
              </p:cNvCxnSpPr>
              <p:nvPr/>
            </p:nvCxnSpPr>
            <p:spPr>
              <a:xfrm>
                <a:off x="6118594" y="2628300"/>
                <a:ext cx="657026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Прямая соединительная линия 91"/>
              <p:cNvCxnSpPr/>
              <p:nvPr/>
            </p:nvCxnSpPr>
            <p:spPr>
              <a:xfrm flipV="1">
                <a:off x="3150978" y="3857111"/>
                <a:ext cx="2654519" cy="226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Прямая со стрелкой 92"/>
              <p:cNvCxnSpPr/>
              <p:nvPr/>
            </p:nvCxnSpPr>
            <p:spPr>
              <a:xfrm flipH="1" flipV="1">
                <a:off x="5813740" y="3115682"/>
                <a:ext cx="8277" cy="74142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4" name="Рисунок 9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7880" y="1612810"/>
                <a:ext cx="241786" cy="463968"/>
              </a:xfrm>
              <a:prstGeom prst="rect">
                <a:avLst/>
              </a:prstGeom>
            </p:spPr>
          </p:pic>
          <p:pic>
            <p:nvPicPr>
              <p:cNvPr id="96" name="Рисунок 9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6284" y="1603224"/>
                <a:ext cx="241786" cy="463968"/>
              </a:xfrm>
              <a:prstGeom prst="rect">
                <a:avLst/>
              </a:prstGeom>
            </p:spPr>
          </p:pic>
          <p:pic>
            <p:nvPicPr>
              <p:cNvPr id="98" name="Рисунок 9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8070" y="1612810"/>
                <a:ext cx="241786" cy="463968"/>
              </a:xfrm>
              <a:prstGeom prst="rect">
                <a:avLst/>
              </a:prstGeom>
            </p:spPr>
          </p:pic>
          <p:pic>
            <p:nvPicPr>
              <p:cNvPr id="100" name="Рисунок 9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4498" y="2110855"/>
                <a:ext cx="241786" cy="463968"/>
              </a:xfrm>
              <a:prstGeom prst="rect">
                <a:avLst/>
              </a:prstGeom>
            </p:spPr>
          </p:pic>
          <p:pic>
            <p:nvPicPr>
              <p:cNvPr id="104" name="Рисунок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4090" y="2110855"/>
                <a:ext cx="241786" cy="463968"/>
              </a:xfrm>
              <a:prstGeom prst="rect">
                <a:avLst/>
              </a:prstGeom>
            </p:spPr>
          </p:pic>
          <p:pic>
            <p:nvPicPr>
              <p:cNvPr id="105" name="Рисунок 10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5876" y="2099057"/>
                <a:ext cx="241786" cy="463968"/>
              </a:xfrm>
              <a:prstGeom prst="rect">
                <a:avLst/>
              </a:prstGeom>
            </p:spPr>
          </p:pic>
          <p:pic>
            <p:nvPicPr>
              <p:cNvPr id="106" name="Рисунок 10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9907" y="2628299"/>
                <a:ext cx="244183" cy="468567"/>
              </a:xfrm>
              <a:prstGeom prst="rect">
                <a:avLst/>
              </a:prstGeom>
            </p:spPr>
          </p:pic>
          <p:pic>
            <p:nvPicPr>
              <p:cNvPr id="107" name="Рисунок 10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6232" y="2634908"/>
                <a:ext cx="244183" cy="468567"/>
              </a:xfrm>
              <a:prstGeom prst="rect">
                <a:avLst/>
              </a:prstGeom>
            </p:spPr>
          </p:pic>
          <p:pic>
            <p:nvPicPr>
              <p:cNvPr id="108" name="Рисунок 10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1535" y="2643269"/>
                <a:ext cx="244183" cy="468567"/>
              </a:xfrm>
              <a:prstGeom prst="rect">
                <a:avLst/>
              </a:prstGeom>
            </p:spPr>
          </p:pic>
          <p:pic>
            <p:nvPicPr>
              <p:cNvPr id="109" name="Рисунок 10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7442" y="3147068"/>
                <a:ext cx="244183" cy="468567"/>
              </a:xfrm>
              <a:prstGeom prst="rect">
                <a:avLst/>
              </a:prstGeom>
            </p:spPr>
          </p:pic>
          <p:pic>
            <p:nvPicPr>
              <p:cNvPr id="110" name="Рисунок 10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9868" y="3146941"/>
                <a:ext cx="244183" cy="468567"/>
              </a:xfrm>
              <a:prstGeom prst="rect">
                <a:avLst/>
              </a:prstGeom>
            </p:spPr>
          </p:pic>
          <p:pic>
            <p:nvPicPr>
              <p:cNvPr id="111" name="Рисунок 1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0415" y="3146941"/>
                <a:ext cx="244183" cy="468567"/>
              </a:xfrm>
              <a:prstGeom prst="rect">
                <a:avLst/>
              </a:prstGeom>
            </p:spPr>
          </p:pic>
          <p:cxnSp>
            <p:nvCxnSpPr>
              <p:cNvPr id="112" name="Прямая соединительная линия 111"/>
              <p:cNvCxnSpPr>
                <a:stCxn id="76" idx="1"/>
                <a:endCxn id="76" idx="3"/>
              </p:cNvCxnSpPr>
              <p:nvPr/>
            </p:nvCxnSpPr>
            <p:spPr>
              <a:xfrm>
                <a:off x="3929572" y="2614699"/>
                <a:ext cx="93886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2363" y="1646067"/>
                <a:ext cx="249683" cy="473289"/>
              </a:xfrm>
              <a:prstGeom prst="rect">
                <a:avLst/>
              </a:prstGeom>
            </p:spPr>
          </p:pic>
          <p:pic>
            <p:nvPicPr>
              <p:cNvPr id="114" name="Рисунок 11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7568" y="1646066"/>
                <a:ext cx="249683" cy="472773"/>
              </a:xfrm>
              <a:prstGeom prst="rect">
                <a:avLst/>
              </a:prstGeom>
            </p:spPr>
          </p:pic>
          <p:pic>
            <p:nvPicPr>
              <p:cNvPr id="115" name="Рисунок 11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7230" y="1644306"/>
                <a:ext cx="249683" cy="454752"/>
              </a:xfrm>
              <a:prstGeom prst="rect">
                <a:avLst/>
              </a:prstGeom>
            </p:spPr>
          </p:pic>
          <p:pic>
            <p:nvPicPr>
              <p:cNvPr id="116" name="Рисунок 11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7831" y="2176358"/>
                <a:ext cx="249683" cy="398466"/>
              </a:xfrm>
              <a:prstGeom prst="rect">
                <a:avLst/>
              </a:prstGeom>
            </p:spPr>
          </p:pic>
          <p:pic>
            <p:nvPicPr>
              <p:cNvPr id="117" name="Рисунок 1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7514" y="2174596"/>
                <a:ext cx="249683" cy="400228"/>
              </a:xfrm>
              <a:prstGeom prst="rect">
                <a:avLst/>
              </a:prstGeom>
            </p:spPr>
          </p:pic>
          <p:pic>
            <p:nvPicPr>
              <p:cNvPr id="118" name="Рисунок 1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004" y="2174595"/>
                <a:ext cx="249683" cy="400228"/>
              </a:xfrm>
              <a:prstGeom prst="rect">
                <a:avLst/>
              </a:prstGeom>
            </p:spPr>
          </p:pic>
          <p:pic>
            <p:nvPicPr>
              <p:cNvPr id="119" name="Рисунок 11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7831" y="2670722"/>
                <a:ext cx="268689" cy="453366"/>
              </a:xfrm>
              <a:prstGeom prst="rect">
                <a:avLst/>
              </a:prstGeom>
            </p:spPr>
          </p:pic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0883" y="2669350"/>
                <a:ext cx="268689" cy="434125"/>
              </a:xfrm>
              <a:prstGeom prst="rect">
                <a:avLst/>
              </a:prstGeom>
            </p:spPr>
          </p:pic>
          <p:pic>
            <p:nvPicPr>
              <p:cNvPr id="121" name="Рисунок 12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6853" y="2676965"/>
                <a:ext cx="268689" cy="426510"/>
              </a:xfrm>
              <a:prstGeom prst="rect">
                <a:avLst/>
              </a:prstGeom>
            </p:spPr>
          </p:pic>
          <p:pic>
            <p:nvPicPr>
              <p:cNvPr id="122" name="Рисунок 12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7831" y="3157291"/>
                <a:ext cx="268689" cy="468610"/>
              </a:xfrm>
              <a:prstGeom prst="rect">
                <a:avLst/>
              </a:prstGeom>
            </p:spPr>
          </p:pic>
          <p:pic>
            <p:nvPicPr>
              <p:cNvPr id="123" name="Рисунок 12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8164" y="3146317"/>
                <a:ext cx="268689" cy="468610"/>
              </a:xfrm>
              <a:prstGeom prst="rect">
                <a:avLst/>
              </a:prstGeom>
            </p:spPr>
          </p:pic>
          <p:pic>
            <p:nvPicPr>
              <p:cNvPr id="124" name="Рисунок 1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9339" y="3146052"/>
                <a:ext cx="268689" cy="468610"/>
              </a:xfrm>
              <a:prstGeom prst="rect">
                <a:avLst/>
              </a:prstGeom>
            </p:spPr>
          </p:pic>
          <p:cxnSp>
            <p:nvCxnSpPr>
              <p:cNvPr id="125" name="Прямая соединительная линия 124"/>
              <p:cNvCxnSpPr>
                <a:stCxn id="77" idx="1"/>
                <a:endCxn id="77" idx="3"/>
              </p:cNvCxnSpPr>
              <p:nvPr/>
            </p:nvCxnSpPr>
            <p:spPr>
              <a:xfrm>
                <a:off x="6775620" y="2628301"/>
                <a:ext cx="91440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36409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401D68AD-B6B0-8F6A-8601-DC61652C6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21B7D-D10C-4C14-BEEB-C3F0CF57E1E0}" type="slidenum">
              <a:rPr lang="ru-RU" altLang="ru-RU"/>
              <a:pPr/>
              <a:t>16</a:t>
            </a:fld>
            <a:endParaRPr lang="ru-RU" altLang="ru-RU"/>
          </a:p>
        </p:txBody>
      </p:sp>
      <p:pic>
        <p:nvPicPr>
          <p:cNvPr id="32777" name="Picture 9">
            <a:extLst>
              <a:ext uri="{FF2B5EF4-FFF2-40B4-BE49-F238E27FC236}">
                <a16:creationId xmlns:a16="http://schemas.microsoft.com/office/drawing/2014/main" id="{7F7B48F9-ADBB-9349-E31F-CB90A44DF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04" y="0"/>
            <a:ext cx="1468894" cy="205881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BB939743-7C38-664B-F4AD-B6608C36E8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51846" y="35329"/>
            <a:ext cx="4745765" cy="440972"/>
          </a:xfrm>
        </p:spPr>
        <p:txBody>
          <a:bodyPr anchor="ctr"/>
          <a:lstStyle/>
          <a:p>
            <a:r>
              <a:rPr lang="ru-RU" altLang="ru-RU" b="1" i="1" dirty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Что сделано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71F9D0CE-D286-11C7-9754-429E5B855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131" y="1015569"/>
            <a:ext cx="1418250" cy="2028541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D67DE818-3852-9C8A-B6F1-F7BF8CE2AEA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86732" y="476301"/>
            <a:ext cx="5964261" cy="6553200"/>
          </a:xfrm>
          <a:noFill/>
        </p:spPr>
        <p:txBody>
          <a:bodyPr/>
          <a:lstStyle/>
          <a:p>
            <a:pPr marL="592674" indent="-592674" algn="just">
              <a:lnSpc>
                <a:spcPct val="80000"/>
              </a:lnSpc>
              <a:buClr>
                <a:schemeClr val="accent2"/>
              </a:buClr>
              <a:buSzPct val="30000"/>
            </a:pPr>
            <a:endParaRPr lang="ru-RU" altLang="ru-RU" sz="1244" dirty="0">
              <a:cs typeface="Times New Roman" panose="02020603050405020304" pitchFamily="18" charset="0"/>
            </a:endParaRPr>
          </a:p>
          <a:p>
            <a:pPr marL="592674" indent="-592674" algn="l">
              <a:lnSpc>
                <a:spcPct val="80000"/>
              </a:lnSpc>
              <a:buClr>
                <a:schemeClr val="tx1"/>
              </a:buClr>
              <a:buFont typeface="Webdings" panose="05030102010509060703" pitchFamily="18" charset="2"/>
              <a:buAutoNum type="arabicPeriod"/>
            </a:pPr>
            <a:r>
              <a:rPr lang="ru-RU" altLang="ru-RU" sz="2000" dirty="0">
                <a:cs typeface="Times New Roman" panose="02020603050405020304" pitchFamily="18" charset="0"/>
              </a:rPr>
              <a:t>Первые виброизображения получены в 1997 г.</a:t>
            </a:r>
          </a:p>
          <a:p>
            <a:pPr marL="592674" indent="-592674" algn="l">
              <a:lnSpc>
                <a:spcPct val="80000"/>
              </a:lnSpc>
              <a:buClr>
                <a:schemeClr val="tx1"/>
              </a:buClr>
              <a:buFont typeface="Webdings" panose="05030102010509060703" pitchFamily="18" charset="2"/>
              <a:buAutoNum type="arabicPeriod"/>
            </a:pPr>
            <a:r>
              <a:rPr lang="ru-RU" altLang="ru-RU" sz="2000" dirty="0">
                <a:cs typeface="Times New Roman" panose="02020603050405020304" pitchFamily="18" charset="0"/>
              </a:rPr>
              <a:t>С 2002 года осуществляется изготовление и поставка систем </a:t>
            </a:r>
            <a:r>
              <a:rPr lang="ru-RU" altLang="ru-RU" sz="2000" dirty="0" err="1">
                <a:cs typeface="Times New Roman" panose="02020603050405020304" pitchFamily="18" charset="0"/>
              </a:rPr>
              <a:t>ВиброИзображения</a:t>
            </a:r>
            <a:r>
              <a:rPr lang="ru-RU" altLang="ru-RU" sz="2000" dirty="0">
                <a:cs typeface="Times New Roman" panose="02020603050405020304" pitchFamily="18" charset="0"/>
              </a:rPr>
              <a:t> на российском и международном рынках.</a:t>
            </a:r>
          </a:p>
          <a:p>
            <a:pPr marL="592674" indent="-592674" algn="l">
              <a:lnSpc>
                <a:spcPct val="80000"/>
              </a:lnSpc>
              <a:buClr>
                <a:schemeClr val="tx1"/>
              </a:buClr>
              <a:buFont typeface="Webdings" panose="05030102010509060703" pitchFamily="18" charset="2"/>
              <a:buAutoNum type="arabicPeriod"/>
            </a:pPr>
            <a:r>
              <a:rPr lang="ru-RU" altLang="ru-RU" sz="2000" dirty="0">
                <a:cs typeface="Times New Roman" panose="02020603050405020304" pitchFamily="18" charset="0"/>
              </a:rPr>
              <a:t>Продано и успешно используется более 10000 систем </a:t>
            </a:r>
            <a:r>
              <a:rPr lang="ru-RU" altLang="ru-RU" sz="2000" dirty="0" err="1">
                <a:cs typeface="Times New Roman" panose="02020603050405020304" pitchFamily="18" charset="0"/>
              </a:rPr>
              <a:t>ВиброИзображения</a:t>
            </a:r>
            <a:r>
              <a:rPr lang="ru-RU" altLang="ru-RU" sz="2000" dirty="0">
                <a:cs typeface="Times New Roman" panose="02020603050405020304" pitchFamily="18" charset="0"/>
              </a:rPr>
              <a:t> в мире. Продукция  работает в Китае, Японии, Корее, России, Европе, Америке, Африке. Российские партнеры Минатом (ФМБА), Минобороны (Технополис ЭРА).</a:t>
            </a:r>
          </a:p>
          <a:p>
            <a:pPr marL="592674" indent="-592674" algn="l">
              <a:lnSpc>
                <a:spcPct val="80000"/>
              </a:lnSpc>
              <a:buClr>
                <a:schemeClr val="tx1"/>
              </a:buClr>
              <a:buFont typeface="Webdings" panose="05030102010509060703" pitchFamily="18" charset="2"/>
              <a:buAutoNum type="arabicPeriod"/>
            </a:pPr>
            <a:r>
              <a:rPr lang="ru-RU" altLang="ru-RU" sz="2000" dirty="0">
                <a:cs typeface="Times New Roman" panose="02020603050405020304" pitchFamily="18" charset="0"/>
              </a:rPr>
              <a:t>В 2007 - рекомендации МВД РФ на применение систем </a:t>
            </a:r>
            <a:r>
              <a:rPr lang="ru-RU" altLang="ru-RU" sz="2000" dirty="0" err="1">
                <a:cs typeface="Times New Roman" panose="02020603050405020304" pitchFamily="18" charset="0"/>
              </a:rPr>
              <a:t>ВиброИзображения</a:t>
            </a:r>
            <a:r>
              <a:rPr lang="ru-RU" altLang="ru-RU" sz="2000" dirty="0">
                <a:cs typeface="Times New Roman" panose="02020603050405020304" pitchFamily="18" charset="0"/>
              </a:rPr>
              <a:t> для обеспечения авиационной и транспортной безопасности.</a:t>
            </a:r>
            <a:r>
              <a:rPr lang="en-US" altLang="ru-RU" sz="2000" dirty="0">
                <a:cs typeface="Times New Roman" panose="02020603050405020304" pitchFamily="18" charset="0"/>
              </a:rPr>
              <a:t> 100% </a:t>
            </a:r>
            <a:r>
              <a:rPr lang="ru-RU" altLang="ru-RU" sz="2000" dirty="0">
                <a:cs typeface="Times New Roman" panose="02020603050405020304" pitchFamily="18" charset="0"/>
              </a:rPr>
              <a:t>контроль (3 миллиона) посетителей на Олимпийских играх в Сочи в 2014 году.</a:t>
            </a:r>
          </a:p>
          <a:p>
            <a:pPr marL="592674" indent="-592674" algn="l">
              <a:lnSpc>
                <a:spcPct val="80000"/>
              </a:lnSpc>
              <a:buClr>
                <a:schemeClr val="tx1"/>
              </a:buClr>
              <a:buFont typeface="Webdings" panose="05030102010509060703" pitchFamily="18" charset="2"/>
              <a:buAutoNum type="arabicPeriod"/>
            </a:pPr>
            <a:r>
              <a:rPr lang="ru-RU" altLang="ru-RU" sz="2000" dirty="0">
                <a:cs typeface="Times New Roman" panose="02020603050405020304" pitchFamily="18" charset="0"/>
              </a:rPr>
              <a:t>Получены патенты РФ</a:t>
            </a:r>
            <a:r>
              <a:rPr lang="en-US" altLang="ru-RU" sz="2000" dirty="0">
                <a:cs typeface="Times New Roman" panose="02020603050405020304" pitchFamily="18" charset="0"/>
              </a:rPr>
              <a:t> (6)</a:t>
            </a:r>
            <a:r>
              <a:rPr lang="ru-RU" altLang="ru-RU" sz="2000" dirty="0">
                <a:cs typeface="Times New Roman" panose="02020603050405020304" pitchFamily="18" charset="0"/>
              </a:rPr>
              <a:t>, США, Китая, Японии, Кореи на технологию,  методы и системы виброизображения.</a:t>
            </a:r>
          </a:p>
          <a:p>
            <a:pPr marL="592674" indent="-592674" algn="l">
              <a:lnSpc>
                <a:spcPct val="80000"/>
              </a:lnSpc>
              <a:buClr>
                <a:schemeClr val="tx1"/>
              </a:buClr>
              <a:buFont typeface="Webdings" panose="05030102010509060703" pitchFamily="18" charset="2"/>
              <a:buAutoNum type="arabicPeriod"/>
            </a:pPr>
            <a:r>
              <a:rPr lang="ru-RU" altLang="ru-RU" sz="2000" dirty="0">
                <a:cs typeface="Times New Roman" panose="02020603050405020304" pitchFamily="18" charset="0"/>
              </a:rPr>
              <a:t>С 2018 в Санкт-Петербурге проходят ежегодные международные конференции.</a:t>
            </a:r>
          </a:p>
          <a:p>
            <a:pPr marL="592674" indent="-592674" algn="l">
              <a:lnSpc>
                <a:spcPct val="80000"/>
              </a:lnSpc>
              <a:buClr>
                <a:schemeClr val="tx1"/>
              </a:buClr>
              <a:buFont typeface="Webdings" panose="05030102010509060703" pitchFamily="18" charset="2"/>
              <a:buAutoNum type="arabicPeriod"/>
            </a:pPr>
            <a:r>
              <a:rPr lang="ru-RU" altLang="ru-RU" sz="2000" dirty="0">
                <a:cs typeface="Times New Roman" panose="02020603050405020304" pitchFamily="18" charset="0"/>
              </a:rPr>
              <a:t>Более 100 продуктов технологии виброизображения на </a:t>
            </a:r>
            <a:r>
              <a:rPr lang="en-US" altLang="ru-RU" sz="2000" b="1" dirty="0">
                <a:cs typeface="Times New Roman" panose="02020603050405020304" pitchFamily="18" charset="0"/>
              </a:rPr>
              <a:t>www.psymaker.com</a:t>
            </a:r>
            <a:endParaRPr lang="ru-RU" altLang="ru-RU" sz="2000" b="1" dirty="0">
              <a:cs typeface="Times New Roman" panose="02020603050405020304" pitchFamily="18" charset="0"/>
            </a:endParaRPr>
          </a:p>
        </p:txBody>
      </p:sp>
      <p:pic>
        <p:nvPicPr>
          <p:cNvPr id="32775" name="Picture 7">
            <a:extLst>
              <a:ext uri="{FF2B5EF4-FFF2-40B4-BE49-F238E27FC236}">
                <a16:creationId xmlns:a16="http://schemas.microsoft.com/office/drawing/2014/main" id="{C37537CD-8106-89BC-7782-9BE3FCB23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1953" r="5304" b="4713"/>
          <a:stretch>
            <a:fillRect/>
          </a:stretch>
        </p:blipFill>
        <p:spPr bwMode="auto">
          <a:xfrm>
            <a:off x="7703131" y="2013069"/>
            <a:ext cx="1416756" cy="2112434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>
            <a:extLst>
              <a:ext uri="{FF2B5EF4-FFF2-40B4-BE49-F238E27FC236}">
                <a16:creationId xmlns:a16="http://schemas.microsoft.com/office/drawing/2014/main" id="{6DB45C25-51D6-E047-CE43-644D2AF34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" y="-7306"/>
            <a:ext cx="1521178" cy="211102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id="{16824D1F-1F52-229E-6A01-A0899A85D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8" y="1361722"/>
            <a:ext cx="1401234" cy="206727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45FA78-9BF9-9DD5-4064-44787C48E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21" y="2564289"/>
            <a:ext cx="1464888" cy="1847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B03A5-495A-9825-9BF1-982EA347A5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21" y="3720646"/>
            <a:ext cx="1490234" cy="1847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8F8676-5849-2D54-9D1F-C215EA3F45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545" y="4975471"/>
            <a:ext cx="1427279" cy="1847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E959F-B5CD-2E11-FD1F-C617429B20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4215" y="2886608"/>
            <a:ext cx="1350992" cy="1826746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" r="5872" b="3824"/>
          <a:stretch/>
        </p:blipFill>
        <p:spPr bwMode="auto">
          <a:xfrm>
            <a:off x="7701637" y="3645196"/>
            <a:ext cx="1380300" cy="2026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20" y="4582518"/>
            <a:ext cx="1369101" cy="1587218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2631" r="4143" b="3978"/>
          <a:stretch/>
        </p:blipFill>
        <p:spPr bwMode="auto">
          <a:xfrm>
            <a:off x="7772889" y="5331956"/>
            <a:ext cx="1291162" cy="1546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C747E09B-8977-016A-F382-B9735220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5A90CE-FC11-4768-92A2-1BE38897B88E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40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38F11CF-B47D-CE51-0473-9F764B2D21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" y="-57873"/>
            <a:ext cx="8674100" cy="9874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33CC"/>
                </a:solidFill>
              </a:rPr>
              <a:t>Vibraimage </a:t>
            </a:r>
            <a:r>
              <a:rPr lang="ru-RU" altLang="ru-RU" sz="4000" dirty="0">
                <a:solidFill>
                  <a:srgbClr val="3333CC"/>
                </a:solidFill>
              </a:rPr>
              <a:t>–</a:t>
            </a:r>
            <a:r>
              <a:rPr lang="en-US" sz="4000" dirty="0">
                <a:solidFill>
                  <a:srgbClr val="3333CC"/>
                </a:solidFill>
              </a:rPr>
              <a:t> </a:t>
            </a:r>
            <a:r>
              <a:rPr lang="ru-RU" sz="4000" dirty="0">
                <a:solidFill>
                  <a:srgbClr val="3333CC"/>
                </a:solidFill>
              </a:rPr>
              <a:t>системы безопасности</a:t>
            </a:r>
            <a:endParaRPr lang="ru-RU" sz="4000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E9A4C4-899A-0B75-0154-2EDC5DBFA8E8}"/>
              </a:ext>
            </a:extLst>
          </p:cNvPr>
          <p:cNvSpPr/>
          <p:nvPr/>
        </p:nvSpPr>
        <p:spPr>
          <a:xfrm>
            <a:off x="342900" y="5894388"/>
            <a:ext cx="84582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/>
              <a:t>Видео выявления подозреваемого системой </a:t>
            </a:r>
            <a:r>
              <a:rPr lang="en-US" sz="2000" dirty="0"/>
              <a:t>Vibraimage PRO, </a:t>
            </a:r>
            <a:r>
              <a:rPr lang="ru-RU" sz="2000" dirty="0"/>
              <a:t>режим </a:t>
            </a:r>
            <a:r>
              <a:rPr lang="en-US" sz="2000" dirty="0"/>
              <a:t>Mix. </a:t>
            </a:r>
            <a:r>
              <a:rPr lang="ru-RU" sz="2000" dirty="0"/>
              <a:t>Москва, вход в Кремль через Кутафью башню, 2017 год.</a:t>
            </a:r>
            <a:endParaRPr lang="en-US" sz="2000" dirty="0"/>
          </a:p>
        </p:txBody>
      </p:sp>
      <p:pic>
        <p:nvPicPr>
          <p:cNvPr id="4" name="video3e.avi">
            <a:hlinkClick r:id="" action="ppaction://media"/>
            <a:extLst>
              <a:ext uri="{FF2B5EF4-FFF2-40B4-BE49-F238E27FC236}">
                <a16:creationId xmlns:a16="http://schemas.microsoft.com/office/drawing/2014/main" id="{087763AF-D87E-726D-3DC0-3F1BECC1E1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980954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Электрон\Sochi\photo\IMG_9459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 l="1354" t="1069" r="4027"/>
          <a:stretch>
            <a:fillRect/>
          </a:stretch>
        </p:blipFill>
        <p:spPr bwMode="auto">
          <a:xfrm>
            <a:off x="1" y="361"/>
            <a:ext cx="9144000" cy="6857280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/>
        </p:nvGrpSpPr>
        <p:grpSpPr>
          <a:xfrm>
            <a:off x="1061575" y="1125299"/>
            <a:ext cx="7020850" cy="4571717"/>
            <a:chOff x="1223888" y="1187549"/>
            <a:chExt cx="6984776" cy="4656029"/>
          </a:xfrm>
        </p:grpSpPr>
        <p:pic>
          <p:nvPicPr>
            <p:cNvPr id="6" name="Picture 6" descr="G:\Электрон\Sochi\photo\IMG_94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23888" y="1187549"/>
              <a:ext cx="6984776" cy="4656029"/>
            </a:xfrm>
            <a:prstGeom prst="rect">
              <a:avLst/>
            </a:prstGeom>
            <a:noFill/>
          </p:spPr>
        </p:pic>
        <p:sp>
          <p:nvSpPr>
            <p:cNvPr id="11" name="Овал 10"/>
            <p:cNvSpPr/>
            <p:nvPr/>
          </p:nvSpPr>
          <p:spPr>
            <a:xfrm>
              <a:off x="5256336" y="3563813"/>
              <a:ext cx="2540282" cy="206376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Овал 6"/>
            <p:cNvSpPr/>
            <p:nvPr/>
          </p:nvSpPr>
          <p:spPr>
            <a:xfrm>
              <a:off x="2664048" y="3563813"/>
              <a:ext cx="2540282" cy="206376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1887" y="131785"/>
            <a:ext cx="8020226" cy="67227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2"/>
                </a:solidFill>
                <a:latin typeface="+mj-lt"/>
                <a:ea typeface="Microsoft YaHei" pitchFamily="2"/>
                <a:cs typeface="Mangal" pitchFamily="2"/>
              </a:rPr>
              <a:t>Vibraimage – </a:t>
            </a:r>
            <a:r>
              <a:rPr lang="ru-RU" sz="4000" dirty="0">
                <a:solidFill>
                  <a:schemeClr val="accent2"/>
                </a:solidFill>
                <a:latin typeface="+mj-lt"/>
                <a:ea typeface="Microsoft YaHei" pitchFamily="2"/>
                <a:cs typeface="Mangal" pitchFamily="2"/>
              </a:rPr>
              <a:t>системы безопасности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88916" y="5906708"/>
            <a:ext cx="7581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sz="2800" dirty="0">
                <a:latin typeface="Calibri" pitchFamily="34"/>
                <a:ea typeface="Microsoft YaHei" pitchFamily="2"/>
                <a:cs typeface="Mangal" pitchFamily="2"/>
              </a:rPr>
              <a:t>Контроль проходящих посетителей</a:t>
            </a:r>
            <a:r>
              <a:rPr lang="en-US" sz="2800" dirty="0">
                <a:latin typeface="Calibri" pitchFamily="34"/>
                <a:ea typeface="Microsoft YaHei" pitchFamily="2"/>
                <a:cs typeface="Mangal" pitchFamily="2"/>
              </a:rPr>
              <a:t>, </a:t>
            </a:r>
            <a:r>
              <a:rPr lang="ru-RU" sz="2800" dirty="0">
                <a:latin typeface="Calibri" pitchFamily="34"/>
                <a:ea typeface="Microsoft YaHei" pitchFamily="2"/>
                <a:cs typeface="Mangal" pitchFamily="2"/>
              </a:rPr>
              <a:t>Сочи </a:t>
            </a:r>
            <a:r>
              <a:rPr lang="en-US" sz="2800" dirty="0">
                <a:latin typeface="Calibri" pitchFamily="34"/>
                <a:ea typeface="Microsoft YaHei" pitchFamily="2"/>
                <a:cs typeface="Mangal" pitchFamily="2"/>
              </a:rPr>
              <a:t>2014</a:t>
            </a:r>
            <a:r>
              <a:rPr lang="ru-RU" sz="2800" dirty="0">
                <a:latin typeface="Calibri" pitchFamily="34"/>
                <a:ea typeface="Microsoft YaHei" pitchFamily="2"/>
                <a:cs typeface="Mangal" pitchFamily="2"/>
              </a:rPr>
              <a:t>.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184" y="6418455"/>
            <a:ext cx="424771" cy="307760"/>
          </a:xfrm>
        </p:spPr>
        <p:txBody>
          <a:bodyPr wrap="square" anchor="ctr" anchorCtr="1">
            <a:spAutoFit/>
          </a:bodyPr>
          <a:lstStyle/>
          <a:p>
            <a:pPr lvl="0"/>
            <a:fld id="{ED816D55-72AF-4171-AD0F-42ED55951DAB}" type="slidenum">
              <a:rPr lang="ru-RU">
                <a:solidFill>
                  <a:schemeClr val="bg1">
                    <a:lumMod val="50000"/>
                  </a:schemeClr>
                </a:solidFill>
                <a:latin typeface="+mn-lt"/>
              </a:rPr>
              <a:pPr lvl="0"/>
              <a:t>18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3250" y="6479385"/>
            <a:ext cx="661136" cy="215490"/>
          </a:xfrm>
        </p:spPr>
        <p:txBody>
          <a:bodyPr/>
          <a:lstStyle/>
          <a:p>
            <a:pPr lvl="0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Элсис</a:t>
            </a:r>
            <a:endParaRPr lang="ru-R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7634" y="5151319"/>
            <a:ext cx="8587176" cy="1445629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ru-RU" sz="2177" dirty="0">
                <a:latin typeface="Calibri" pitchFamily="34"/>
                <a:ea typeface="Microsoft YaHei" pitchFamily="2"/>
                <a:cs typeface="Mangal" pitchFamily="2"/>
              </a:rPr>
              <a:t>На монитор выводятся изображения с двух соседних камер и уровень </a:t>
            </a:r>
          </a:p>
          <a:p>
            <a:pPr lvl="0" hangingPunct="0">
              <a:buNone/>
            </a:pPr>
            <a:r>
              <a:rPr lang="ru-RU" sz="2177" dirty="0">
                <a:latin typeface="Calibri" pitchFamily="34"/>
                <a:ea typeface="Microsoft YaHei" pitchFamily="2"/>
                <a:cs typeface="Mangal" pitchFamily="2"/>
              </a:rPr>
              <a:t>опасности (статус) контролируемого человека. Систему настраивают</a:t>
            </a:r>
          </a:p>
          <a:p>
            <a:pPr lvl="0" hangingPunct="0">
              <a:buNone/>
            </a:pPr>
            <a:r>
              <a:rPr lang="ru-RU" sz="2177" dirty="0">
                <a:latin typeface="Calibri" pitchFamily="34"/>
                <a:ea typeface="Microsoft YaHei" pitchFamily="2"/>
                <a:cs typeface="Mangal" pitchFamily="2"/>
              </a:rPr>
              <a:t>на заданный порог опасности при предварительной настройке. </a:t>
            </a:r>
          </a:p>
          <a:p>
            <a:pPr lvl="0" hangingPunct="0">
              <a:buNone/>
            </a:pPr>
            <a:r>
              <a:rPr lang="ru-RU" sz="2177" dirty="0">
                <a:latin typeface="Calibri" pitchFamily="34"/>
                <a:ea typeface="Microsoft YaHei" pitchFamily="2"/>
                <a:cs typeface="Mangal" pitchFamily="2"/>
              </a:rPr>
              <a:t>На большинстве объектов был установлен порог опасности 60</a:t>
            </a:r>
            <a:r>
              <a:rPr lang="en-US" sz="2177" dirty="0"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ru-RU" sz="2177" dirty="0">
                <a:latin typeface="Calibri" pitchFamily="34"/>
                <a:ea typeface="Microsoft YaHei" pitchFamily="2"/>
                <a:cs typeface="Mangal" pitchFamily="2"/>
              </a:rPr>
              <a:t>%.</a:t>
            </a:r>
            <a:endParaRPr lang="en-US" sz="2177" dirty="0">
              <a:latin typeface="Calibri" pitchFamily="34"/>
              <a:ea typeface="Microsoft YaHei" pitchFamily="2"/>
              <a:cs typeface="Mangal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267" y="-75087"/>
            <a:ext cx="8379465" cy="67227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2"/>
                </a:solidFill>
                <a:latin typeface="+mj-lt"/>
                <a:ea typeface="Microsoft YaHei" pitchFamily="2"/>
                <a:cs typeface="Mangal" pitchFamily="2"/>
              </a:rPr>
              <a:t>Vibraimage – </a:t>
            </a:r>
            <a:r>
              <a:rPr lang="ru-RU" sz="4000" dirty="0">
                <a:solidFill>
                  <a:schemeClr val="accent2"/>
                </a:solidFill>
                <a:latin typeface="+mj-lt"/>
                <a:ea typeface="Microsoft YaHei" pitchFamily="2"/>
                <a:cs typeface="Mangal" pitchFamily="2"/>
              </a:rPr>
              <a:t>системы безопасности </a:t>
            </a:r>
          </a:p>
        </p:txBody>
      </p:sp>
      <p:pic>
        <p:nvPicPr>
          <p:cNvPr id="4" name="m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634" y="749279"/>
            <a:ext cx="7657360" cy="430411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184" y="6418455"/>
            <a:ext cx="424771" cy="307760"/>
          </a:xfrm>
        </p:spPr>
        <p:txBody>
          <a:bodyPr wrap="square" anchor="ctr" anchorCtr="1">
            <a:spAutoFit/>
          </a:bodyPr>
          <a:lstStyle/>
          <a:p>
            <a:pPr lvl="0"/>
            <a:fld id="{ED816D55-72AF-4171-AD0F-42ED55951DAB}" type="slidenum">
              <a:rPr lang="ru-RU">
                <a:solidFill>
                  <a:schemeClr val="bg1">
                    <a:lumMod val="50000"/>
                  </a:schemeClr>
                </a:solidFill>
                <a:latin typeface="+mn-lt"/>
              </a:rPr>
              <a:pPr lvl="0"/>
              <a:t>19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3250" y="6479385"/>
            <a:ext cx="661136" cy="215490"/>
          </a:xfrm>
        </p:spPr>
        <p:txBody>
          <a:bodyPr/>
          <a:lstStyle/>
          <a:p>
            <a:pPr lvl="0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Элсис</a:t>
            </a:r>
            <a:endParaRPr lang="ru-R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81050" y="4590"/>
            <a:ext cx="7772400" cy="78263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en-US" dirty="0">
                <a:solidFill>
                  <a:schemeClr val="accent2"/>
                </a:solidFill>
              </a:rPr>
              <a:t>Психофизиология движений</a:t>
            </a:r>
            <a:endParaRPr lang="ru-RU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406400" y="935038"/>
            <a:ext cx="8521700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ru-RU" altLang="en-US" sz="2800" dirty="0">
              <a:solidFill>
                <a:schemeClr val="accent2"/>
              </a:solidFill>
            </a:endParaRPr>
          </a:p>
        </p:txBody>
      </p:sp>
      <p:sp>
        <p:nvSpPr>
          <p:cNvPr id="6149" name="Объект 3"/>
          <p:cNvSpPr>
            <a:spLocks noGrp="1"/>
          </p:cNvSpPr>
          <p:nvPr>
            <p:ph idx="1"/>
          </p:nvPr>
        </p:nvSpPr>
        <p:spPr>
          <a:xfrm>
            <a:off x="781050" y="1004266"/>
            <a:ext cx="7772400" cy="54578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en-US" sz="2000" dirty="0"/>
              <a:t>Жизнь – это движение.</a:t>
            </a:r>
          </a:p>
          <a:p>
            <a:pPr marL="0" indent="0" algn="r">
              <a:buFontTx/>
              <a:buNone/>
            </a:pPr>
            <a:r>
              <a:rPr lang="ru-RU" altLang="en-US" sz="2000" dirty="0">
                <a:solidFill>
                  <a:schemeClr val="accent2"/>
                </a:solidFill>
              </a:rPr>
              <a:t>Аристотель (347 г. до н. э.)</a:t>
            </a:r>
          </a:p>
          <a:p>
            <a:pPr marL="0" indent="0">
              <a:buFontTx/>
              <a:buNone/>
            </a:pPr>
            <a:r>
              <a:rPr lang="ru-RU" altLang="en-US" sz="2000" dirty="0"/>
              <a:t>Все внешние проявления мозговой деятельности могут быть сведены на мышечное движение.</a:t>
            </a:r>
          </a:p>
          <a:p>
            <a:pPr marL="0" indent="0" algn="r">
              <a:buFontTx/>
              <a:buNone/>
            </a:pPr>
            <a:r>
              <a:rPr lang="ru-RU" altLang="en-US" sz="2000" dirty="0">
                <a:solidFill>
                  <a:schemeClr val="accent2"/>
                </a:solidFill>
              </a:rPr>
              <a:t>И.М. Сеченов (1863)</a:t>
            </a:r>
          </a:p>
          <a:p>
            <a:pPr marL="0" indent="0">
              <a:buFontTx/>
              <a:buNone/>
            </a:pPr>
            <a:r>
              <a:rPr lang="ru-RU" altLang="en-US" sz="2000" dirty="0"/>
              <a:t>Рефлекторные действия характеризуют эмоции.</a:t>
            </a:r>
          </a:p>
          <a:p>
            <a:pPr marL="0" indent="0" algn="r">
              <a:buFontTx/>
              <a:buNone/>
            </a:pPr>
            <a:r>
              <a:rPr lang="ru-RU" altLang="en-US" sz="2000" dirty="0">
                <a:solidFill>
                  <a:schemeClr val="accent2"/>
                </a:solidFill>
              </a:rPr>
              <a:t>Чарльз Дарвин (1872)</a:t>
            </a:r>
          </a:p>
          <a:p>
            <a:pPr marL="0" indent="0">
              <a:buFontTx/>
              <a:buNone/>
            </a:pPr>
            <a:r>
              <a:rPr lang="ru-RU" altLang="en-US" sz="2000" dirty="0"/>
              <a:t>У человека не случайных движений.</a:t>
            </a:r>
          </a:p>
          <a:p>
            <a:pPr marL="0" indent="0" algn="r">
              <a:buFontTx/>
              <a:buNone/>
            </a:pPr>
            <a:r>
              <a:rPr lang="ru-RU" altLang="en-US" sz="2000" dirty="0">
                <a:solidFill>
                  <a:schemeClr val="accent2"/>
                </a:solidFill>
              </a:rPr>
              <a:t>Зигмунд Фрейд (1899)</a:t>
            </a:r>
          </a:p>
          <a:p>
            <a:pPr marL="0" indent="0">
              <a:buFontTx/>
              <a:buNone/>
            </a:pPr>
            <a:r>
              <a:rPr lang="ru-RU" altLang="en-US" sz="2000" dirty="0"/>
              <a:t>Основными процессами в физиологии являются возбуждение и торможение.</a:t>
            </a:r>
          </a:p>
          <a:p>
            <a:pPr marL="0" indent="0" algn="r">
              <a:spcAft>
                <a:spcPts val="600"/>
              </a:spcAft>
              <a:buFontTx/>
              <a:buNone/>
            </a:pPr>
            <a:r>
              <a:rPr lang="ru-RU" altLang="en-US" sz="2000" dirty="0">
                <a:solidFill>
                  <a:schemeClr val="accent2"/>
                </a:solidFill>
              </a:rPr>
              <a:t>И. П. Павлов (1904)</a:t>
            </a:r>
            <a:endParaRPr lang="en-US" altLang="en-US" sz="2000" dirty="0">
              <a:solidFill>
                <a:schemeClr val="accent2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</a:rPr>
              <a:t>Работа мышц связана со всеми физиологическими процессами в организме человека.                                                 </a:t>
            </a:r>
            <a:r>
              <a:rPr lang="ru-RU" altLang="ru-RU" sz="2000" dirty="0">
                <a:solidFill>
                  <a:schemeClr val="accent2"/>
                </a:solidFill>
              </a:rPr>
              <a:t>П.Ф. Лесгафт </a:t>
            </a:r>
            <a:r>
              <a:rPr lang="ru-RU" altLang="ru-RU" sz="2000" dirty="0">
                <a:solidFill>
                  <a:srgbClr val="3333CC"/>
                </a:solidFill>
              </a:rPr>
              <a:t>(1905)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627164" y="6218582"/>
            <a:ext cx="3581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en-US" sz="1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9279376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77D7A-365E-448B-B26F-2E9B5EE3CF27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8953"/>
            <a:ext cx="8928848" cy="741363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32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Предсменный контроль. Программа </a:t>
            </a:r>
            <a:r>
              <a:rPr lang="ru-RU" sz="3200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ВибраСтафф</a:t>
            </a:r>
            <a:r>
              <a:rPr lang="ru-RU" sz="40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ru-RU" sz="4000" dirty="0"/>
          </a:p>
        </p:txBody>
      </p:sp>
      <p:sp>
        <p:nvSpPr>
          <p:cNvPr id="3" name="Rectangle 2"/>
          <p:cNvSpPr/>
          <p:nvPr/>
        </p:nvSpPr>
        <p:spPr>
          <a:xfrm>
            <a:off x="320677" y="5874603"/>
            <a:ext cx="8137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Информационно-энергетический подход к измерению параметров ПФС человека программой ВибраСтафф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36600" y="880316"/>
          <a:ext cx="7454900" cy="2508998"/>
        </p:xfrm>
        <a:graphic>
          <a:graphicData uri="http://schemas.openxmlformats.org/drawingml/2006/table">
            <a:tbl>
              <a:tblPr/>
              <a:tblGrid>
                <a:gridCol w="1003300">
                  <a:extLst>
                    <a:ext uri="{9D8B030D-6E8A-4147-A177-3AD203B41FA5}">
                      <a16:colId xmlns:a16="http://schemas.microsoft.com/office/drawing/2014/main" val="1131377443"/>
                    </a:ext>
                  </a:extLst>
                </a:gridCol>
                <a:gridCol w="2832100">
                  <a:extLst>
                    <a:ext uri="{9D8B030D-6E8A-4147-A177-3AD203B41FA5}">
                      <a16:colId xmlns:a16="http://schemas.microsoft.com/office/drawing/2014/main" val="76686937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4344659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8693445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1845794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96739742"/>
                    </a:ext>
                  </a:extLst>
                </a:gridCol>
              </a:tblGrid>
              <a:tr h="32695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 данным предсменного контроля психофизиологическое состояние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FF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244155"/>
                  </a:ext>
                </a:extLst>
              </a:tr>
              <a:tr h="27795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соответствует норме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053170"/>
                  </a:ext>
                </a:extLst>
              </a:tr>
              <a:tr h="27795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 работе ДОПУСКАЕТСЯ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645211"/>
                  </a:ext>
                </a:extLst>
              </a:tr>
              <a:tr h="791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Обозначение показателя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показателя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Нижняя граница индивидуальной нормы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Среднее значение показателя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Верхняя граница индивидуальной нормы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Выход за границу нормы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094815"/>
                  </a:ext>
                </a:extLst>
              </a:tr>
              <a:tr h="8345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D_IND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Интегральный показатель психофизиологического состояния, баллы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29,452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627332"/>
                  </a:ext>
                </a:extLst>
              </a:tr>
            </a:tbl>
          </a:graphicData>
        </a:graphic>
      </p:graphicFrame>
      <p:pic>
        <p:nvPicPr>
          <p:cNvPr id="246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670300"/>
            <a:ext cx="74549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80713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17083-C5E1-D8B0-5824-BA66F8673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858" y="0"/>
            <a:ext cx="9143999" cy="1143000"/>
          </a:xfrm>
        </p:spPr>
        <p:txBody>
          <a:bodyPr/>
          <a:lstStyle/>
          <a:p>
            <a:r>
              <a:rPr lang="ru-RU" sz="4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Предсменный</a:t>
            </a:r>
            <a:r>
              <a:rPr lang="ru-RU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контроль</a:t>
            </a: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Covid5s</a:t>
            </a:r>
            <a:endParaRPr lang="ru-RU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111DE-096F-8BEA-AF3D-DA12266F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98964-9827-4D6F-AF97-D13E6D3C32A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5" name="Группа 42">
            <a:extLst>
              <a:ext uri="{FF2B5EF4-FFF2-40B4-BE49-F238E27FC236}">
                <a16:creationId xmlns:a16="http://schemas.microsoft.com/office/drawing/2014/main" id="{1835FC08-CAC6-FDC8-2C0B-474C3237D69D}"/>
              </a:ext>
            </a:extLst>
          </p:cNvPr>
          <p:cNvGrpSpPr>
            <a:grpSpLocks/>
          </p:cNvGrpSpPr>
          <p:nvPr/>
        </p:nvGrpSpPr>
        <p:grpSpPr bwMode="auto">
          <a:xfrm>
            <a:off x="707571" y="1351189"/>
            <a:ext cx="7483475" cy="4200525"/>
            <a:chOff x="2465" y="373"/>
            <a:chExt cx="58233" cy="42000"/>
          </a:xfrm>
        </p:grpSpPr>
        <p:grpSp>
          <p:nvGrpSpPr>
            <p:cNvPr id="6" name="Группа 4">
              <a:extLst>
                <a:ext uri="{FF2B5EF4-FFF2-40B4-BE49-F238E27FC236}">
                  <a16:creationId xmlns:a16="http://schemas.microsoft.com/office/drawing/2014/main" id="{9FBBDD43-A780-2357-221C-5FCF61C3F3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5" y="373"/>
              <a:ext cx="58234" cy="42000"/>
              <a:chOff x="0" y="1342"/>
              <a:chExt cx="60085" cy="47201"/>
            </a:xfrm>
          </p:grpSpPr>
          <p:pic>
            <p:nvPicPr>
              <p:cNvPr id="12" name="Рисунок 6">
                <a:extLst>
                  <a:ext uri="{FF2B5EF4-FFF2-40B4-BE49-F238E27FC236}">
                    <a16:creationId xmlns:a16="http://schemas.microsoft.com/office/drawing/2014/main" id="{F4B5B331-3EC3-B5EB-70BD-E538CC58C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7" t="4654" r="2509" b="4037"/>
              <a:stretch>
                <a:fillRect/>
              </a:stretch>
            </p:blipFill>
            <p:spPr bwMode="auto">
              <a:xfrm>
                <a:off x="0" y="11319"/>
                <a:ext cx="32013" cy="19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Прямоугольник 7">
                <a:extLst>
                  <a:ext uri="{FF2B5EF4-FFF2-40B4-BE49-F238E27FC236}">
                    <a16:creationId xmlns:a16="http://schemas.microsoft.com/office/drawing/2014/main" id="{B0380F22-B4E6-CB2E-F41F-A6A977EF7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69" y="8490"/>
                <a:ext cx="457" cy="18942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Прямоугольник 8">
                <a:extLst>
                  <a:ext uri="{FF2B5EF4-FFF2-40B4-BE49-F238E27FC236}">
                    <a16:creationId xmlns:a16="http://schemas.microsoft.com/office/drawing/2014/main" id="{1FD1AE34-6B53-7ED6-8C14-62BD25244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44" y="4789"/>
                <a:ext cx="17417" cy="545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Блок-схема: узел 9">
                <a:extLst>
                  <a:ext uri="{FF2B5EF4-FFF2-40B4-BE49-F238E27FC236}">
                    <a16:creationId xmlns:a16="http://schemas.microsoft.com/office/drawing/2014/main" id="{CB7FD4C7-0818-17FB-171E-7108CB662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90" y="1342"/>
                <a:ext cx="1850" cy="1742"/>
              </a:xfrm>
              <a:prstGeom prst="flowChartConnector">
                <a:avLst/>
              </a:prstGeom>
              <a:solidFill>
                <a:srgbClr val="FF0000"/>
              </a:solidFill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Рисунок 11">
                <a:extLst>
                  <a:ext uri="{FF2B5EF4-FFF2-40B4-BE49-F238E27FC236}">
                    <a16:creationId xmlns:a16="http://schemas.microsoft.com/office/drawing/2014/main" id="{1AD39833-D6DA-97C5-1A93-CC411F63D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927" b="17229"/>
              <a:stretch>
                <a:fillRect/>
              </a:stretch>
            </p:blipFill>
            <p:spPr bwMode="auto">
              <a:xfrm>
                <a:off x="35705" y="17961"/>
                <a:ext cx="6743" cy="1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Рисунок 13">
                <a:extLst>
                  <a:ext uri="{FF2B5EF4-FFF2-40B4-BE49-F238E27FC236}">
                    <a16:creationId xmlns:a16="http://schemas.microsoft.com/office/drawing/2014/main" id="{CE9D35D2-0A68-B8E6-0E4B-0978B418D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14798">
                <a:off x="3816" y="12885"/>
                <a:ext cx="9852" cy="6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Рисунок 14">
                <a:extLst>
                  <a:ext uri="{FF2B5EF4-FFF2-40B4-BE49-F238E27FC236}">
                    <a16:creationId xmlns:a16="http://schemas.microsoft.com/office/drawing/2014/main" id="{BA248414-D350-DA00-285F-92FB01F12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6" r="3447" b="2142"/>
              <a:stretch>
                <a:fillRect/>
              </a:stretch>
            </p:blipFill>
            <p:spPr bwMode="auto">
              <a:xfrm>
                <a:off x="40603" y="29609"/>
                <a:ext cx="19482" cy="18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Рисунок 15">
                <a:extLst>
                  <a:ext uri="{FF2B5EF4-FFF2-40B4-BE49-F238E27FC236}">
                    <a16:creationId xmlns:a16="http://schemas.microsoft.com/office/drawing/2014/main" id="{16EB80F6-0370-E5B4-2E4C-3D7034C86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14" r="37567"/>
              <a:stretch>
                <a:fillRect/>
              </a:stretch>
            </p:blipFill>
            <p:spPr bwMode="auto">
              <a:xfrm>
                <a:off x="44196" y="17961"/>
                <a:ext cx="6248" cy="13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Группа 41">
              <a:extLst>
                <a:ext uri="{FF2B5EF4-FFF2-40B4-BE49-F238E27FC236}">
                  <a16:creationId xmlns:a16="http://schemas.microsoft.com/office/drawing/2014/main" id="{6D267389-B25B-C9AA-860A-8387A3B819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27" y="10111"/>
              <a:ext cx="10646" cy="7171"/>
              <a:chOff x="0" y="0"/>
              <a:chExt cx="10646" cy="7171"/>
            </a:xfrm>
          </p:grpSpPr>
          <p:sp>
            <p:nvSpPr>
              <p:cNvPr id="8" name="Прямая соединительная линия 12">
                <a:extLst>
                  <a:ext uri="{FF2B5EF4-FFF2-40B4-BE49-F238E27FC236}">
                    <a16:creationId xmlns:a16="http://schemas.microsoft.com/office/drawing/2014/main" id="{A6D00DFB-E4AA-9930-0F26-F6EE187F65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" y="240"/>
                <a:ext cx="9918" cy="14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Прямая соединительная линия 36">
                <a:extLst>
                  <a:ext uri="{FF2B5EF4-FFF2-40B4-BE49-F238E27FC236}">
                    <a16:creationId xmlns:a16="http://schemas.microsoft.com/office/drawing/2014/main" id="{477F37EA-1BAF-6114-CAAF-D26B490BCF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679" cy="70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Прямая соединительная линия 38">
                <a:extLst>
                  <a:ext uri="{FF2B5EF4-FFF2-40B4-BE49-F238E27FC236}">
                    <a16:creationId xmlns:a16="http://schemas.microsoft.com/office/drawing/2014/main" id="{12447832-98AA-D30E-9E02-977FB37E5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7" y="6418"/>
                <a:ext cx="10119" cy="75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Прямая соединительная линия 39">
                <a:extLst>
                  <a:ext uri="{FF2B5EF4-FFF2-40B4-BE49-F238E27FC236}">
                    <a16:creationId xmlns:a16="http://schemas.microsoft.com/office/drawing/2014/main" id="{560CCF55-F199-A058-341F-9984549FC1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35" y="175"/>
                <a:ext cx="566" cy="623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Прямая со стрелкой 10">
            <a:extLst>
              <a:ext uri="{FF2B5EF4-FFF2-40B4-BE49-F238E27FC236}">
                <a16:creationId xmlns:a16="http://schemas.microsoft.com/office/drawing/2014/main" id="{22A98051-2AC3-686F-1005-DD310516CE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71447" y="3114449"/>
            <a:ext cx="10191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 type="none" w="med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Прямая соединительная линия 40">
            <a:extLst>
              <a:ext uri="{FF2B5EF4-FFF2-40B4-BE49-F238E27FC236}">
                <a16:creationId xmlns:a16="http://schemas.microsoft.com/office/drawing/2014/main" id="{9252AE82-0993-5978-F4BA-CD7468929F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0297" y="1639661"/>
            <a:ext cx="2401888" cy="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Прямая соединительная линия 43">
            <a:extLst>
              <a:ext uri="{FF2B5EF4-FFF2-40B4-BE49-F238E27FC236}">
                <a16:creationId xmlns:a16="http://schemas.microsoft.com/office/drawing/2014/main" id="{1CED7B6F-B83C-8590-FB94-C0F26E8073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410" y="1641249"/>
            <a:ext cx="1587" cy="9048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AB9853E4-E802-CC71-6458-28DE25ADE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972" y="84908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2EBEEC6F-27A9-A58C-510C-C69976169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172" y="13062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C71179FF-7F14-34FA-28B7-09E69387E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172" y="13062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183ECB-303B-9C8A-440F-445AF8B1990E}"/>
              </a:ext>
            </a:extLst>
          </p:cNvPr>
          <p:cNvSpPr txBox="1"/>
          <p:nvPr/>
        </p:nvSpPr>
        <p:spPr>
          <a:xfrm>
            <a:off x="444022" y="5028566"/>
            <a:ext cx="5320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 телевизионном выявлении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COVID-19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человек находится  в поле зрения камеры всего 5 секунд</a:t>
            </a:r>
          </a:p>
        </p:txBody>
      </p:sp>
    </p:spTree>
    <p:extLst>
      <p:ext uri="{BB962C8B-B14F-4D97-AF65-F5344CB8AC3E}">
        <p14:creationId xmlns:p14="http://schemas.microsoft.com/office/powerpoint/2010/main" val="37621293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190999" y="39065"/>
            <a:ext cx="9684859" cy="1762777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Дистанционный </a:t>
            </a:r>
            <a:r>
              <a:rPr lang="ru-RU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предсменный</a:t>
            </a:r>
            <a:r>
              <a:rPr lang="ru-RU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контроль на мобильных устройствах</a:t>
            </a:r>
            <a:br>
              <a:rPr lang="ru-RU" sz="4400" dirty="0"/>
            </a:br>
            <a:endParaRPr lang="en-US" altLang="ru-RU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D15D3-7C9E-49AE-A4EF-1672E745B14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-404813" y="3395663"/>
            <a:ext cx="7251701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D2EF0-8917-C6E0-E67A-77521EC7BC3C}"/>
              </a:ext>
            </a:extLst>
          </p:cNvPr>
          <p:cNvSpPr txBox="1"/>
          <p:nvPr/>
        </p:nvSpPr>
        <p:spPr>
          <a:xfrm>
            <a:off x="115333" y="5236092"/>
            <a:ext cx="90721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Условия самотестирования, визуальный контроль лица на мобильном телефоне при диагностике COVID-19 программой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VibraAI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40F4E4-D9BC-0C4F-D749-E040A6850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342" y="2460878"/>
            <a:ext cx="2314286" cy="2676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A99CD7-DF7E-3447-8549-A83F5AB1F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364" y="1851354"/>
            <a:ext cx="3409524" cy="3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1035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9FB50-992C-B22C-2C3A-7373A092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23446"/>
            <a:ext cx="8890000" cy="1143000"/>
          </a:xfrm>
        </p:spPr>
        <p:txBody>
          <a:bodyPr/>
          <a:lstStyle/>
          <a:p>
            <a:r>
              <a:rPr lang="ru-RU" sz="4000" dirty="0" err="1">
                <a:solidFill>
                  <a:schemeClr val="accent2"/>
                </a:solidFill>
                <a:cs typeface="Arial" panose="020B0604020202020204" pitchFamily="34" charset="0"/>
              </a:rPr>
              <a:t>Предсменный</a:t>
            </a:r>
            <a:r>
              <a:rPr lang="ru-RU" sz="4000" dirty="0">
                <a:solidFill>
                  <a:schemeClr val="accent2"/>
                </a:solidFill>
                <a:cs typeface="Arial" panose="020B0604020202020204" pitchFamily="34" charset="0"/>
              </a:rPr>
              <a:t> контроль работников </a:t>
            </a:r>
            <a:br>
              <a:rPr lang="ru-RU" sz="4000" dirty="0">
                <a:solidFill>
                  <a:schemeClr val="accent2"/>
                </a:solidFill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accent2"/>
                </a:solidFill>
                <a:cs typeface="Arial" panose="020B0604020202020204" pitchFamily="34" charset="0"/>
              </a:rPr>
              <a:t>в режиме онлайн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EFAB6-126D-A936-8D53-C2367E95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98964-9827-4D6F-AF97-D13E6D3C32A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80D34A-ABCB-9BD3-603F-FDCE7BC5FB24}"/>
              </a:ext>
            </a:extLst>
          </p:cNvPr>
          <p:cNvSpPr txBox="1"/>
          <p:nvPr/>
        </p:nvSpPr>
        <p:spPr>
          <a:xfrm>
            <a:off x="402336" y="5521678"/>
            <a:ext cx="8339328" cy="853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Структурная схема видеоконференции врач-пациент с медицинской диагностикой программой МЕД+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78B82-12C9-6A8B-4992-2E8CCCBDE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" y="1166446"/>
            <a:ext cx="7386320" cy="42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613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28224-7A56-4BA8-8E4C-73F0DF584759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 rot="10800000" flipH="1" flipV="1">
            <a:off x="257070" y="1806286"/>
            <a:ext cx="4968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400" dirty="0"/>
              <a:t>Множественные интеллекты равноценны и</a:t>
            </a:r>
            <a:r>
              <a:rPr lang="be-BY" sz="2400" b="1" dirty="0"/>
              <a:t> </a:t>
            </a:r>
            <a:r>
              <a:rPr lang="be-BY" sz="2400" dirty="0"/>
              <a:t>независимы друг от друга. Каждый из них  представляет собой свой особый способ взаимодействия  с окружающей действительностью, </a:t>
            </a:r>
            <a:r>
              <a:rPr lang="ru-RU" sz="2400" dirty="0"/>
              <a:t> способность человека решать проблемы или ставить новые проблемы, ценные в рамках данной или нескольких культур.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8839"/>
            <a:ext cx="8796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chemeClr val="accent2"/>
                </a:solidFill>
                <a:latin typeface="+mj-lt"/>
              </a:rPr>
              <a:t>Профориентация и множественные</a:t>
            </a:r>
          </a:p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chemeClr val="accent2"/>
                </a:solidFill>
                <a:latin typeface="+mj-lt"/>
              </a:rPr>
              <a:t> интеллекты Говарда Гарднера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97" y="1447085"/>
            <a:ext cx="2056015" cy="20978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710" y="3378216"/>
            <a:ext cx="300149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6577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EDFF92-5F12-706D-8EEE-2920CFAC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AA82F-8859-4735-AA8E-2A5E245BDA2E}" type="slidenum">
              <a:rPr lang="ru-RU" altLang="ru-RU" smtClean="0"/>
              <a:pPr>
                <a:defRPr/>
              </a:pPr>
              <a:t>25</a:t>
            </a:fld>
            <a:endParaRPr lang="ru-RU" alt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20734-E757-1BE7-9C77-B90214D10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70105"/>
            <a:ext cx="8229600" cy="4841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59A981-2295-C731-834C-C9E0272EB7EB}"/>
              </a:ext>
            </a:extLst>
          </p:cNvPr>
          <p:cNvSpPr txBox="1"/>
          <p:nvPr/>
        </p:nvSpPr>
        <p:spPr>
          <a:xfrm>
            <a:off x="159488" y="133037"/>
            <a:ext cx="88143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Профориентация</a:t>
            </a:r>
            <a:r>
              <a:rPr lang="en-US" sz="28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endParaRPr lang="ru-RU" sz="280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sz="28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Множественные интеллекты</a:t>
            </a:r>
            <a:r>
              <a:rPr lang="en-US" sz="28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sz="28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Программа ВибраМИ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F16725-B88B-933B-3DC9-360F3097EAF6}"/>
              </a:ext>
            </a:extLst>
          </p:cNvPr>
          <p:cNvSpPr txBox="1"/>
          <p:nvPr/>
        </p:nvSpPr>
        <p:spPr>
          <a:xfrm>
            <a:off x="515679" y="5990526"/>
            <a:ext cx="8458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Оппозиционная структура множественных интеллектов</a:t>
            </a:r>
          </a:p>
        </p:txBody>
      </p:sp>
    </p:spTree>
    <p:extLst>
      <p:ext uri="{BB962C8B-B14F-4D97-AF65-F5344CB8AC3E}">
        <p14:creationId xmlns:p14="http://schemas.microsoft.com/office/powerpoint/2010/main" val="227895446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051B1B26-A9F2-D50A-D5DB-00D94604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F769A1-EFB1-4FD5-8D5E-181311DA24D9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4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B72A000A-E9D5-89D6-CDF2-E8610192C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90" y="259815"/>
            <a:ext cx="9143999" cy="84455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Профориентация</a:t>
            </a:r>
            <a:r>
              <a:rPr lang="en-US" sz="36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sz="36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Профиль интеллектов</a:t>
            </a:r>
            <a:r>
              <a:rPr lang="en-US" sz="36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br>
              <a:rPr lang="en-US" sz="36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Программа </a:t>
            </a:r>
            <a:r>
              <a:rPr lang="ru-RU" sz="3600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ВибраМИ</a:t>
            </a:r>
            <a:endParaRPr lang="ru-RU" sz="36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84" name="Rectangle 11">
            <a:extLst>
              <a:ext uri="{FF2B5EF4-FFF2-40B4-BE49-F238E27FC236}">
                <a16:creationId xmlns:a16="http://schemas.microsoft.com/office/drawing/2014/main" id="{50B14137-188C-CFB4-2CF5-CFAB9FF56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0485" name="Rectangle 13">
            <a:extLst>
              <a:ext uri="{FF2B5EF4-FFF2-40B4-BE49-F238E27FC236}">
                <a16:creationId xmlns:a16="http://schemas.microsoft.com/office/drawing/2014/main" id="{92C44B0E-17AC-6691-B48F-B42FA5053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213" y="6026150"/>
            <a:ext cx="9947275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0E2F7A-3C70-0EEE-BF8A-122C15CC687F}"/>
              </a:ext>
            </a:extLst>
          </p:cNvPr>
          <p:cNvSpPr/>
          <p:nvPr/>
        </p:nvSpPr>
        <p:spPr>
          <a:xfrm>
            <a:off x="699889" y="6072188"/>
            <a:ext cx="77978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/>
              <a:t>Результаты самотестирования программами </a:t>
            </a:r>
            <a:r>
              <a:rPr lang="en-US" sz="2400" dirty="0" err="1"/>
              <a:t>VibraMI</a:t>
            </a:r>
            <a:r>
              <a:rPr lang="en-US" sz="2400" dirty="0"/>
              <a:t> </a:t>
            </a:r>
            <a:r>
              <a:rPr lang="ru-RU" sz="2400" dirty="0"/>
              <a:t>и </a:t>
            </a:r>
            <a:r>
              <a:rPr lang="en-US" sz="2400" dirty="0" err="1"/>
              <a:t>PsyAccent</a:t>
            </a:r>
            <a:endParaRPr lang="en-US" sz="2400" dirty="0"/>
          </a:p>
        </p:txBody>
      </p:sp>
      <p:graphicFrame>
        <p:nvGraphicFramePr>
          <p:cNvPr id="20487" name="Object 2">
            <a:extLst>
              <a:ext uri="{FF2B5EF4-FFF2-40B4-BE49-F238E27FC236}">
                <a16:creationId xmlns:a16="http://schemas.microsoft.com/office/drawing/2014/main" id="{EE932CC0-053A-F9F7-0E44-CB48EDE106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014773"/>
              </p:ext>
            </p:extLst>
          </p:nvPr>
        </p:nvGraphicFramePr>
        <p:xfrm>
          <a:off x="668660" y="1344873"/>
          <a:ext cx="3644257" cy="4727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 с поддержкой макросов" r:id="rId3" imgW="8521774" imgH="14306660" progId="Excel.SheetMacroEnabled.12">
                  <p:embed/>
                </p:oleObj>
              </mc:Choice>
              <mc:Fallback>
                <p:oleObj name="Лист с поддержкой макросов" r:id="rId3" imgW="8521774" imgH="14306660" progId="Excel.SheetMacroEnabled.12">
                  <p:embed/>
                  <p:pic>
                    <p:nvPicPr>
                      <p:cNvPr id="20487" name="Object 2">
                        <a:extLst>
                          <a:ext uri="{FF2B5EF4-FFF2-40B4-BE49-F238E27FC236}">
                            <a16:creationId xmlns:a16="http://schemas.microsoft.com/office/drawing/2014/main" id="{EE932CC0-053A-F9F7-0E44-CB48EDE106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60" y="1344873"/>
                        <a:ext cx="3644257" cy="4727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3">
            <a:extLst>
              <a:ext uri="{FF2B5EF4-FFF2-40B4-BE49-F238E27FC236}">
                <a16:creationId xmlns:a16="http://schemas.microsoft.com/office/drawing/2014/main" id="{0EAADCD1-E916-25CB-05D9-D7D4090B8D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278057"/>
              </p:ext>
            </p:extLst>
          </p:nvPr>
        </p:nvGraphicFramePr>
        <p:xfrm>
          <a:off x="4831085" y="1344873"/>
          <a:ext cx="3768886" cy="470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 с поддержкой макросов" r:id="rId5" imgW="9467936" imgH="19272169" progId="Excel.SheetMacroEnabled.12">
                  <p:embed/>
                </p:oleObj>
              </mc:Choice>
              <mc:Fallback>
                <p:oleObj name="Лист с поддержкой макросов" r:id="rId5" imgW="9467936" imgH="19272169" progId="Excel.SheetMacroEnabled.12">
                  <p:embed/>
                  <p:pic>
                    <p:nvPicPr>
                      <p:cNvPr id="20488" name="Object 3">
                        <a:extLst>
                          <a:ext uri="{FF2B5EF4-FFF2-40B4-BE49-F238E27FC236}">
                            <a16:creationId xmlns:a16="http://schemas.microsoft.com/office/drawing/2014/main" id="{0EAADCD1-E916-25CB-05D9-D7D4090B8D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1085" y="1344873"/>
                        <a:ext cx="3768886" cy="47042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87" y="106817"/>
            <a:ext cx="8583734" cy="885265"/>
          </a:xfrm>
        </p:spPr>
        <p:txBody>
          <a:bodyPr/>
          <a:lstStyle/>
          <a:p>
            <a:r>
              <a:rPr lang="ru-RU" sz="40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Управление персоналом</a:t>
            </a:r>
            <a:r>
              <a:rPr lang="en-US" sz="40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br>
              <a:rPr lang="ru-RU" sz="40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Программа Профайлер+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4615" y="6248400"/>
            <a:ext cx="414612" cy="457200"/>
          </a:xfrm>
        </p:spPr>
        <p:txBody>
          <a:bodyPr/>
          <a:lstStyle/>
          <a:p>
            <a:pPr>
              <a:defRPr/>
            </a:pPr>
            <a:fld id="{E6D98964-9827-4D6F-AF97-D13E6D3C32A9}" type="slidenum">
              <a:rPr lang="ru-RU" altLang="ru-RU" smtClean="0"/>
              <a:pPr>
                <a:defRPr/>
              </a:pPr>
              <a:t>27</a:t>
            </a:fld>
            <a:endParaRPr lang="ru-RU" altLang="ru-RU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4D747A-A350-1932-0275-8AE1B5F58C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6"/>
          <a:stretch/>
        </p:blipFill>
        <p:spPr bwMode="auto">
          <a:xfrm>
            <a:off x="879231" y="2800892"/>
            <a:ext cx="7385538" cy="1378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90F21E-2162-7A9E-2DD3-A5CAFD485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65" y="1156447"/>
            <a:ext cx="7496069" cy="148008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3DDC1A-2BEE-A028-0E76-2C29E571C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65" y="4554314"/>
            <a:ext cx="7496069" cy="183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3845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614" y="0"/>
            <a:ext cx="9144000" cy="10692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Управление персоналом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Способности и пороки личности</a:t>
            </a: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406400" y="935038"/>
            <a:ext cx="8521700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ru-RU" altLang="en-US" sz="2800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627164" y="6218582"/>
            <a:ext cx="491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en-US" sz="1400" dirty="0"/>
              <a:t>23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F16FCF-640C-B419-56A7-E4F812B7A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932009"/>
              </p:ext>
            </p:extLst>
          </p:nvPr>
        </p:nvGraphicFramePr>
        <p:xfrm>
          <a:off x="215899" y="1307939"/>
          <a:ext cx="8769430" cy="4357340"/>
        </p:xfrm>
        <a:graphic>
          <a:graphicData uri="http://schemas.openxmlformats.org/drawingml/2006/table">
            <a:tbl>
              <a:tblPr firstRow="1" firstCol="1" bandRow="1"/>
              <a:tblGrid>
                <a:gridCol w="3039938">
                  <a:extLst>
                    <a:ext uri="{9D8B030D-6E8A-4147-A177-3AD203B41FA5}">
                      <a16:colId xmlns:a16="http://schemas.microsoft.com/office/drawing/2014/main" val="3717478665"/>
                    </a:ext>
                  </a:extLst>
                </a:gridCol>
                <a:gridCol w="435936">
                  <a:extLst>
                    <a:ext uri="{9D8B030D-6E8A-4147-A177-3AD203B41FA5}">
                      <a16:colId xmlns:a16="http://schemas.microsoft.com/office/drawing/2014/main" val="1773570411"/>
                    </a:ext>
                  </a:extLst>
                </a:gridCol>
                <a:gridCol w="2196561">
                  <a:extLst>
                    <a:ext uri="{9D8B030D-6E8A-4147-A177-3AD203B41FA5}">
                      <a16:colId xmlns:a16="http://schemas.microsoft.com/office/drawing/2014/main" val="1626470580"/>
                    </a:ext>
                  </a:extLst>
                </a:gridCol>
                <a:gridCol w="1774026">
                  <a:extLst>
                    <a:ext uri="{9D8B030D-6E8A-4147-A177-3AD203B41FA5}">
                      <a16:colId xmlns:a16="http://schemas.microsoft.com/office/drawing/2014/main" val="1968841823"/>
                    </a:ext>
                  </a:extLst>
                </a:gridCol>
                <a:gridCol w="661951">
                  <a:extLst>
                    <a:ext uri="{9D8B030D-6E8A-4147-A177-3AD203B41FA5}">
                      <a16:colId xmlns:a16="http://schemas.microsoft.com/office/drawing/2014/main" val="60278394"/>
                    </a:ext>
                  </a:extLst>
                </a:gridCol>
                <a:gridCol w="661018">
                  <a:extLst>
                    <a:ext uri="{9D8B030D-6E8A-4147-A177-3AD203B41FA5}">
                      <a16:colId xmlns:a16="http://schemas.microsoft.com/office/drawing/2014/main" val="607768695"/>
                    </a:ext>
                  </a:extLst>
                </a:gridCol>
              </a:tblGrid>
              <a:tr h="3377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12_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12_ПЛ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12_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Sins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84990"/>
                  </a:ext>
                </a:extLst>
              </a:tr>
              <a:tr h="251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Внутриличностный 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Суицид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Suicide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015748"/>
                  </a:ext>
                </a:extLst>
              </a:tr>
              <a:tr h="251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Философский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Лень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Sloth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ЛН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717380"/>
                  </a:ext>
                </a:extLst>
              </a:tr>
              <a:tr h="251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Логико-Математический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Кибер-зависимость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Cyber addiction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КЗ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888309"/>
                  </a:ext>
                </a:extLst>
              </a:tr>
              <a:tr h="251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Бизнес-Коммерческий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Жадность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Greed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ЖД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415042"/>
                  </a:ext>
                </a:extLst>
              </a:tr>
              <a:tr h="5202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Визуально-Пространственный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Алкоголизм, Наркомания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Alcoholism, Drug Addiction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311513"/>
                  </a:ext>
                </a:extLst>
              </a:tr>
              <a:tr h="251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Природный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Чревоугодие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Gluttony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ЧР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49403"/>
                  </a:ext>
                </a:extLst>
              </a:tr>
              <a:tr h="251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Моторно-Двигательный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Эгоизм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Egoism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ЭГ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505026"/>
                  </a:ext>
                </a:extLst>
              </a:tr>
              <a:tr h="251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Музыкально-Ритмический 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Гордыня, Тщеславие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Pride, Vanity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ГТ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PV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0134101"/>
                  </a:ext>
                </a:extLst>
              </a:tr>
              <a:tr h="251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Подвижнический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Воровство-Взятки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Bribe</a:t>
                      </a: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Theft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ВВ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BT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809337"/>
                  </a:ext>
                </a:extLst>
              </a:tr>
              <a:tr h="420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Вербально-Лингвистический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Зависть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Envy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ЗТ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529094"/>
                  </a:ext>
                </a:extLst>
              </a:tr>
              <a:tr h="420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Креативный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Похоть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Lust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LT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195126"/>
                  </a:ext>
                </a:extLst>
              </a:tr>
              <a:tr h="420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Межличностный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Гнев, Ярость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Wrath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ГЯ</a:t>
                      </a: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43058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B5FA03-2A9D-F7D5-9748-C3A5848562CF}"/>
              </a:ext>
            </a:extLst>
          </p:cNvPr>
          <p:cNvSpPr txBox="1"/>
          <p:nvPr/>
        </p:nvSpPr>
        <p:spPr>
          <a:xfrm>
            <a:off x="79335" y="5864639"/>
            <a:ext cx="8547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Структура характеристик личности в системе </a:t>
            </a:r>
          </a:p>
          <a:p>
            <a:pPr algn="ctr"/>
            <a:r>
              <a:rPr lang="ru-RU" sz="2400" dirty="0"/>
              <a:t>способности-пороки программы Профайлер+</a:t>
            </a:r>
          </a:p>
        </p:txBody>
      </p:sp>
    </p:spTree>
    <p:extLst>
      <p:ext uri="{BB962C8B-B14F-4D97-AF65-F5344CB8AC3E}">
        <p14:creationId xmlns:p14="http://schemas.microsoft.com/office/powerpoint/2010/main" val="294845871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5FB041-1E65-D936-D08F-46287E3E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AA82F-8859-4735-AA8E-2A5E245BDA2E}" type="slidenum">
              <a:rPr lang="ru-RU" altLang="ru-RU" smtClean="0"/>
              <a:pPr>
                <a:defRPr/>
              </a:pPr>
              <a:t>29</a:t>
            </a:fld>
            <a:endParaRPr lang="ru-RU" alt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CF9D1-359E-CD14-A410-8D5F3F326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49" y="2058913"/>
            <a:ext cx="7000102" cy="3547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DDDE2B-D72D-0E84-E0BE-F960236B1866}"/>
              </a:ext>
            </a:extLst>
          </p:cNvPr>
          <p:cNvSpPr txBox="1"/>
          <p:nvPr/>
        </p:nvSpPr>
        <p:spPr>
          <a:xfrm>
            <a:off x="-30145" y="0"/>
            <a:ext cx="88917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Управление персоналом. Тестирование и самотестирование программой Профайлер+</a:t>
            </a:r>
            <a:endParaRPr lang="ru-RU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54A38-8099-8067-6D77-96B987A7BF3D}"/>
              </a:ext>
            </a:extLst>
          </p:cNvPr>
          <p:cNvSpPr txBox="1"/>
          <p:nvPr/>
        </p:nvSpPr>
        <p:spPr>
          <a:xfrm>
            <a:off x="463997" y="5910570"/>
            <a:ext cx="8782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Условия самотестирования</a:t>
            </a:r>
            <a:r>
              <a:rPr lang="en-US" sz="2400" dirty="0"/>
              <a:t>, </a:t>
            </a:r>
            <a:r>
              <a:rPr lang="ru-RU" sz="2400" dirty="0"/>
              <a:t>визуальный контроль лица</a:t>
            </a:r>
          </a:p>
          <a:p>
            <a:pPr algn="ctr"/>
            <a:r>
              <a:rPr lang="ru-RU" sz="2400" dirty="0"/>
              <a:t>на мониторе ПК</a:t>
            </a:r>
          </a:p>
        </p:txBody>
      </p:sp>
    </p:spTree>
    <p:extLst>
      <p:ext uri="{BB962C8B-B14F-4D97-AF65-F5344CB8AC3E}">
        <p14:creationId xmlns:p14="http://schemas.microsoft.com/office/powerpoint/2010/main" val="21902945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23875" y="17837"/>
            <a:ext cx="7772400" cy="738188"/>
          </a:xfrm>
        </p:spPr>
        <p:txBody>
          <a:bodyPr/>
          <a:lstStyle/>
          <a:p>
            <a:r>
              <a:rPr lang="ru-RU" altLang="en-US" dirty="0">
                <a:solidFill>
                  <a:schemeClr val="accent2"/>
                </a:solidFill>
              </a:rPr>
              <a:t>Психофизиология движений</a:t>
            </a:r>
            <a:endParaRPr lang="en-US" altLang="ru-RU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55638" y="890588"/>
            <a:ext cx="8045450" cy="5635625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ru-RU" altLang="ru-RU" sz="2000" dirty="0"/>
              <a:t>Движения человека дискретны во времени, так как корректируются обратной связью.</a:t>
            </a:r>
          </a:p>
          <a:p>
            <a:pPr marL="0" indent="0" algn="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</a:rPr>
              <a:t>Н.А. Бернштейн (1935)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altLang="ru-RU" sz="2000" dirty="0"/>
              <a:t>Психофизиологические процессы связаны с обменом энергией и информацией внутри или между физиологическими системами человека.</a:t>
            </a:r>
            <a:r>
              <a:rPr lang="ru-RU" altLang="ru-RU" sz="2000" dirty="0">
                <a:solidFill>
                  <a:schemeClr val="accent2"/>
                </a:solidFill>
              </a:rPr>
              <a:t> </a:t>
            </a:r>
          </a:p>
          <a:p>
            <a:pPr marL="0" indent="0" algn="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</a:rPr>
              <a:t>Норберт Винер (1946)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altLang="ru-RU" sz="2000" dirty="0"/>
              <a:t>Каждое намерение сопровождается мышечной установкой.</a:t>
            </a:r>
          </a:p>
          <a:p>
            <a:pPr marL="0" indent="0" algn="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</a:rPr>
              <a:t>Мира-И-Лопес (1954) 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altLang="en-US" sz="2000" dirty="0"/>
              <a:t>Амплитуда и интенсивность рефлекторных</a:t>
            </a:r>
            <a:r>
              <a:rPr lang="en-US" altLang="en-US" sz="2000" dirty="0"/>
              <a:t> </a:t>
            </a:r>
            <a:r>
              <a:rPr lang="ru-RU" altLang="en-US" sz="2000" dirty="0"/>
              <a:t>движений характеризует агрессию.</a:t>
            </a:r>
          </a:p>
          <a:p>
            <a:pPr marL="0" indent="0" algn="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en-US" sz="2000" dirty="0">
                <a:solidFill>
                  <a:schemeClr val="accent2"/>
                </a:solidFill>
              </a:rPr>
              <a:t>К.</a:t>
            </a:r>
            <a:r>
              <a:rPr lang="en-US" altLang="en-US" sz="2000" dirty="0">
                <a:solidFill>
                  <a:schemeClr val="accent2"/>
                </a:solidFill>
              </a:rPr>
              <a:t> </a:t>
            </a:r>
            <a:r>
              <a:rPr lang="ru-RU" altLang="en-US" sz="2000" dirty="0">
                <a:solidFill>
                  <a:schemeClr val="accent2"/>
                </a:solidFill>
              </a:rPr>
              <a:t>Лоренц (1965)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altLang="ru-RU" sz="2000" dirty="0"/>
              <a:t>Все люди обладают не одним интеллектом, а наделены рядом автономных интеллектов. </a:t>
            </a:r>
          </a:p>
          <a:p>
            <a:pPr marL="0" indent="0" algn="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</a:rPr>
              <a:t>Говард Гарднер (1983)</a:t>
            </a:r>
          </a:p>
          <a:p>
            <a:pPr marL="0" indent="0">
              <a:buFontTx/>
              <a:buNone/>
            </a:pPr>
            <a:endParaRPr lang="en-US" altLang="ru-RU" sz="2000" dirty="0">
              <a:solidFill>
                <a:schemeClr val="accent2"/>
              </a:solidFill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0D15D3-7C9E-49AE-A4EF-1672E745B148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400" dirty="0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-404813" y="3395663"/>
            <a:ext cx="7251701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47526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C56016-DCDE-923A-64BC-522D2249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AA82F-8859-4735-AA8E-2A5E245BDA2E}" type="slidenum">
              <a:rPr lang="ru-RU" altLang="ru-RU" smtClean="0"/>
              <a:pPr>
                <a:defRPr/>
              </a:pPr>
              <a:t>30</a:t>
            </a:fld>
            <a:endParaRPr lang="ru-RU" alt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29E5B0-56BB-9241-EF82-8060049224CA}"/>
              </a:ext>
            </a:extLst>
          </p:cNvPr>
          <p:cNvSpPr txBox="1"/>
          <p:nvPr/>
        </p:nvSpPr>
        <p:spPr>
          <a:xfrm>
            <a:off x="-51810" y="31376"/>
            <a:ext cx="90629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2"/>
                </a:solidFill>
                <a:latin typeface="+mj-lt"/>
              </a:rPr>
              <a:t>Управление персоналом</a:t>
            </a:r>
            <a:r>
              <a:rPr lang="en-US" sz="3200" dirty="0">
                <a:solidFill>
                  <a:schemeClr val="accent2"/>
                </a:solidFill>
                <a:latin typeface="+mj-lt"/>
              </a:rPr>
              <a:t>. </a:t>
            </a:r>
            <a:r>
              <a:rPr lang="ru-RU" sz="3200" dirty="0">
                <a:solidFill>
                  <a:schemeClr val="accent2"/>
                </a:solidFill>
                <a:latin typeface="+mj-lt"/>
              </a:rPr>
              <a:t>Психофизиологические профили Праведника и Грешника</a:t>
            </a:r>
            <a:endParaRPr lang="ru-RU" sz="3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3FDFE-C616-59FC-ED8D-CB9BACC7E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174" y="1723567"/>
            <a:ext cx="4144289" cy="368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E07FC-5A15-0108-3449-5861129F3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58" y="1723567"/>
            <a:ext cx="4144289" cy="3688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10CBB7-323C-A8A6-A4E9-CD80779C785B}"/>
              </a:ext>
            </a:extLst>
          </p:cNvPr>
          <p:cNvSpPr txBox="1"/>
          <p:nvPr/>
        </p:nvSpPr>
        <p:spPr>
          <a:xfrm>
            <a:off x="383618" y="5739202"/>
            <a:ext cx="42826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Преимущественная ПФР на </a:t>
            </a:r>
          </a:p>
          <a:p>
            <a:r>
              <a:rPr lang="ru-RU" sz="2400" dirty="0"/>
              <a:t>стимулы способностей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0AD6B-EF79-B75D-2203-33D4A7BE1A16}"/>
              </a:ext>
            </a:extLst>
          </p:cNvPr>
          <p:cNvSpPr txBox="1"/>
          <p:nvPr/>
        </p:nvSpPr>
        <p:spPr>
          <a:xfrm>
            <a:off x="4666251" y="5739202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Преимущественная ПФР на </a:t>
            </a:r>
          </a:p>
          <a:p>
            <a:r>
              <a:rPr lang="ru-RU" sz="2400" dirty="0"/>
              <a:t>стимулы пороков</a:t>
            </a:r>
          </a:p>
        </p:txBody>
      </p:sp>
    </p:spTree>
    <p:extLst>
      <p:ext uri="{BB962C8B-B14F-4D97-AF65-F5344CB8AC3E}">
        <p14:creationId xmlns:p14="http://schemas.microsoft.com/office/powerpoint/2010/main" val="368771732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49F948-8B89-E8B1-31F9-DF1BE5768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AA82F-8859-4735-AA8E-2A5E245BDA2E}" type="slidenum">
              <a:rPr lang="ru-RU" altLang="ru-RU" smtClean="0"/>
              <a:pPr>
                <a:defRPr/>
              </a:pPr>
              <a:t>31</a:t>
            </a:fld>
            <a:endParaRPr lang="ru-RU" alt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913E31-A254-F68F-4233-A8519D9E2D81}"/>
              </a:ext>
            </a:extLst>
          </p:cNvPr>
          <p:cNvSpPr txBox="1"/>
          <p:nvPr/>
        </p:nvSpPr>
        <p:spPr>
          <a:xfrm>
            <a:off x="79430" y="-33685"/>
            <a:ext cx="87336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2"/>
                </a:solidFill>
              </a:rPr>
              <a:t>Профили способностей и пороков (ПСП) в целевых группах </a:t>
            </a:r>
            <a:endParaRPr lang="ru-RU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4BB66-A5F6-ACBA-80DE-A04BD1B869FD}"/>
              </a:ext>
            </a:extLst>
          </p:cNvPr>
          <p:cNvSpPr txBox="1"/>
          <p:nvPr/>
        </p:nvSpPr>
        <p:spPr>
          <a:xfrm>
            <a:off x="320040" y="5766901"/>
            <a:ext cx="87336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Групповые профили способностей и пороков военнослужащих (а), спортсменов (б), ИТР (в), студентов (г) по данным бессознательной реакции (IE).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DB40D8-6D75-5C8D-B01A-7BAADF58A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37" y="1087658"/>
            <a:ext cx="3490558" cy="2328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B3FD0-6DCE-6B12-DB89-4C6776946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381" y="1139984"/>
            <a:ext cx="3506885" cy="232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A6CC30-8970-4FE1-5CC6-D79F8CBA6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9" y="3525792"/>
            <a:ext cx="3390074" cy="2200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691742-6EBA-586C-B046-65B8E6F47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381" y="3547979"/>
            <a:ext cx="3592405" cy="2206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539DD0-BBA1-F65F-C83E-C6F3C7A309DB}"/>
              </a:ext>
            </a:extLst>
          </p:cNvPr>
          <p:cNvSpPr txBox="1"/>
          <p:nvPr/>
        </p:nvSpPr>
        <p:spPr>
          <a:xfrm>
            <a:off x="4078495" y="2311120"/>
            <a:ext cx="461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а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5BAE1-E648-49F6-8CE9-528945E1D1FF}"/>
              </a:ext>
            </a:extLst>
          </p:cNvPr>
          <p:cNvSpPr txBox="1"/>
          <p:nvPr/>
        </p:nvSpPr>
        <p:spPr>
          <a:xfrm>
            <a:off x="8227924" y="2301373"/>
            <a:ext cx="328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A81169-D68A-91C0-70C1-672A93EA7CFF}"/>
              </a:ext>
            </a:extLst>
          </p:cNvPr>
          <p:cNvSpPr txBox="1"/>
          <p:nvPr/>
        </p:nvSpPr>
        <p:spPr>
          <a:xfrm>
            <a:off x="4126236" y="4724240"/>
            <a:ext cx="320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F31089-8ABE-554E-83C1-BA8D653F909D}"/>
              </a:ext>
            </a:extLst>
          </p:cNvPr>
          <p:cNvSpPr txBox="1"/>
          <p:nvPr/>
        </p:nvSpPr>
        <p:spPr>
          <a:xfrm>
            <a:off x="8321685" y="4692982"/>
            <a:ext cx="267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г</a:t>
            </a:r>
          </a:p>
        </p:txBody>
      </p:sp>
    </p:spTree>
    <p:extLst>
      <p:ext uri="{BB962C8B-B14F-4D97-AF65-F5344CB8AC3E}">
        <p14:creationId xmlns:p14="http://schemas.microsoft.com/office/powerpoint/2010/main" val="418911568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51165B-B1AE-4C7D-99D6-72E1466561F8}" type="slidenum">
              <a:rPr lang="ru-RU" altLang="ru-RU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400" dirty="0">
              <a:solidFill>
                <a:srgbClr val="000000"/>
              </a:solidFill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271"/>
            <a:ext cx="8878887" cy="78263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Проблемы технического </a:t>
            </a:r>
            <a:r>
              <a:rPr lang="ru-RU" sz="4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профайлинга</a:t>
            </a:r>
            <a:endParaRPr lang="ru-RU" sz="40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5440680" y="10107930"/>
            <a:ext cx="39052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745A717-9343-7BF2-D537-BD800E61FA44}"/>
              </a:ext>
            </a:extLst>
          </p:cNvPr>
          <p:cNvSpPr txBox="1"/>
          <p:nvPr/>
        </p:nvSpPr>
        <p:spPr>
          <a:xfrm>
            <a:off x="190686" y="985421"/>
            <a:ext cx="887888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Исторический груз терминов и подходов неизмеримости человеческой личности.</a:t>
            </a:r>
          </a:p>
          <a:p>
            <a:endParaRPr lang="ru-RU" sz="1200" dirty="0"/>
          </a:p>
          <a:p>
            <a:r>
              <a:rPr lang="ru-RU" sz="2400" dirty="0"/>
              <a:t>Общественная неготовность обсуждать отрицательные характеристики личности.</a:t>
            </a:r>
          </a:p>
          <a:p>
            <a:endParaRPr lang="ru-RU" sz="1200" dirty="0"/>
          </a:p>
          <a:p>
            <a:r>
              <a:rPr lang="ru-RU" sz="2400" dirty="0"/>
              <a:t>Сопротивление общества против физического измерения характеристик личности</a:t>
            </a:r>
            <a:r>
              <a:rPr lang="en-US" sz="2400" dirty="0"/>
              <a:t>.</a:t>
            </a:r>
            <a:r>
              <a:rPr lang="ru-RU" sz="2400" dirty="0"/>
              <a:t> Законодательная неопределенность характеристик личности.</a:t>
            </a:r>
          </a:p>
          <a:p>
            <a:endParaRPr lang="ru-RU" sz="1200" dirty="0"/>
          </a:p>
          <a:p>
            <a:r>
              <a:rPr lang="ru-RU" sz="2400" dirty="0"/>
              <a:t>Изменчивость характеристик личности под воздействием различных факторов.</a:t>
            </a:r>
          </a:p>
          <a:p>
            <a:endParaRPr lang="ru-RU" sz="1200" dirty="0"/>
          </a:p>
          <a:p>
            <a:r>
              <a:rPr lang="ru-RU" sz="2400" dirty="0"/>
              <a:t>Сознательное использование двойных стандартов при оценке личности и социальных групп (хорошие и плохие парни как ярлыки).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4910" y="0"/>
            <a:ext cx="9278910" cy="1029355"/>
          </a:xfrm>
        </p:spPr>
        <p:txBody>
          <a:bodyPr/>
          <a:lstStyle/>
          <a:p>
            <a:r>
              <a:rPr lang="ru-RU" sz="3600" dirty="0">
                <a:solidFill>
                  <a:schemeClr val="accent2"/>
                </a:solidFill>
              </a:rPr>
              <a:t>Преимущества виброизображения и Профайлер+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98964-9827-4D6F-AF97-D13E6D3C32A9}" type="slidenum">
              <a:rPr lang="ru-RU" altLang="ru-RU" smtClean="0"/>
              <a:pPr>
                <a:defRPr/>
              </a:pPr>
              <a:t>33</a:t>
            </a:fld>
            <a:endParaRPr lang="ru-RU" alt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5F096-C845-662B-7055-DE4AD724CB6D}"/>
              </a:ext>
            </a:extLst>
          </p:cNvPr>
          <p:cNvSpPr txBox="1"/>
          <p:nvPr/>
        </p:nvSpPr>
        <p:spPr>
          <a:xfrm>
            <a:off x="668216" y="1029355"/>
            <a:ext cx="8475784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Объективность измерения характеристик личности как физических параметров</a:t>
            </a:r>
            <a:r>
              <a:rPr lang="en-US" sz="2000" dirty="0"/>
              <a:t>.</a:t>
            </a:r>
            <a:r>
              <a:rPr lang="ru-RU" sz="2000" dirty="0"/>
              <a:t>Отсутствие двойных стандартов при измерении характеристик личности</a:t>
            </a:r>
            <a:r>
              <a:rPr lang="en-US" sz="2000" dirty="0"/>
              <a:t>.</a:t>
            </a:r>
            <a:r>
              <a:rPr lang="ru-RU" sz="2000" dirty="0"/>
              <a:t> Возможность физической стандартизации методов измерения характеристик личности.</a:t>
            </a:r>
          </a:p>
          <a:p>
            <a:endParaRPr lang="ru-RU" sz="1200" dirty="0"/>
          </a:p>
          <a:p>
            <a:r>
              <a:rPr lang="ru-RU" sz="2000" dirty="0"/>
              <a:t>Короткое время исследования (250 с) характеристик личности программой Профайлер+.</a:t>
            </a:r>
          </a:p>
          <a:p>
            <a:endParaRPr lang="en-US" sz="1200" dirty="0"/>
          </a:p>
          <a:p>
            <a:r>
              <a:rPr lang="ru-RU" sz="2000" dirty="0"/>
              <a:t>Цифровизация характеристик личности с возможностью хранения</a:t>
            </a:r>
            <a:r>
              <a:rPr lang="en-US" sz="2000" dirty="0"/>
              <a:t>,</a:t>
            </a:r>
            <a:r>
              <a:rPr lang="ru-RU" sz="2000" dirty="0"/>
              <a:t> передачи и стандартной обработки цифровых данных</a:t>
            </a:r>
            <a:r>
              <a:rPr lang="en-US" sz="2000" dirty="0"/>
              <a:t>.</a:t>
            </a:r>
            <a:r>
              <a:rPr lang="ru-RU" sz="2000" dirty="0"/>
              <a:t> Независимые профили сознательной и бессознательной реакции на стимулы, содержащие примерно 10М</a:t>
            </a:r>
            <a:r>
              <a:rPr lang="en-US" sz="2000" dirty="0"/>
              <a:t>b</a:t>
            </a:r>
            <a:r>
              <a:rPr lang="ru-RU" sz="2000" dirty="0"/>
              <a:t> информации о личных данных.</a:t>
            </a:r>
          </a:p>
          <a:p>
            <a:endParaRPr lang="ru-RU" sz="1200" dirty="0"/>
          </a:p>
          <a:p>
            <a:r>
              <a:rPr lang="ru-RU" sz="2000" dirty="0"/>
              <a:t>Возможность отслеживания динамики изменения характеристик личности</a:t>
            </a:r>
            <a:r>
              <a:rPr lang="en-US" sz="2000" dirty="0"/>
              <a:t>,</a:t>
            </a:r>
            <a:r>
              <a:rPr lang="ru-RU" sz="2000" dirty="0"/>
              <a:t> например в биометрическом паспорте</a:t>
            </a:r>
            <a:r>
              <a:rPr lang="en-US" sz="2000" dirty="0"/>
              <a:t> </a:t>
            </a:r>
            <a:r>
              <a:rPr lang="ru-RU" sz="2000" dirty="0"/>
              <a:t>и базе данных.</a:t>
            </a:r>
          </a:p>
          <a:p>
            <a:endParaRPr lang="ru-RU" sz="1200" dirty="0"/>
          </a:p>
          <a:p>
            <a:r>
              <a:rPr lang="ru-RU" sz="2000" dirty="0"/>
              <a:t>Запас цифровых данных личности для дальнейших исследований</a:t>
            </a:r>
            <a:r>
              <a:rPr lang="en-US" sz="2000" dirty="0"/>
              <a:t>. </a:t>
            </a:r>
            <a:r>
              <a:rPr lang="ru-RU" sz="2000" dirty="0"/>
              <a:t>Открытость текущих алгоритмов и возможность использования ИИ </a:t>
            </a:r>
          </a:p>
          <a:p>
            <a:r>
              <a:rPr lang="ru-RU" sz="2000" dirty="0"/>
              <a:t>в будущих разработках.</a:t>
            </a:r>
          </a:p>
        </p:txBody>
      </p:sp>
    </p:spTree>
    <p:extLst>
      <p:ext uri="{BB962C8B-B14F-4D97-AF65-F5344CB8AC3E}">
        <p14:creationId xmlns:p14="http://schemas.microsoft.com/office/powerpoint/2010/main" val="182616685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9A66A6-99F4-4EE9-9F70-73E0C9A295F9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ru-RU" altLang="ru-RU" sz="1400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26137" y="37550"/>
            <a:ext cx="9144000" cy="975226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Применения виброизображения и Профайлер+ </a:t>
            </a: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227013" y="1277938"/>
            <a:ext cx="8521700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ru-RU" altLang="en-US" sz="2800" dirty="0">
              <a:solidFill>
                <a:schemeClr val="accent2"/>
              </a:solidFill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9213" y="-511126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49213" y="-465406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227013" y="1284183"/>
            <a:ext cx="874224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Исследование характеристик личности и способностей учащихся</a:t>
            </a:r>
            <a:r>
              <a:rPr lang="en-US" sz="2400" dirty="0"/>
              <a:t>. </a:t>
            </a:r>
            <a:r>
              <a:rPr lang="ru-RU" sz="2400" dirty="0"/>
              <a:t>Профориентация школьников и студентов</a:t>
            </a:r>
            <a:r>
              <a:rPr lang="en-US" sz="2400" dirty="0"/>
              <a:t>.</a:t>
            </a:r>
            <a:r>
              <a:rPr lang="ru-RU" sz="2400" dirty="0"/>
              <a:t> Профотбор</a:t>
            </a:r>
          </a:p>
          <a:p>
            <a:endParaRPr lang="en-US" sz="1000" dirty="0"/>
          </a:p>
          <a:p>
            <a:r>
              <a:rPr lang="ru-RU" sz="2400" dirty="0"/>
              <a:t>Профориентация абитуриентов и студентов в вузах</a:t>
            </a:r>
            <a:r>
              <a:rPr lang="en-US" sz="2400" dirty="0"/>
              <a:t>.</a:t>
            </a:r>
            <a:r>
              <a:rPr lang="ru-RU" sz="2400" dirty="0"/>
              <a:t> Переквалификация сотрудников</a:t>
            </a:r>
            <a:r>
              <a:rPr lang="en-US" sz="2400" dirty="0"/>
              <a:t>. </a:t>
            </a:r>
            <a:r>
              <a:rPr lang="ru-RU" sz="2400" dirty="0"/>
              <a:t>Управление персоналом</a:t>
            </a:r>
          </a:p>
          <a:p>
            <a:endParaRPr lang="ru-RU" sz="1000" dirty="0"/>
          </a:p>
          <a:p>
            <a:r>
              <a:rPr lang="ru-RU" sz="2400" dirty="0"/>
              <a:t>Прогноз поведения в экстремальных ситуациях</a:t>
            </a:r>
            <a:r>
              <a:rPr lang="en-US" sz="2400" dirty="0"/>
              <a:t>.</a:t>
            </a:r>
            <a:r>
              <a:rPr lang="ru-RU" sz="2400" dirty="0"/>
              <a:t> </a:t>
            </a:r>
            <a:r>
              <a:rPr lang="ru-RU" sz="2400" dirty="0" err="1"/>
              <a:t>Предсменный</a:t>
            </a:r>
            <a:r>
              <a:rPr lang="ru-RU" sz="2400" dirty="0"/>
              <a:t> и постоянный контроль</a:t>
            </a:r>
          </a:p>
          <a:p>
            <a:endParaRPr lang="ru-RU" sz="1000" dirty="0"/>
          </a:p>
          <a:p>
            <a:r>
              <a:rPr lang="ru-RU" sz="2400" dirty="0"/>
              <a:t>Психофизиологическое тестирование</a:t>
            </a:r>
            <a:r>
              <a:rPr lang="en-US" sz="2400" dirty="0"/>
              <a:t>. </a:t>
            </a:r>
            <a:r>
              <a:rPr lang="ru-RU" sz="2400" dirty="0"/>
              <a:t>Полная информация о личности работника за 5 минут в цифровом виде</a:t>
            </a:r>
          </a:p>
          <a:p>
            <a:endParaRPr lang="ru-RU" sz="1000" dirty="0"/>
          </a:p>
          <a:p>
            <a:r>
              <a:rPr lang="ru-RU" sz="2400" dirty="0"/>
              <a:t>Цифровой профиль сотрудника</a:t>
            </a:r>
            <a:r>
              <a:rPr lang="en-US" sz="2400" dirty="0"/>
              <a:t>. </a:t>
            </a:r>
            <a:r>
              <a:rPr lang="ru-RU" sz="2400" dirty="0"/>
              <a:t>Контроль динамики ПФП сотрудников и целевых групп</a:t>
            </a:r>
            <a:endParaRPr lang="en-US" sz="2400" dirty="0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6B80CC-07A5-282E-0AE9-194D1885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AA82F-8859-4735-AA8E-2A5E245BDA2E}" type="slidenum">
              <a:rPr lang="ru-RU" altLang="ru-RU" smtClean="0"/>
              <a:pPr>
                <a:defRPr/>
              </a:pPr>
              <a:t>35</a:t>
            </a:fld>
            <a:endParaRPr lang="ru-RU" alt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BDE55-FF6E-7A9F-429F-16D6FA10B2B3}"/>
              </a:ext>
            </a:extLst>
          </p:cNvPr>
          <p:cNvSpPr txBox="1"/>
          <p:nvPr/>
        </p:nvSpPr>
        <p:spPr>
          <a:xfrm>
            <a:off x="-100853" y="82062"/>
            <a:ext cx="9345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kern="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+mj-ea"/>
                <a:cs typeface="+mj-cs"/>
              </a:rPr>
              <a:t>Направления развития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j-ea"/>
                <a:cs typeface="+mj-cs"/>
              </a:rPr>
              <a:t> виброизображения</a:t>
            </a:r>
            <a:endParaRPr lang="ru-RU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469EC-D5D3-C8BA-AA2F-88F57D1847DA}"/>
              </a:ext>
            </a:extLst>
          </p:cNvPr>
          <p:cNvSpPr txBox="1"/>
          <p:nvPr/>
        </p:nvSpPr>
        <p:spPr>
          <a:xfrm>
            <a:off x="225468" y="1020516"/>
            <a:ext cx="8918532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Пропаганда цифровизации характеристик личности и физических методов измерения характеристик личности.</a:t>
            </a:r>
          </a:p>
          <a:p>
            <a:endParaRPr lang="ru-RU" sz="1400" dirty="0"/>
          </a:p>
          <a:p>
            <a:r>
              <a:rPr lang="ru-RU" sz="2400" dirty="0"/>
              <a:t>Набор данных исследований различных целевых групп.</a:t>
            </a:r>
          </a:p>
          <a:p>
            <a:endParaRPr lang="ru-RU" sz="1400" dirty="0"/>
          </a:p>
          <a:p>
            <a:r>
              <a:rPr lang="ru-RU" sz="2400" dirty="0"/>
              <a:t>Совершенствование и отработка предъявляемых многофакторных стимулов</a:t>
            </a:r>
            <a:r>
              <a:rPr lang="en-US" sz="2400" dirty="0"/>
              <a:t>. </a:t>
            </a:r>
            <a:r>
              <a:rPr lang="ru-RU" sz="2400" dirty="0"/>
              <a:t>Исследование оптимизации тестирования с универсальным или целевыми опросниками.</a:t>
            </a:r>
          </a:p>
          <a:p>
            <a:r>
              <a:rPr lang="ru-RU" sz="1400" dirty="0"/>
              <a:t> </a:t>
            </a:r>
          </a:p>
          <a:p>
            <a:r>
              <a:rPr lang="ru-RU" sz="2400" dirty="0"/>
              <a:t>Развитие методов обработки данных ПФР.</a:t>
            </a:r>
          </a:p>
          <a:p>
            <a:endParaRPr lang="ru-RU" sz="1400" dirty="0"/>
          </a:p>
          <a:p>
            <a:r>
              <a:rPr lang="ru-RU" sz="2400" dirty="0"/>
              <a:t>Поиск партнеров и развитие конкретных применений Профайлер+ .</a:t>
            </a:r>
          </a:p>
          <a:p>
            <a:endParaRPr lang="ru-RU" sz="1400" dirty="0"/>
          </a:p>
          <a:p>
            <a:r>
              <a:rPr lang="ru-RU" sz="2400" dirty="0"/>
              <a:t>Проведение сравнительных тестирований с известными методами оценки характеристик личности и подключение ИИ для обучения по проверенным данным.</a:t>
            </a:r>
          </a:p>
        </p:txBody>
      </p:sp>
    </p:spTree>
    <p:extLst>
      <p:ext uri="{BB962C8B-B14F-4D97-AF65-F5344CB8AC3E}">
        <p14:creationId xmlns:p14="http://schemas.microsoft.com/office/powerpoint/2010/main" val="333409870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AA82F-8859-4735-AA8E-2A5E245BDA2E}" type="slidenum">
              <a:rPr lang="ru-RU" altLang="ru-RU" smtClean="0"/>
              <a:pPr>
                <a:defRPr/>
              </a:pPr>
              <a:t>36</a:t>
            </a:fld>
            <a:endParaRPr lang="ru-RU" altLang="ru-RU" dirty="0"/>
          </a:p>
        </p:txBody>
      </p:sp>
      <p:sp>
        <p:nvSpPr>
          <p:cNvPr id="3" name="Rectangle 2"/>
          <p:cNvSpPr/>
          <p:nvPr/>
        </p:nvSpPr>
        <p:spPr>
          <a:xfrm>
            <a:off x="2286000" y="-2259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Выводы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0" y="610136"/>
            <a:ext cx="9144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/>
              <a:t>По количеству информации об испытуемом Профайлер+ (10</a:t>
            </a:r>
            <a:r>
              <a:rPr lang="en-US" sz="2000" dirty="0"/>
              <a:t>Mb) </a:t>
            </a:r>
            <a:r>
              <a:rPr lang="ru-RU" sz="2000" dirty="0"/>
              <a:t>превышает известные методы исследования характеристик личности.</a:t>
            </a:r>
          </a:p>
          <a:p>
            <a:pPr marL="342900" indent="-342900">
              <a:buAutoNum type="arabicPeriod"/>
            </a:pPr>
            <a:r>
              <a:rPr lang="ru-RU" sz="2000" dirty="0"/>
              <a:t>По скорости тестирования Профайлер+ </a:t>
            </a:r>
            <a:r>
              <a:rPr lang="en-US" sz="2000" dirty="0"/>
              <a:t>(10 Mb </a:t>
            </a:r>
            <a:r>
              <a:rPr lang="ru-RU" sz="2000" dirty="0"/>
              <a:t>за</a:t>
            </a:r>
            <a:r>
              <a:rPr lang="en-US" sz="2000" dirty="0"/>
              <a:t> 250s)</a:t>
            </a:r>
            <a:r>
              <a:rPr lang="ru-RU" sz="2000" dirty="0"/>
              <a:t> превышает  известные методы исследования характеристик личности.</a:t>
            </a:r>
          </a:p>
          <a:p>
            <a:pPr marL="342900" indent="-342900">
              <a:buAutoNum type="arabicPeriod"/>
            </a:pPr>
            <a:r>
              <a:rPr lang="ru-RU" sz="2000" dirty="0"/>
              <a:t>По количеству определяемых характеристик личности (матрица 100х100) Профайлер+ превосходит все известные системы психодиагностики.</a:t>
            </a:r>
          </a:p>
          <a:p>
            <a:pPr marL="342900" indent="-342900">
              <a:buAutoNum type="arabicPeriod"/>
            </a:pPr>
            <a:r>
              <a:rPr lang="ru-RU" sz="2000" dirty="0"/>
              <a:t>5-секундные стимулы подтвердили практическую эффективность выявления скрытой информации о характеристиках личности.</a:t>
            </a:r>
          </a:p>
          <a:p>
            <a:pPr marL="342900" indent="-342900">
              <a:buAutoNum type="arabicPeriod"/>
            </a:pPr>
            <a:r>
              <a:rPr lang="ru-RU" sz="2000" dirty="0"/>
              <a:t>Структура нейролингвистического опросника с зонами сравнения способности-пороки  показала высокую эффективность, недостижимую при психодиагностике без зон сравнения.</a:t>
            </a:r>
          </a:p>
          <a:p>
            <a:pPr marL="342900" indent="-342900">
              <a:buAutoNum type="arabicPeriod"/>
            </a:pPr>
            <a:r>
              <a:rPr lang="ru-RU" sz="2000" dirty="0"/>
              <a:t>Статистика исследований Профайлер+ показала эффективность выявления не только характеристик личности, но и целевых групп различного объема.</a:t>
            </a:r>
          </a:p>
          <a:p>
            <a:pPr marL="342900" indent="-342900">
              <a:buAutoNum type="arabicPeriod"/>
            </a:pPr>
            <a:r>
              <a:rPr lang="ru-RU" sz="2000" b="1" dirty="0"/>
              <a:t>Технология виброизображения бесконтактно получает объективную информацию о человеке</a:t>
            </a:r>
            <a:r>
              <a:rPr lang="en-US" sz="2000" b="1" dirty="0"/>
              <a:t>, </a:t>
            </a:r>
            <a:r>
              <a:rPr lang="ru-RU" sz="2000" b="1" dirty="0"/>
              <a:t>которая используется для обеспечения безопасности</a:t>
            </a:r>
            <a:r>
              <a:rPr lang="en-US" sz="2000" b="1" dirty="0"/>
              <a:t>,</a:t>
            </a:r>
            <a:r>
              <a:rPr lang="ru-RU" sz="2000" b="1" dirty="0"/>
              <a:t> профориентации, управления персоналом и предсменного контроля.</a:t>
            </a:r>
          </a:p>
        </p:txBody>
      </p:sp>
    </p:spTree>
    <p:extLst>
      <p:ext uri="{BB962C8B-B14F-4D97-AF65-F5344CB8AC3E}">
        <p14:creationId xmlns:p14="http://schemas.microsoft.com/office/powerpoint/2010/main" val="185680341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CCA1ED-49B7-421D-B044-82DB5070921A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ru-RU" altLang="ru-RU" sz="1400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98742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913" y="1458913"/>
            <a:ext cx="7989887" cy="46085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dirty="0"/>
              <a:t>Виктор Минкин     </a:t>
            </a:r>
            <a:endParaRPr lang="en-US" altLang="ru-RU" dirty="0"/>
          </a:p>
          <a:p>
            <a:pPr algn="ctr" eaLnBrk="1" hangingPunct="1">
              <a:buFontTx/>
              <a:buNone/>
            </a:pPr>
            <a:r>
              <a:rPr lang="de-DE" altLang="ru-RU" sz="4000" dirty="0"/>
              <a:t>e</a:t>
            </a:r>
            <a:r>
              <a:rPr lang="ru-RU" altLang="ru-RU" sz="4000" dirty="0"/>
              <a:t>-</a:t>
            </a:r>
            <a:r>
              <a:rPr lang="de-DE" altLang="ru-RU" sz="4000" dirty="0"/>
              <a:t>mail</a:t>
            </a:r>
            <a:r>
              <a:rPr lang="ru-RU" altLang="ru-RU" sz="4000" dirty="0"/>
              <a:t>: </a:t>
            </a:r>
            <a:r>
              <a:rPr lang="en-US" altLang="ru-RU" sz="4000" b="1" dirty="0">
                <a:solidFill>
                  <a:schemeClr val="accent2"/>
                </a:solidFill>
              </a:rPr>
              <a:t>minkin@elsys.ru</a:t>
            </a:r>
            <a:endParaRPr lang="ru-RU" altLang="ru-RU" sz="4000" b="1" dirty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ru-RU" sz="4000" b="1" dirty="0">
                <a:solidFill>
                  <a:schemeClr val="accent2"/>
                </a:solidFill>
              </a:rPr>
              <a:t>www.elsys.ru  </a:t>
            </a:r>
          </a:p>
          <a:p>
            <a:pPr algn="ctr" eaLnBrk="1" hangingPunct="1">
              <a:buFontTx/>
              <a:buNone/>
            </a:pPr>
            <a:r>
              <a:rPr lang="en-US" altLang="ru-RU" sz="4000" b="1" dirty="0">
                <a:solidFill>
                  <a:schemeClr val="accent2"/>
                </a:solidFill>
              </a:rPr>
              <a:t>  www.psymaker.com</a:t>
            </a:r>
          </a:p>
          <a:p>
            <a:pPr algn="ctr" eaLnBrk="1" hangingPunct="1">
              <a:buFontTx/>
              <a:buNone/>
            </a:pPr>
            <a:r>
              <a:rPr lang="en-US" altLang="ru-RU" b="1" dirty="0"/>
              <a:t> </a:t>
            </a:r>
            <a:endParaRPr lang="ru-RU" altLang="ru-RU" b="1" dirty="0"/>
          </a:p>
          <a:p>
            <a:pPr algn="ctr" eaLnBrk="1" hangingPunct="1">
              <a:buFontTx/>
              <a:buNone/>
            </a:pPr>
            <a:endParaRPr lang="ru-RU" altLang="ru-RU" dirty="0"/>
          </a:p>
          <a:p>
            <a:pPr algn="ctr" eaLnBrk="1" hangingPunct="1">
              <a:buFontTx/>
              <a:buNone/>
            </a:pPr>
            <a:endParaRPr lang="en-US" altLang="ru-RU" dirty="0"/>
          </a:p>
          <a:p>
            <a:pPr algn="ctr" eaLnBrk="1" hangingPunct="1">
              <a:buFontTx/>
              <a:buNone/>
            </a:pPr>
            <a:r>
              <a:rPr lang="en-US" altLang="ru-RU" sz="4400" b="1" dirty="0">
                <a:solidFill>
                  <a:schemeClr val="accent2"/>
                </a:solidFill>
              </a:rPr>
              <a:t>  </a:t>
            </a:r>
            <a:endParaRPr lang="ru-RU" altLang="ru-RU" sz="3600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9FB50-992C-B22C-2C3A-7373A092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1016" y="23446"/>
            <a:ext cx="9355016" cy="1143000"/>
          </a:xfrm>
        </p:spPr>
        <p:txBody>
          <a:bodyPr/>
          <a:lstStyle/>
          <a:p>
            <a:r>
              <a:rPr lang="ru-RU" sz="3600" dirty="0">
                <a:solidFill>
                  <a:schemeClr val="accent2"/>
                </a:solidFill>
              </a:rPr>
              <a:t>Психофизиология движений</a:t>
            </a:r>
            <a:br>
              <a:rPr lang="en-US" sz="3600" dirty="0">
                <a:solidFill>
                  <a:schemeClr val="accent2"/>
                </a:solidFill>
              </a:rPr>
            </a:br>
            <a:r>
              <a:rPr lang="ru-RU" sz="3600" dirty="0">
                <a:solidFill>
                  <a:schemeClr val="accent2"/>
                </a:solidFill>
              </a:rPr>
              <a:t>Микровибрация мышц </a:t>
            </a:r>
            <a:r>
              <a:rPr lang="en-US" sz="3600" dirty="0">
                <a:solidFill>
                  <a:schemeClr val="accent2"/>
                </a:solidFill>
              </a:rPr>
              <a:t>- </a:t>
            </a:r>
            <a:r>
              <a:rPr lang="ru-RU" sz="3600" dirty="0">
                <a:solidFill>
                  <a:schemeClr val="accent2"/>
                </a:solidFill>
              </a:rPr>
              <a:t>Хуберт </a:t>
            </a:r>
            <a:r>
              <a:rPr lang="ru-RU" sz="3600" dirty="0" err="1">
                <a:solidFill>
                  <a:schemeClr val="accent2"/>
                </a:solidFill>
              </a:rPr>
              <a:t>Рорахер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020EB-92C2-74B3-DC26-835C8C66A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937" y="1371599"/>
            <a:ext cx="3384143" cy="2772137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Постоянная микровибрация мышц обеспечивает постоянную температуру человеческого тела и является основой терморегуляции человека и теплокровных животных.</a:t>
            </a:r>
          </a:p>
          <a:p>
            <a:pPr marL="0" indent="0" algn="r">
              <a:buNone/>
            </a:pPr>
            <a:r>
              <a:rPr lang="ru-RU" sz="1800" dirty="0"/>
              <a:t> </a:t>
            </a:r>
            <a:r>
              <a:rPr lang="ru-RU" sz="1800" dirty="0">
                <a:solidFill>
                  <a:schemeClr val="accent2"/>
                </a:solidFill>
              </a:rPr>
              <a:t>Хуберт Рорахер </a:t>
            </a:r>
            <a:endParaRPr lang="en-US" sz="1800" dirty="0">
              <a:solidFill>
                <a:schemeClr val="accent2"/>
              </a:solidFill>
            </a:endParaRPr>
          </a:p>
          <a:p>
            <a:pPr marL="0" indent="0" algn="r">
              <a:buNone/>
            </a:pPr>
            <a:r>
              <a:rPr lang="en-US" sz="1800" dirty="0">
                <a:solidFill>
                  <a:schemeClr val="accent2"/>
                </a:solidFill>
              </a:rPr>
              <a:t>Hubert Rohracher </a:t>
            </a:r>
            <a:r>
              <a:rPr lang="ru-RU" sz="1800" dirty="0">
                <a:solidFill>
                  <a:schemeClr val="accent2"/>
                </a:solidFill>
              </a:rPr>
              <a:t>(1946)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EFAB6-126D-A936-8D53-C2367E95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98964-9827-4D6F-AF97-D13E6D3C32A9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C6342F-92A3-ADCB-A435-262545CA2B0A}"/>
              </a:ext>
            </a:extLst>
          </p:cNvPr>
          <p:cNvSpPr txBox="1"/>
          <p:nvPr/>
        </p:nvSpPr>
        <p:spPr>
          <a:xfrm>
            <a:off x="5641641" y="4143736"/>
            <a:ext cx="2934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механические методы исследования микровибраций,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Рорахером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r="6506"/>
          <a:stretch/>
        </p:blipFill>
        <p:spPr bwMode="auto">
          <a:xfrm>
            <a:off x="364000" y="1354430"/>
            <a:ext cx="4781550" cy="4705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613492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vestibul3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5" t="2325"/>
          <a:stretch>
            <a:fillRect/>
          </a:stretch>
        </p:blipFill>
        <p:spPr bwMode="auto">
          <a:xfrm>
            <a:off x="220717" y="764737"/>
            <a:ext cx="8662933" cy="580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1338" y="1338263"/>
            <a:ext cx="1584325" cy="143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901700"/>
            <a:ext cx="32607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29635737"/>
              </p:ext>
            </p:extLst>
          </p:nvPr>
        </p:nvGraphicFramePr>
        <p:xfrm>
          <a:off x="5265390" y="964264"/>
          <a:ext cx="3135240" cy="522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Rectangle 8"/>
          <p:cNvSpPr/>
          <p:nvPr/>
        </p:nvSpPr>
        <p:spPr>
          <a:xfrm>
            <a:off x="2290763" y="5761038"/>
            <a:ext cx="695325" cy="428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77" dirty="0">
                <a:latin typeface="Calibri" pitchFamily="34"/>
                <a:ea typeface="Microsoft YaHei" pitchFamily="2"/>
                <a:cs typeface="Mangal" pitchFamily="2"/>
              </a:rPr>
              <a:t>VER </a:t>
            </a:r>
            <a:endParaRPr lang="ru-RU" sz="2177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717" y="-116038"/>
            <a:ext cx="9034929" cy="1085274"/>
          </a:xfrm>
          <a:prstGeom prst="rect">
            <a:avLst/>
          </a:prstGeom>
          <a:noFill/>
          <a:ln>
            <a:noFill/>
          </a:ln>
        </p:spPr>
        <p:txBody>
          <a:bodyPr wrap="square" lIns="81638" tIns="40819" rIns="81638" bIns="40819" anchor="ctr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400" dirty="0">
                <a:solidFill>
                  <a:schemeClr val="accent2"/>
                </a:solidFill>
                <a:latin typeface="+mj-lt"/>
                <a:ea typeface="Microsoft YaHei" pitchFamily="2"/>
                <a:cs typeface="Mangal" pitchFamily="2"/>
              </a:rPr>
              <a:t>Вестибулярно-эмоциональный</a:t>
            </a:r>
            <a:r>
              <a:rPr lang="ru-RU" sz="3400" dirty="0">
                <a:solidFill>
                  <a:schemeClr val="accent2"/>
                </a:solidFill>
                <a:latin typeface="+mn-lt"/>
                <a:ea typeface="Microsoft YaHei" pitchFamily="2"/>
                <a:cs typeface="Mangal" pitchFamily="2"/>
              </a:rPr>
              <a:t> рефлекс</a:t>
            </a:r>
            <a:r>
              <a:rPr lang="en-US" sz="3400" dirty="0">
                <a:solidFill>
                  <a:schemeClr val="accent2"/>
                </a:solidFill>
                <a:latin typeface="+mn-lt"/>
                <a:ea typeface="Microsoft YaHei" pitchFamily="2"/>
                <a:cs typeface="Mangal" pitchFamily="2"/>
              </a:rPr>
              <a:t> </a:t>
            </a:r>
            <a:r>
              <a:rPr lang="en-US" altLang="ru-RU" sz="3400" kern="0" dirty="0">
                <a:solidFill>
                  <a:srgbClr val="3333CC"/>
                </a:solidFill>
                <a:latin typeface="Times New Roman"/>
                <a:ea typeface="+mj-ea"/>
                <a:cs typeface="+mj-cs"/>
              </a:rPr>
              <a:t>–</a:t>
            </a:r>
            <a:endParaRPr lang="ru-RU" sz="3400" dirty="0">
              <a:solidFill>
                <a:schemeClr val="accent2"/>
              </a:solidFill>
              <a:latin typeface="+mn-lt"/>
              <a:ea typeface="Microsoft YaHei" pitchFamily="2"/>
              <a:cs typeface="Mangal" pitchFamily="2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3400" dirty="0">
                <a:solidFill>
                  <a:schemeClr val="accent2"/>
                </a:solidFill>
                <a:latin typeface="+mn-lt"/>
                <a:ea typeface="Microsoft YaHei" pitchFamily="2"/>
                <a:cs typeface="Mangal" pitchFamily="2"/>
              </a:rPr>
              <a:t>физиологическая основа виброизображения 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418263"/>
            <a:ext cx="425450" cy="307975"/>
          </a:xfrm>
        </p:spPr>
        <p:txBody>
          <a:bodyPr anchor="ctr" anchorCtr="1">
            <a:spAutoFit/>
          </a:bodyPr>
          <a:lstStyle/>
          <a:p>
            <a:pPr>
              <a:defRPr/>
            </a:pPr>
            <a:fld id="{E6EAF9AA-203C-4E1A-9B5C-F5443B3186AA}" type="slidenum">
              <a:rPr lang="ru-RU">
                <a:latin typeface="+mn-lt"/>
              </a:rPr>
              <a:pPr>
                <a:defRPr/>
              </a:pPr>
              <a:t>5</a:t>
            </a:fld>
            <a:endParaRPr lang="ru-RU" dirty="0">
              <a:latin typeface="+mn-lt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665256" y="4007874"/>
            <a:ext cx="335508" cy="279590"/>
            <a:chOff x="1399865" y="1913723"/>
            <a:chExt cx="335508" cy="279590"/>
          </a:xfrm>
        </p:grpSpPr>
        <p:sp>
          <p:nvSpPr>
            <p:cNvPr id="14" name="Стрелка вправо 13"/>
            <p:cNvSpPr/>
            <p:nvPr/>
          </p:nvSpPr>
          <p:spPr>
            <a:xfrm rot="5400000">
              <a:off x="1427824" y="1885764"/>
              <a:ext cx="279590" cy="33550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1"/>
            </a:solidFill>
          </p:spPr>
          <p:style>
            <a:ln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Стрелка вправо 4"/>
            <p:cNvSpPr txBox="1"/>
            <p:nvPr/>
          </p:nvSpPr>
          <p:spPr>
            <a:xfrm>
              <a:off x="1466968" y="1913723"/>
              <a:ext cx="201304" cy="195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33221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2A7E80E-875A-0B73-793B-B19D732D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12B5-397E-488F-80AC-C4AF49258E74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27C1DAB-21E2-51FA-3B5A-2750A5433A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0171" y="32545"/>
            <a:ext cx="9184341" cy="1083468"/>
          </a:xfrm>
        </p:spPr>
        <p:txBody>
          <a:bodyPr/>
          <a:lstStyle/>
          <a:p>
            <a:r>
              <a:rPr lang="ru-RU" altLang="ru-RU" sz="4000" dirty="0" err="1">
                <a:solidFill>
                  <a:schemeClr val="accent2"/>
                </a:solidFill>
              </a:rPr>
              <a:t>Межкадровая</a:t>
            </a:r>
            <a:r>
              <a:rPr lang="ru-RU" altLang="ru-RU" sz="4000" dirty="0">
                <a:solidFill>
                  <a:schemeClr val="accent2"/>
                </a:solidFill>
              </a:rPr>
              <a:t> разность</a:t>
            </a:r>
            <a:r>
              <a:rPr lang="en-US" altLang="ru-RU" sz="4000" dirty="0">
                <a:solidFill>
                  <a:schemeClr val="accent2"/>
                </a:solidFill>
              </a:rPr>
              <a:t> – </a:t>
            </a:r>
            <a:r>
              <a:rPr lang="ru-RU" altLang="ru-RU" sz="4000" dirty="0">
                <a:solidFill>
                  <a:schemeClr val="accent2"/>
                </a:solidFill>
              </a:rPr>
              <a:t>техническая основа виброизображения</a:t>
            </a:r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id="{8F7FA7D9-8A96-88F0-5798-8FD010C7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4"/>
          <a:stretch>
            <a:fillRect/>
          </a:stretch>
        </p:blipFill>
        <p:spPr bwMode="auto">
          <a:xfrm>
            <a:off x="688975" y="1589088"/>
            <a:ext cx="4897438" cy="364013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5" name="Rectangle 9">
            <a:extLst>
              <a:ext uri="{FF2B5EF4-FFF2-40B4-BE49-F238E27FC236}">
                <a16:creationId xmlns:a16="http://schemas.microsoft.com/office/drawing/2014/main" id="{1C469A0F-A189-D759-B3D7-57E3931C8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0263" y="1628775"/>
            <a:ext cx="407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/>
              <a:t>T</a:t>
            </a:r>
            <a:r>
              <a:rPr lang="en-US" altLang="ru-RU" baseline="-15000"/>
              <a:t>1</a:t>
            </a:r>
            <a:endParaRPr lang="ru-RU" altLang="ru-RU" baseline="-15000"/>
          </a:p>
        </p:txBody>
      </p:sp>
      <p:grpSp>
        <p:nvGrpSpPr>
          <p:cNvPr id="41997" name="Group 13">
            <a:extLst>
              <a:ext uri="{FF2B5EF4-FFF2-40B4-BE49-F238E27FC236}">
                <a16:creationId xmlns:a16="http://schemas.microsoft.com/office/drawing/2014/main" id="{2530C666-C3A6-C8A4-210A-8A16E56EB5D3}"/>
              </a:ext>
            </a:extLst>
          </p:cNvPr>
          <p:cNvGrpSpPr>
            <a:grpSpLocks/>
          </p:cNvGrpSpPr>
          <p:nvPr/>
        </p:nvGrpSpPr>
        <p:grpSpPr bwMode="auto">
          <a:xfrm>
            <a:off x="6461125" y="1116013"/>
            <a:ext cx="1887538" cy="1439862"/>
            <a:chOff x="4070" y="703"/>
            <a:chExt cx="1189" cy="907"/>
          </a:xfrm>
        </p:grpSpPr>
        <p:sp>
          <p:nvSpPr>
            <p:cNvPr id="41984" name="Rectangle 0">
              <a:extLst>
                <a:ext uri="{FF2B5EF4-FFF2-40B4-BE49-F238E27FC236}">
                  <a16:creationId xmlns:a16="http://schemas.microsoft.com/office/drawing/2014/main" id="{3F12F25A-6986-97DE-E2CF-A39A5E3FC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703"/>
              <a:ext cx="1179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987" name="Oval 3">
              <a:extLst>
                <a:ext uri="{FF2B5EF4-FFF2-40B4-BE49-F238E27FC236}">
                  <a16:creationId xmlns:a16="http://schemas.microsoft.com/office/drawing/2014/main" id="{0E3CF001-A095-3E58-23FD-81E55EB0F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9" y="1050"/>
              <a:ext cx="56" cy="5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991" name="Line 7">
              <a:extLst>
                <a:ext uri="{FF2B5EF4-FFF2-40B4-BE49-F238E27FC236}">
                  <a16:creationId xmlns:a16="http://schemas.microsoft.com/office/drawing/2014/main" id="{E91067C6-B3D5-A82F-A14E-6A3BD905DC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70" y="1081"/>
              <a:ext cx="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92" name="Line 8">
              <a:extLst>
                <a:ext uri="{FF2B5EF4-FFF2-40B4-BE49-F238E27FC236}">
                  <a16:creationId xmlns:a16="http://schemas.microsoft.com/office/drawing/2014/main" id="{FA3870AA-5F85-AAAF-EC17-818D8E3406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1" y="1074"/>
              <a:ext cx="8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1998" name="Group 14">
            <a:extLst>
              <a:ext uri="{FF2B5EF4-FFF2-40B4-BE49-F238E27FC236}">
                <a16:creationId xmlns:a16="http://schemas.microsoft.com/office/drawing/2014/main" id="{FDB22F30-E96F-9E37-348D-7847982F4205}"/>
              </a:ext>
            </a:extLst>
          </p:cNvPr>
          <p:cNvGrpSpPr>
            <a:grpSpLocks/>
          </p:cNvGrpSpPr>
          <p:nvPr/>
        </p:nvGrpSpPr>
        <p:grpSpPr bwMode="auto">
          <a:xfrm>
            <a:off x="6464300" y="2876550"/>
            <a:ext cx="1887538" cy="1439863"/>
            <a:chOff x="4070" y="703"/>
            <a:chExt cx="1189" cy="907"/>
          </a:xfrm>
        </p:grpSpPr>
        <p:sp>
          <p:nvSpPr>
            <p:cNvPr id="41999" name="Rectangle 15">
              <a:extLst>
                <a:ext uri="{FF2B5EF4-FFF2-40B4-BE49-F238E27FC236}">
                  <a16:creationId xmlns:a16="http://schemas.microsoft.com/office/drawing/2014/main" id="{55FB8676-37C6-251F-452E-80179EA97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703"/>
              <a:ext cx="1179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0" name="Oval 16">
              <a:extLst>
                <a:ext uri="{FF2B5EF4-FFF2-40B4-BE49-F238E27FC236}">
                  <a16:creationId xmlns:a16="http://schemas.microsoft.com/office/drawing/2014/main" id="{9B6A0FE4-BA8E-C85F-97FB-FD551C9E6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9" y="1050"/>
              <a:ext cx="56" cy="5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1" name="Line 17">
              <a:extLst>
                <a:ext uri="{FF2B5EF4-FFF2-40B4-BE49-F238E27FC236}">
                  <a16:creationId xmlns:a16="http://schemas.microsoft.com/office/drawing/2014/main" id="{B55B4130-FDFD-DADD-F2AA-A8B2603F86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70" y="1081"/>
              <a:ext cx="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02" name="Line 18">
              <a:extLst>
                <a:ext uri="{FF2B5EF4-FFF2-40B4-BE49-F238E27FC236}">
                  <a16:creationId xmlns:a16="http://schemas.microsoft.com/office/drawing/2014/main" id="{2CFB141D-505C-D746-6E0D-F78A7CCAAE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1" y="1074"/>
              <a:ext cx="8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2003" name="Group 19">
            <a:extLst>
              <a:ext uri="{FF2B5EF4-FFF2-40B4-BE49-F238E27FC236}">
                <a16:creationId xmlns:a16="http://schemas.microsoft.com/office/drawing/2014/main" id="{18D0E9AE-C84F-9DA0-3584-C05EE126A0C9}"/>
              </a:ext>
            </a:extLst>
          </p:cNvPr>
          <p:cNvGrpSpPr>
            <a:grpSpLocks/>
          </p:cNvGrpSpPr>
          <p:nvPr/>
        </p:nvGrpSpPr>
        <p:grpSpPr bwMode="auto">
          <a:xfrm>
            <a:off x="6473825" y="4643438"/>
            <a:ext cx="1887538" cy="1439862"/>
            <a:chOff x="4070" y="703"/>
            <a:chExt cx="1189" cy="907"/>
          </a:xfrm>
        </p:grpSpPr>
        <p:sp>
          <p:nvSpPr>
            <p:cNvPr id="42004" name="Rectangle 20">
              <a:extLst>
                <a:ext uri="{FF2B5EF4-FFF2-40B4-BE49-F238E27FC236}">
                  <a16:creationId xmlns:a16="http://schemas.microsoft.com/office/drawing/2014/main" id="{55DA3751-9DB9-58F5-50F6-EE43F2E36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703"/>
              <a:ext cx="1179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5" name="Oval 21">
              <a:extLst>
                <a:ext uri="{FF2B5EF4-FFF2-40B4-BE49-F238E27FC236}">
                  <a16:creationId xmlns:a16="http://schemas.microsoft.com/office/drawing/2014/main" id="{B77D00ED-D884-176F-2FC1-65DDE61A0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9" y="1050"/>
              <a:ext cx="56" cy="5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06" name="Line 22">
              <a:extLst>
                <a:ext uri="{FF2B5EF4-FFF2-40B4-BE49-F238E27FC236}">
                  <a16:creationId xmlns:a16="http://schemas.microsoft.com/office/drawing/2014/main" id="{4F0F4520-1AC9-2090-64EF-B5DDB12313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70" y="1081"/>
              <a:ext cx="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07" name="Line 23">
              <a:extLst>
                <a:ext uri="{FF2B5EF4-FFF2-40B4-BE49-F238E27FC236}">
                  <a16:creationId xmlns:a16="http://schemas.microsoft.com/office/drawing/2014/main" id="{FF2D6B51-EDC1-F5D0-9745-38272D6D6A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1" y="1074"/>
              <a:ext cx="8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42008" name="Object 24">
            <a:extLst>
              <a:ext uri="{FF2B5EF4-FFF2-40B4-BE49-F238E27FC236}">
                <a16:creationId xmlns:a16="http://schemas.microsoft.com/office/drawing/2014/main" id="{A860B340-70E8-015C-A5C3-EFC4447D3A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73913" y="1509713"/>
          <a:ext cx="6286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444240" imgH="253800" progId="Equation.3">
                  <p:embed/>
                </p:oleObj>
              </mc:Choice>
              <mc:Fallback>
                <p:oleObj name="Формула" r:id="rId4" imgW="444240" imgH="253800" progId="Equation.3">
                  <p:embed/>
                  <p:pic>
                    <p:nvPicPr>
                      <p:cNvPr id="42008" name="Object 24">
                        <a:extLst>
                          <a:ext uri="{FF2B5EF4-FFF2-40B4-BE49-F238E27FC236}">
                            <a16:creationId xmlns:a16="http://schemas.microsoft.com/office/drawing/2014/main" id="{A860B340-70E8-015C-A5C3-EFC4447D3A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3913" y="1509713"/>
                        <a:ext cx="62865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09" name="Rectangle 25">
            <a:extLst>
              <a:ext uri="{FF2B5EF4-FFF2-40B4-BE49-F238E27FC236}">
                <a16:creationId xmlns:a16="http://schemas.microsoft.com/office/drawing/2014/main" id="{41C4D131-4E3D-D9A6-C7B1-A4761710F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525" y="3446463"/>
            <a:ext cx="407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/>
              <a:t>T</a:t>
            </a:r>
            <a:r>
              <a:rPr lang="en-US" altLang="ru-RU" baseline="-15000"/>
              <a:t>2</a:t>
            </a:r>
            <a:endParaRPr lang="ru-RU" altLang="ru-RU" baseline="-15000"/>
          </a:p>
        </p:txBody>
      </p:sp>
      <p:sp>
        <p:nvSpPr>
          <p:cNvPr id="42010" name="Rectangle 26">
            <a:extLst>
              <a:ext uri="{FF2B5EF4-FFF2-40B4-BE49-F238E27FC236}">
                <a16:creationId xmlns:a16="http://schemas.microsoft.com/office/drawing/2014/main" id="{63F402D5-8057-9F7A-86FC-7A26D9147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100" y="51196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ym typeface="Symbol" panose="05050102010706020507" pitchFamily="18" charset="2"/>
              </a:rPr>
              <a:t></a:t>
            </a:r>
            <a:endParaRPr lang="ru-RU" altLang="ru-RU" baseline="-25000"/>
          </a:p>
        </p:txBody>
      </p:sp>
      <p:graphicFrame>
        <p:nvGraphicFramePr>
          <p:cNvPr id="42011" name="Object 27">
            <a:extLst>
              <a:ext uri="{FF2B5EF4-FFF2-40B4-BE49-F238E27FC236}">
                <a16:creationId xmlns:a16="http://schemas.microsoft.com/office/drawing/2014/main" id="{831705B1-11DA-878E-ECBD-8277047191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92963" y="3271838"/>
          <a:ext cx="919162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609480" imgH="253800" progId="Equation.3">
                  <p:embed/>
                </p:oleObj>
              </mc:Choice>
              <mc:Fallback>
                <p:oleObj name="Формула" r:id="rId6" imgW="609480" imgH="253800" progId="Equation.3">
                  <p:embed/>
                  <p:pic>
                    <p:nvPicPr>
                      <p:cNvPr id="42011" name="Object 27">
                        <a:extLst>
                          <a:ext uri="{FF2B5EF4-FFF2-40B4-BE49-F238E27FC236}">
                            <a16:creationId xmlns:a16="http://schemas.microsoft.com/office/drawing/2014/main" id="{831705B1-11DA-878E-ECBD-8277047191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2963" y="3271838"/>
                        <a:ext cx="919162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12" name="Object 28">
            <a:extLst>
              <a:ext uri="{FF2B5EF4-FFF2-40B4-BE49-F238E27FC236}">
                <a16:creationId xmlns:a16="http://schemas.microsoft.com/office/drawing/2014/main" id="{33967CD7-C642-0D65-9598-0C0F7850D2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54863" y="4929188"/>
          <a:ext cx="1211262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8" imgW="812520" imgH="291960" progId="Equation.3">
                  <p:embed/>
                </p:oleObj>
              </mc:Choice>
              <mc:Fallback>
                <p:oleObj name="Формула" r:id="rId8" imgW="812520" imgH="291960" progId="Equation.3">
                  <p:embed/>
                  <p:pic>
                    <p:nvPicPr>
                      <p:cNvPr id="42012" name="Object 28">
                        <a:extLst>
                          <a:ext uri="{FF2B5EF4-FFF2-40B4-BE49-F238E27FC236}">
                            <a16:creationId xmlns:a16="http://schemas.microsoft.com/office/drawing/2014/main" id="{33967CD7-C642-0D65-9598-0C0F7850D2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4863" y="4929188"/>
                        <a:ext cx="1211262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13" name="Rectangle 29">
            <a:extLst>
              <a:ext uri="{FF2B5EF4-FFF2-40B4-BE49-F238E27FC236}">
                <a16:creationId xmlns:a16="http://schemas.microsoft.com/office/drawing/2014/main" id="{7C32DC1A-D044-AF87-D580-7200AF554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050" y="1531938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latin typeface="Times New Roman" panose="02020603050405020304" pitchFamily="18" charset="0"/>
              </a:rPr>
              <a:t>y</a:t>
            </a: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2014" name="Rectangle 30">
            <a:extLst>
              <a:ext uri="{FF2B5EF4-FFF2-40B4-BE49-F238E27FC236}">
                <a16:creationId xmlns:a16="http://schemas.microsoft.com/office/drawing/2014/main" id="{7D21CA24-9828-A5A9-EDB0-D63FB8E93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331152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latin typeface="Times New Roman" panose="02020603050405020304" pitchFamily="18" charset="0"/>
              </a:rPr>
              <a:t>y</a:t>
            </a: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2015" name="Rectangle 31">
            <a:extLst>
              <a:ext uri="{FF2B5EF4-FFF2-40B4-BE49-F238E27FC236}">
                <a16:creationId xmlns:a16="http://schemas.microsoft.com/office/drawing/2014/main" id="{CBE0FC69-C1F2-E95E-469C-E76F2F534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5046663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>
                <a:latin typeface="Times New Roman" panose="02020603050405020304" pitchFamily="18" charset="0"/>
              </a:rPr>
              <a:t>y</a:t>
            </a: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2016" name="Rectangle 32">
            <a:extLst>
              <a:ext uri="{FF2B5EF4-FFF2-40B4-BE49-F238E27FC236}">
                <a16:creationId xmlns:a16="http://schemas.microsoft.com/office/drawing/2014/main" id="{05E16E3E-0A10-6E66-DD4C-FDDD63A0D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465388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latin typeface="Times New Roman" panose="02020603050405020304" pitchFamily="18" charset="0"/>
              </a:rPr>
              <a:t>x</a:t>
            </a: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2017" name="Rectangle 33">
            <a:extLst>
              <a:ext uri="{FF2B5EF4-FFF2-40B4-BE49-F238E27FC236}">
                <a16:creationId xmlns:a16="http://schemas.microsoft.com/office/drawing/2014/main" id="{4D779391-060C-0852-1684-31FA5EFE9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138" y="422592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latin typeface="Times New Roman" panose="02020603050405020304" pitchFamily="18" charset="0"/>
              </a:rPr>
              <a:t>x</a:t>
            </a: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2018" name="Rectangle 34">
            <a:extLst>
              <a:ext uri="{FF2B5EF4-FFF2-40B4-BE49-F238E27FC236}">
                <a16:creationId xmlns:a16="http://schemas.microsoft.com/office/drawing/2014/main" id="{1EFC8782-7127-C1EB-AFC0-C2F035852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663" y="599757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latin typeface="Times New Roman" panose="02020603050405020304" pitchFamily="18" charset="0"/>
              </a:rPr>
              <a:t>x</a:t>
            </a: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7104" name="Rectangle 0">
            <a:extLst>
              <a:ext uri="{FF2B5EF4-FFF2-40B4-BE49-F238E27FC236}">
                <a16:creationId xmlns:a16="http://schemas.microsoft.com/office/drawing/2014/main" id="{785DC731-4572-D9FE-F623-C60283465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5372100"/>
            <a:ext cx="40195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altLang="ru-RU"/>
              <a:t>Зависимость накопленной межкадровой разности</a:t>
            </a:r>
            <a:r>
              <a:rPr lang="en-US" altLang="ru-RU"/>
              <a:t> </a:t>
            </a:r>
            <a:r>
              <a:rPr lang="ru-RU" altLang="ru-RU"/>
              <a:t>от количества движения объекта</a:t>
            </a:r>
            <a:endParaRPr lang="en-US" altLang="ru-RU"/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ru-RU" sz="1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9667DC-27E7-6E45-1D8F-FDC5B54B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EE2A-1B46-4905-B42B-EF96E742A9D4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C9B5C76-B3FE-F9AC-D8CE-C7DAF0809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" y="46038"/>
            <a:ext cx="8890000" cy="1270000"/>
          </a:xfrm>
        </p:spPr>
        <p:txBody>
          <a:bodyPr/>
          <a:lstStyle/>
          <a:p>
            <a:r>
              <a:rPr lang="ru-RU" altLang="ru-RU" dirty="0">
                <a:solidFill>
                  <a:schemeClr val="accent2"/>
                </a:solidFill>
              </a:rPr>
              <a:t>Виброизображение – </a:t>
            </a:r>
            <a:br>
              <a:rPr lang="ru-RU" altLang="ru-RU" dirty="0">
                <a:solidFill>
                  <a:schemeClr val="accent2"/>
                </a:solidFill>
              </a:rPr>
            </a:br>
            <a:r>
              <a:rPr lang="ru-RU" altLang="ru-RU" sz="4000" dirty="0">
                <a:solidFill>
                  <a:schemeClr val="accent2"/>
                </a:solidFill>
              </a:rPr>
              <a:t>измеряемая характеристика поведения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9EFF73D8-6071-A4D7-C1E7-1BAC2D468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/>
          <a:stretch>
            <a:fillRect/>
          </a:stretch>
        </p:blipFill>
        <p:spPr bwMode="auto">
          <a:xfrm>
            <a:off x="7956550" y="1557338"/>
            <a:ext cx="701675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>
            <a:extLst>
              <a:ext uri="{FF2B5EF4-FFF2-40B4-BE49-F238E27FC236}">
                <a16:creationId xmlns:a16="http://schemas.microsoft.com/office/drawing/2014/main" id="{31591727-A3E8-FEAC-610E-C81B143F9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t="11507" r="17787"/>
          <a:stretch>
            <a:fillRect/>
          </a:stretch>
        </p:blipFill>
        <p:spPr bwMode="auto">
          <a:xfrm>
            <a:off x="900113" y="1484313"/>
            <a:ext cx="3240087" cy="28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>
            <a:extLst>
              <a:ext uri="{FF2B5EF4-FFF2-40B4-BE49-F238E27FC236}">
                <a16:creationId xmlns:a16="http://schemas.microsoft.com/office/drawing/2014/main" id="{58E7B98C-5EBD-A2B6-4DA8-96DAB9005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 t="8646" r="22127"/>
          <a:stretch>
            <a:fillRect/>
          </a:stretch>
        </p:blipFill>
        <p:spPr bwMode="auto">
          <a:xfrm>
            <a:off x="4500563" y="1484313"/>
            <a:ext cx="2879725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1" name="Rectangle 11">
            <a:extLst>
              <a:ext uri="{FF2B5EF4-FFF2-40B4-BE49-F238E27FC236}">
                <a16:creationId xmlns:a16="http://schemas.microsoft.com/office/drawing/2014/main" id="{9CDECA85-4B98-6D48-8119-0F589107F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5610" name="Object 10">
            <a:extLst>
              <a:ext uri="{FF2B5EF4-FFF2-40B4-BE49-F238E27FC236}">
                <a16:creationId xmlns:a16="http://schemas.microsoft.com/office/drawing/2014/main" id="{DB8D5CC7-D85D-DB92-70D0-D065A30C7D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4652963"/>
          <a:ext cx="3960812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2095500" imgH="558800" progId="Equation.3">
                  <p:embed/>
                </p:oleObj>
              </mc:Choice>
              <mc:Fallback>
                <p:oleObj name="Формула" r:id="rId6" imgW="2095500" imgH="558800" progId="Equation.3">
                  <p:embed/>
                  <p:pic>
                    <p:nvPicPr>
                      <p:cNvPr id="25610" name="Object 10">
                        <a:extLst>
                          <a:ext uri="{FF2B5EF4-FFF2-40B4-BE49-F238E27FC236}">
                            <a16:creationId xmlns:a16="http://schemas.microsoft.com/office/drawing/2014/main" id="{DB8D5CC7-D85D-DB92-70D0-D065A30C7D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652963"/>
                        <a:ext cx="3960812" cy="1036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3" name="Rectangle 13">
            <a:extLst>
              <a:ext uri="{FF2B5EF4-FFF2-40B4-BE49-F238E27FC236}">
                <a16:creationId xmlns:a16="http://schemas.microsoft.com/office/drawing/2014/main" id="{4F8712DF-3452-E5D7-7B10-D93E5D1D3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24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5615" name="Object 15">
            <a:extLst>
              <a:ext uri="{FF2B5EF4-FFF2-40B4-BE49-F238E27FC236}">
                <a16:creationId xmlns:a16="http://schemas.microsoft.com/office/drawing/2014/main" id="{85C3EDA7-6559-2A97-A81B-72DCC56D12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19663" y="4673600"/>
          <a:ext cx="3265487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8" imgW="1574640" imgH="482400" progId="Equation.3">
                  <p:embed/>
                </p:oleObj>
              </mc:Choice>
              <mc:Fallback>
                <p:oleObj name="Формула" r:id="rId8" imgW="1574640" imgH="482400" progId="Equation.3">
                  <p:embed/>
                  <p:pic>
                    <p:nvPicPr>
                      <p:cNvPr id="25615" name="Object 15">
                        <a:extLst>
                          <a:ext uri="{FF2B5EF4-FFF2-40B4-BE49-F238E27FC236}">
                            <a16:creationId xmlns:a16="http://schemas.microsoft.com/office/drawing/2014/main" id="{85C3EDA7-6559-2A97-A81B-72DCC56D12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4673600"/>
                        <a:ext cx="3265487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28" name="Rectangle 0">
            <a:extLst>
              <a:ext uri="{FF2B5EF4-FFF2-40B4-BE49-F238E27FC236}">
                <a16:creationId xmlns:a16="http://schemas.microsoft.com/office/drawing/2014/main" id="{A3B01745-26A8-1747-2B95-F17C8ED84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5857875"/>
            <a:ext cx="76581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altLang="ru-RU"/>
              <a:t>Формулы построения амплитудного и частотного виброизображения</a:t>
            </a:r>
            <a:endParaRPr lang="en-US" altLang="ru-RU"/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ru-RU" sz="1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>
            <a:extLst>
              <a:ext uri="{FF2B5EF4-FFF2-40B4-BE49-F238E27FC236}">
                <a16:creationId xmlns:a16="http://schemas.microsoft.com/office/drawing/2014/main" id="{95ADADB5-AE77-C472-6711-7D5650DB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8DC2AD-8C7D-4CD8-9CEA-C0EDF3CC76A2}" type="slidenum">
              <a:rPr lang="ru-RU" altLang="en-US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4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F9C5E00-B938-1158-8ACC-877847B51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478" y="0"/>
            <a:ext cx="8617044" cy="1143000"/>
          </a:xfrm>
        </p:spPr>
        <p:txBody>
          <a:bodyPr/>
          <a:lstStyle/>
          <a:p>
            <a:pPr eaLnBrk="1" hangingPunct="1"/>
            <a:r>
              <a:rPr lang="ru-RU" altLang="en-US" dirty="0">
                <a:solidFill>
                  <a:schemeClr val="accent2"/>
                </a:solidFill>
              </a:rPr>
              <a:t>Применение виброизображения</a:t>
            </a:r>
          </a:p>
        </p:txBody>
      </p:sp>
      <p:graphicFrame>
        <p:nvGraphicFramePr>
          <p:cNvPr id="36868" name="Object 0">
            <a:extLst>
              <a:ext uri="{FF2B5EF4-FFF2-40B4-BE49-F238E27FC236}">
                <a16:creationId xmlns:a16="http://schemas.microsoft.com/office/drawing/2014/main" id="{AD92CA91-F954-8CE5-35CD-17A8E2ED26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8150" y="1455738"/>
          <a:ext cx="8353425" cy="439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3" imgW="7362860" imgH="4695767" progId="MSGraph.Chart.8">
                  <p:embed/>
                </p:oleObj>
              </mc:Choice>
              <mc:Fallback>
                <p:oleObj name="Диаграмма" r:id="rId3" imgW="7362860" imgH="4695767" progId="MSGraph.Chart.8">
                  <p:embed/>
                  <p:pic>
                    <p:nvPicPr>
                      <p:cNvPr id="36868" name="Object 0">
                        <a:extLst>
                          <a:ext uri="{FF2B5EF4-FFF2-40B4-BE49-F238E27FC236}">
                            <a16:creationId xmlns:a16="http://schemas.microsoft.com/office/drawing/2014/main" id="{AD92CA91-F954-8CE5-35CD-17A8E2ED26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728" t="21051" r="9802" b="19418"/>
                      <a:stretch>
                        <a:fillRect/>
                      </a:stretch>
                    </p:blipFill>
                    <p:spPr bwMode="auto">
                      <a:xfrm>
                        <a:off x="438150" y="1455738"/>
                        <a:ext cx="8353425" cy="439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9483E87C-792A-2FD6-4F5C-7F28DDC08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457"/>
            <a:ext cx="8988425" cy="991511"/>
          </a:xfrm>
        </p:spPr>
        <p:txBody>
          <a:bodyPr/>
          <a:lstStyle/>
          <a:p>
            <a:r>
              <a:rPr lang="ru-RU" altLang="ru-RU" sz="3600" dirty="0">
                <a:solidFill>
                  <a:schemeClr val="accent2"/>
                </a:solidFill>
              </a:rPr>
              <a:t>Классификация применений виброизображения</a:t>
            </a:r>
            <a:endParaRPr lang="en-US" altLang="ru-RU" sz="3600" dirty="0"/>
          </a:p>
        </p:txBody>
      </p:sp>
      <p:sp>
        <p:nvSpPr>
          <p:cNvPr id="8195" name="Slide Number Placeholder 3">
            <a:extLst>
              <a:ext uri="{FF2B5EF4-FFF2-40B4-BE49-F238E27FC236}">
                <a16:creationId xmlns:a16="http://schemas.microsoft.com/office/drawing/2014/main" id="{676831F7-6D5E-CFAF-82C6-22CD1065C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C2D71E-3B79-45D4-8037-37B3FCCD5C99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400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DEA343B1-3CBF-EA8E-4596-35797A89A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4813" y="3395663"/>
            <a:ext cx="7251701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6" name="Схема 7">
            <a:extLst>
              <a:ext uri="{FF2B5EF4-FFF2-40B4-BE49-F238E27FC236}">
                <a16:creationId xmlns:a16="http://schemas.microsoft.com/office/drawing/2014/main" id="{CE6C813A-A36E-8C6A-BD6C-D5C24710E6F5}"/>
              </a:ext>
            </a:extLst>
          </p:cNvPr>
          <p:cNvGraphicFramePr/>
          <p:nvPr/>
        </p:nvGraphicFramePr>
        <p:xfrm>
          <a:off x="1299953" y="3771504"/>
          <a:ext cx="6689307" cy="2967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5">
            <a:extLst>
              <a:ext uri="{FF2B5EF4-FFF2-40B4-BE49-F238E27FC236}">
                <a16:creationId xmlns:a16="http://schemas.microsoft.com/office/drawing/2014/main" id="{0C6B4AC7-E821-8799-D63C-85C4324466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936758"/>
              </p:ext>
            </p:extLst>
          </p:nvPr>
        </p:nvGraphicFramePr>
        <p:xfrm>
          <a:off x="674185" y="1564598"/>
          <a:ext cx="7940841" cy="240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12210</TotalTime>
  <Words>4159</Words>
  <Application>Microsoft Office PowerPoint</Application>
  <PresentationFormat>On-screen Show (4:3)</PresentationFormat>
  <Paragraphs>470</Paragraphs>
  <Slides>37</Slides>
  <Notes>37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StarSymbol</vt:lpstr>
      <vt:lpstr>Times New Roman</vt:lpstr>
      <vt:lpstr>Webdings</vt:lpstr>
      <vt:lpstr>1_Оформление по умолчанию</vt:lpstr>
      <vt:lpstr>Формула</vt:lpstr>
      <vt:lpstr>Диаграмма</vt:lpstr>
      <vt:lpstr>Лист с поддержкой макросов</vt:lpstr>
      <vt:lpstr>PowerPoint Presentation</vt:lpstr>
      <vt:lpstr>Психофизиология движений</vt:lpstr>
      <vt:lpstr>Психофизиология движений</vt:lpstr>
      <vt:lpstr>Психофизиология движений Микровибрация мышц - Хуберт Рорахер</vt:lpstr>
      <vt:lpstr>PowerPoint Presentation</vt:lpstr>
      <vt:lpstr>Межкадровая разность – техническая основа виброизображения</vt:lpstr>
      <vt:lpstr>Виброизображение –  измеряемая характеристика поведения</vt:lpstr>
      <vt:lpstr>Применение виброизображения</vt:lpstr>
      <vt:lpstr>Классификация применений виброизображения</vt:lpstr>
      <vt:lpstr>Классификация применений виброизображения</vt:lpstr>
      <vt:lpstr>Классификация применений виброизображения  на основе типа измеряемого объекта</vt:lpstr>
      <vt:lpstr>Классификация применений на основе используемых программ виброизображения </vt:lpstr>
      <vt:lpstr>Базовые параметры систем виброизображения первого поколения</vt:lpstr>
      <vt:lpstr>Поведенческие параметры – измеряемые   величины в системах виброизображения </vt:lpstr>
      <vt:lpstr>PowerPoint Presentation</vt:lpstr>
      <vt:lpstr>Что сделано</vt:lpstr>
      <vt:lpstr>Vibraimage – системы безопасности</vt:lpstr>
      <vt:lpstr>PowerPoint Presentation</vt:lpstr>
      <vt:lpstr>PowerPoint Presentation</vt:lpstr>
      <vt:lpstr>Предсменный контроль. Программа ВибраСтафф.</vt:lpstr>
      <vt:lpstr>Предсменный контроль.  Программа Covid5s</vt:lpstr>
      <vt:lpstr>Дистанционный предсменный контроль на мобильных устройствах </vt:lpstr>
      <vt:lpstr>Предсменный контроль работников  в режиме онлайн</vt:lpstr>
      <vt:lpstr>PowerPoint Presentation</vt:lpstr>
      <vt:lpstr>PowerPoint Presentation</vt:lpstr>
      <vt:lpstr>Профориентация. Профиль интеллектов.  Программа ВибраМИ</vt:lpstr>
      <vt:lpstr>Управление персоналом.  Программа Профайлер+</vt:lpstr>
      <vt:lpstr>Управление персоналом.  Способности и пороки личности</vt:lpstr>
      <vt:lpstr>PowerPoint Presentation</vt:lpstr>
      <vt:lpstr>PowerPoint Presentation</vt:lpstr>
      <vt:lpstr>PowerPoint Presentation</vt:lpstr>
      <vt:lpstr>Проблемы технического профайлинга</vt:lpstr>
      <vt:lpstr>Преимущества виброизображения и Профайлер+</vt:lpstr>
      <vt:lpstr>Применения виброизображения и Профайлер+ </vt:lpstr>
      <vt:lpstr>PowerPoint Presentation</vt:lpstr>
      <vt:lpstr>PowerPoint Presentation</vt:lpstr>
      <vt:lpstr>Спасибо за внимание!</vt:lpstr>
    </vt:vector>
  </TitlesOfParts>
  <Company>ELSYS Corp.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Didenko</dc:creator>
  <cp:lastModifiedBy>Viktor Minkin</cp:lastModifiedBy>
  <cp:revision>861</cp:revision>
  <dcterms:created xsi:type="dcterms:W3CDTF">2007-11-14T08:50:08Z</dcterms:created>
  <dcterms:modified xsi:type="dcterms:W3CDTF">2023-09-21T09:01:17Z</dcterms:modified>
</cp:coreProperties>
</file>