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rmolaev@yahoo.com" TargetMode="External"/><Relationship Id="rId2" Type="http://schemas.openxmlformats.org/officeDocument/2006/relationships/hyperlink" Target="mailto:romanov1kv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2%D0%B5%D1%81%D1%82%D0%B8%D0%B1%D1%83%D0%BB%D1%8F%D1%80%D0%BD%D0%BE-%D1%8D%D0%BC%D0%BE%D1%86%D0%B8%D0%BE%D0%BD%D0%B0%D0%BB%D1%8C%D0%BD%D1%8B%D0%B9_%D1%80%D0%B5%D1%84%D0%BB%D0%B5%D0%BA%D1%8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library.ru/contents.asp?id=34330789" TargetMode="External"/><Relationship Id="rId3" Type="http://schemas.openxmlformats.org/officeDocument/2006/relationships/hyperlink" Target="https://elibrary.ru/author_items.asp?refid=621072045&amp;fam=%D0%A0%D0%BE%D0%BC%D0%B0%D0%BD%D0%BE%D0%B2&amp;init=%D0%9A+%D0%92" TargetMode="External"/><Relationship Id="rId7" Type="http://schemas.openxmlformats.org/officeDocument/2006/relationships/hyperlink" Target="https://elibrary.ru/contents.asp?titleid=8451" TargetMode="External"/><Relationship Id="rId2" Type="http://schemas.openxmlformats.org/officeDocument/2006/relationships/hyperlink" Target="https://elibrary.ru/item.asp?id=3250739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library.ru/author_items.asp?refid=394233961&amp;fam=%D0%9F%D0%B5%D1%81%D1%82%D0%B5%D1%80%D0%B5%D0%B2%D0%B0&amp;init=%D0%94+%D0%92" TargetMode="External"/><Relationship Id="rId5" Type="http://schemas.openxmlformats.org/officeDocument/2006/relationships/hyperlink" Target="https://elibrary.ru/author_items.asp?refid=394233961&amp;fam=%D0%9B%D0%B5%D0%B2%D0%B8%D0%BD%D0%B0&amp;init=%D0%98+%D0%9B" TargetMode="External"/><Relationship Id="rId4" Type="http://schemas.openxmlformats.org/officeDocument/2006/relationships/hyperlink" Target="https://elibrary.ru/contents.asp?titleid=7934" TargetMode="External"/><Relationship Id="rId9" Type="http://schemas.openxmlformats.org/officeDocument/2006/relationships/hyperlink" Target="https://elibrary.ru/contents.asp?id=34330789&amp;selid=2725876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72560" cy="285751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О ПЕРСПЕКТИВАХ ПРИМЕНЕНИЯ ТЕХНОЛОГИИ ВИБРОИЗОБРАЖЕНИЯ В ОБЛАСТИ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071810"/>
            <a:ext cx="8572560" cy="342902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Романов Константин Владимирович</a:t>
            </a:r>
            <a:r>
              <a:rPr lang="ru-RU" dirty="0">
                <a:solidFill>
                  <a:schemeClr val="tx1"/>
                </a:solidFill>
              </a:rPr>
              <a:t> – д-р филос. наук, проф., зав. кафедрой философии образования СПб АППО (Санкт-Петербург, Россия); 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romanov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1</a:t>
            </a:r>
            <a:r>
              <a:rPr lang="en-US" u="sng" dirty="0" err="1">
                <a:solidFill>
                  <a:schemeClr val="tx1"/>
                </a:solidFill>
                <a:hlinkClick r:id="rId2"/>
              </a:rPr>
              <a:t>kv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@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mail</a:t>
            </a:r>
            <a:r>
              <a:rPr lang="ru-RU" u="sng" dirty="0">
                <a:solidFill>
                  <a:schemeClr val="tx1"/>
                </a:solidFill>
                <a:hlinkClick r:id="rId2"/>
              </a:rPr>
              <a:t>.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ru</a:t>
            </a:r>
            <a:endParaRPr lang="ru-RU" u="sng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Ермолаев Роман Борисович</a:t>
            </a:r>
            <a:r>
              <a:rPr lang="ru-RU" dirty="0">
                <a:solidFill>
                  <a:schemeClr val="tx1"/>
                </a:solidFill>
              </a:rPr>
              <a:t> – преподаватель кафедры дошкольного образования СПб АППО (Санкт-Петербург, Россия); </a:t>
            </a:r>
            <a:r>
              <a:rPr lang="en-US" u="sng" dirty="0" err="1">
                <a:solidFill>
                  <a:schemeClr val="tx1"/>
                </a:solidFill>
                <a:hlinkClick r:id="rId3"/>
              </a:rPr>
              <a:t>rermolaev</a:t>
            </a:r>
            <a:r>
              <a:rPr lang="ru-RU" u="sng" dirty="0">
                <a:solidFill>
                  <a:schemeClr val="tx1"/>
                </a:solidFill>
                <a:hlinkClick r:id="rId3"/>
              </a:rPr>
              <a:t>@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yahoo</a:t>
            </a:r>
            <a:r>
              <a:rPr lang="ru-RU" u="sng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com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Виброизображение используется для определения психофизиологического состояния живого объекта на основе компьютерного анализа его </a:t>
            </a:r>
            <a:r>
              <a:rPr lang="ru-RU" dirty="0">
                <a:hlinkClick r:id="rId2"/>
              </a:rPr>
              <a:t>вестибулярно-эмоционального рефлекса</a:t>
            </a:r>
            <a:r>
              <a:rPr lang="ru-RU" dirty="0"/>
              <a:t> по данным видеоизображения. </a:t>
            </a:r>
          </a:p>
          <a:p>
            <a:pPr algn="just"/>
            <a:r>
              <a:rPr lang="ru-RU" dirty="0"/>
              <a:t>Мы предложим оценку перспектив применения технологии виброизображения в образовании с различных точек зрения: ценностей гуманизма, традиционных российских ценностей, профилактики экстремизма и радикальной идеологии, инициации в культуре «цифрового общества знаний» (педагогическая антропология) с позиции гуманистического конструктивного реализма. </a:t>
            </a:r>
          </a:p>
          <a:p>
            <a:pPr algn="just"/>
            <a:r>
              <a:rPr lang="ru-RU" dirty="0"/>
              <a:t>Под инициацией в культуре понимается поведенческая модель человека, находящегося в ситуации нравственного выбора.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Сегодня актуальны вопросы о том, как именно применять технические новинки в образовании в целях «повышения роли школы в воспитании молодежи как ответственных граждан России на основе </a:t>
            </a:r>
            <a:r>
              <a:rPr lang="ru-RU" b="1" dirty="0"/>
              <a:t>традиционных российских … ценностей</a:t>
            </a:r>
            <a:r>
              <a:rPr lang="ru-RU" dirty="0"/>
              <a:t>, а также в профилактике экстремизма и радикальной идеологии» [1]. В ходе модернизации российского образования выявилась проблема необходимости поиска решения противоречий, лежащих в априорной (предшествующей опыту) системе социальных координат, позволяющих участникам образовательного процесса ориентироваться в социальной среде [2, с. 67].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786322"/>
            <a:ext cx="8715436" cy="1928826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С одной стороны, технический прогресс и передовая конструктивная научная мысль предлагают воспользоваться технологиями виброизображения, которые позволяют (с помощью видеосъемки с последующей компьютерной обработкой видеосигнала) почти мгновенно распознавать невидимые глазу наблюдателя психофизиологические процессы человека, находящегося под наблюдением. </a:t>
            </a:r>
          </a:p>
          <a:p>
            <a:pPr algn="just"/>
            <a:r>
              <a:rPr lang="ru-RU" dirty="0"/>
              <a:t>С другой – ориентация на гуманизм </a:t>
            </a:r>
            <a:r>
              <a:rPr lang="ru-RU" i="1" dirty="0"/>
              <a:t>априори</a:t>
            </a:r>
            <a:r>
              <a:rPr lang="ru-RU" dirty="0"/>
              <a:t> рождает внутри нас сомнение в гуманности применения машины в отношении души человека. В этой связи, целесообразно очертить поле позитивных целей применения технологий виброизображения в сфере образования.</a:t>
            </a:r>
          </a:p>
        </p:txBody>
      </p:sp>
      <p:pic>
        <p:nvPicPr>
          <p:cNvPr id="5" name="Содержимое 3" descr="Жи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52"/>
            <a:ext cx="6034617" cy="45259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2428868"/>
            <a:ext cx="8643998" cy="414340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/>
              <a:t>Технический прогресс все отчетливее отводит образованию ключевую роль в развитии общества [3, 4]. Образование представляет собой </a:t>
            </a:r>
            <a:r>
              <a:rPr lang="ru-RU" i="1" dirty="0"/>
              <a:t>социальный</a:t>
            </a:r>
            <a:r>
              <a:rPr lang="ru-RU" dirty="0"/>
              <a:t> механизм, формирующий интеллектуальный потенциал общества, обеспечивающий развитие и воспроизводство людей, науки, техники и технологий (курсив наш – К.В., Г.В., Р.Б.) [5, с. 33-34]. Вместе с тем, многочисленные исследования показывают наличие таких типичных для педагогов негативных явлений, как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феномен «учительской агрессии»</a:t>
            </a:r>
            <a:r>
              <a:rPr lang="ru-RU" dirty="0"/>
              <a:t>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синдромы «эмоционального выгорания» и «хронической усталости» </a:t>
            </a:r>
            <a:r>
              <a:rPr lang="ru-RU" dirty="0"/>
              <a:t>[6]. Применение виброизображения в целях диагностики и своевременного предупреждения этих явлений позволит эффективнее защищать главную ценность системы образования – российского педагога. Е.В.Мирошник, исследуя феномен профессиональной надежности работников высшего и среднего звена (менеджеров), изучила взаимосвязь уровня их эмоционального выгорания и функционального комфорта. Она делает вывод о том, что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использование современных биометрических экспресс-методов, включающих виброизображение, улучшает эффективность диагностики функциональной надежности и мотивирует работников участвовать в регулярной оценке уровня их функционального комфорта с целью повышения стрессоустойчивости и работоспособности</a:t>
            </a:r>
            <a:r>
              <a:rPr lang="ru-RU" dirty="0"/>
              <a:t> [7].</a:t>
            </a:r>
          </a:p>
        </p:txBody>
      </p:sp>
      <p:pic>
        <p:nvPicPr>
          <p:cNvPr id="14338" name="Picture 2" descr="Картинки по запросу &quot;учительская агрессия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3732190" cy="209935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4340" name="Picture 4" descr="Картинки по запросу &quot;выгорание&quot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14290"/>
            <a:ext cx="2894260" cy="21103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143248"/>
            <a:ext cx="8715436" cy="335758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Не менее интересные студенческие исследования говорят о возможности при помощи метода виброизображения определять творческие резервы личности школьников [8].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Если использовать новый инструментарий виброизображения, позволяющий педагогу вовремя определить уязвимые стороны его воспитанника (тревожность, низкая стрессоустойчивость, повышенная утомляемость, чувство опасности и др.), то это позволит более эффективно произвести корректирующую педагогическую работу, и, как следствие, повысить успеваемость учащегося – начинающего спортсмена, музыканта, художника или ученого. </a:t>
            </a:r>
          </a:p>
          <a:p>
            <a:pPr algn="just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Таким образом, открывается перспектива применения технических инноваций для дальнейшей гуманизации образования на основе конструктивного учета реальных состояний сознания человека.</a:t>
            </a:r>
          </a:p>
        </p:txBody>
      </p:sp>
      <p:pic>
        <p:nvPicPr>
          <p:cNvPr id="19458" name="Picture 2" descr="Картинки по запросу &quot;картина дети короля&quot;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3571900" cy="264645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9462" name="Picture 6" descr="Картинки по запросу &quot;кларнетист молодой на сцене&quot;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14290"/>
            <a:ext cx="4143404" cy="276227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dirty="0"/>
              <a:t>Список литературы:</a:t>
            </a:r>
            <a:endParaRPr lang="ru-RU" dirty="0"/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/>
              <a:t>Стратегия национальной безопасности РФ. Утверждена Указом Президента РФ №683 от 31.12.2015 года. ‑п. 70, раздел «Наука, технология и образование».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 err="1"/>
              <a:t>Зазулин</a:t>
            </a:r>
            <a:r>
              <a:rPr lang="ru-RU" i="1" dirty="0"/>
              <a:t> Г.В</a:t>
            </a:r>
            <a:r>
              <a:rPr lang="ru-RU" dirty="0"/>
              <a:t>. Актуализация статьи А.А. Зиновьева «Идеология» применительно к проблеме формирования «идеологии учебного заведения» на основе традиционных ценностей России // В сборнике: </a:t>
            </a:r>
            <a:r>
              <a:rPr lang="ru-RU" dirty="0">
                <a:hlinkClick r:id="rId2"/>
              </a:rPr>
              <a:t>Коммуникативные стратегии информационного общества</a:t>
            </a:r>
            <a:r>
              <a:rPr lang="ru-RU" dirty="0"/>
              <a:t> Труды IX Международной научно-теоретической конференции. 2017. С. 64-75.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>
                <a:hlinkClick r:id="rId3"/>
              </a:rPr>
              <a:t>Романов К.В.</a:t>
            </a:r>
            <a:r>
              <a:rPr lang="ru-RU" i="1" dirty="0"/>
              <a:t>, Ермолаев Р.Б</a:t>
            </a:r>
            <a:r>
              <a:rPr lang="ru-RU" dirty="0"/>
              <a:t>. Культурные инновации как проблема современного образования // Педагогика. 2019. № 5. С. 55-64.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>
                <a:hlinkClick r:id="rId3"/>
              </a:rPr>
              <a:t>Романов К.В.</a:t>
            </a:r>
            <a:r>
              <a:rPr lang="ru-RU" i="1" dirty="0"/>
              <a:t> </a:t>
            </a:r>
            <a:r>
              <a:rPr lang="ru-RU" dirty="0"/>
              <a:t>Миры детства в философии непрерывного образования //</a:t>
            </a:r>
            <a:r>
              <a:rPr lang="ru-RU" dirty="0">
                <a:hlinkClick r:id="rId4" tooltip="Педагогика"/>
              </a:rPr>
              <a:t>Педагогика</a:t>
            </a:r>
            <a:r>
              <a:rPr lang="ru-RU" dirty="0"/>
              <a:t>. 2017. № 3. С. 12-18.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/>
              <a:t>Иванова В.П.</a:t>
            </a:r>
            <a:r>
              <a:rPr lang="ru-RU" dirty="0"/>
              <a:t> Интеллектуальный потенциал общества как проблема образования // Журнал «Педагогика» («Советская педагогика»): 80 лет служения отечественному образованию: материалы Международной научно-практической конференции (26 октября 2017 г.). Часть 2 / Составители Р.С. Бозиев, С.Н. Чистякова, С.А. Боргояков – М.: Педагогика, 2017. – 329 с.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>
                <a:hlinkClick r:id="rId5"/>
              </a:rPr>
              <a:t>Левина И.Л.</a:t>
            </a:r>
            <a:r>
              <a:rPr lang="ru-RU" i="1" dirty="0"/>
              <a:t>, </a:t>
            </a:r>
            <a:r>
              <a:rPr lang="ru-RU" i="1" dirty="0">
                <a:hlinkClick r:id="rId6"/>
              </a:rPr>
              <a:t>Пестерева Д.В.</a:t>
            </a:r>
            <a:r>
              <a:rPr lang="ru-RU" i="1" dirty="0"/>
              <a:t> </a:t>
            </a:r>
            <a:r>
              <a:rPr lang="ru-RU" dirty="0"/>
              <a:t>Качество жизни педагога как индикатор его здоровья//</a:t>
            </a:r>
            <a:r>
              <a:rPr lang="ru-RU" dirty="0">
                <a:hlinkClick r:id="rId7" tooltip="Бюллетень Восточно-Сибирского научного центра Сибирского отделения Российской академии медицинских наук"/>
              </a:rPr>
              <a:t>Бюллетень ВСНЦ СО РАМН</a:t>
            </a:r>
            <a:r>
              <a:rPr lang="ru-RU" dirty="0"/>
              <a:t>, 2013. -№3 (91). -Часть 1. -С. </a:t>
            </a:r>
            <a:r>
              <a:rPr lang="ru-RU" dirty="0" err="1"/>
              <a:t>81-84.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 err="1"/>
              <a:t>Ми</a:t>
            </a:r>
            <a:r>
              <a:rPr lang="ru-RU" i="1" dirty="0"/>
              <a:t>рошник Е.В</a:t>
            </a:r>
            <a:r>
              <a:rPr lang="ru-RU" dirty="0"/>
              <a:t>. Уровень функционального комфорта как маркер профессиональной надежности работников высшего звена // Образование личности. 2018 г. № 1.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i="1" dirty="0"/>
              <a:t>Скорогляд С.А.</a:t>
            </a:r>
            <a:r>
              <a:rPr lang="ru-RU" dirty="0"/>
              <a:t> Исследование изображений биологических объектов с помощью кирлиан-эффекта и программы </a:t>
            </a:r>
            <a:r>
              <a:rPr lang="en-US" dirty="0" err="1" smtClean="0"/>
              <a:t>VibraLite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/>
              <a:t>примере 9-тиклассников МБОУ ООШ № 269 ЗАТО Александровск // </a:t>
            </a:r>
            <a:r>
              <a:rPr lang="ru-RU" dirty="0">
                <a:hlinkClick r:id="rId8"/>
              </a:rPr>
              <a:t>Информационно-коммуникационные технологии в педагогическом образовании</a:t>
            </a:r>
            <a:r>
              <a:rPr lang="ru-RU" dirty="0"/>
              <a:t>. 2016. </a:t>
            </a:r>
            <a:r>
              <a:rPr lang="ru-RU" dirty="0">
                <a:hlinkClick r:id="rId9"/>
              </a:rPr>
              <a:t>№ 6 (44)</a:t>
            </a:r>
            <a:r>
              <a:rPr lang="ru-RU" dirty="0"/>
              <a:t>. С. 218-224.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630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О ПЕРСПЕКТИВАХ ПРИМЕНЕНИЯ ТЕХНОЛОГИИ ВИБРОИЗОБРАЖЕНИЯ В ОБЛАСТИ ОБРАЗОВАНИЯ</vt:lpstr>
      <vt:lpstr>Аннотация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ПЕРСПЕКТИВАХ ПРИМЕНЕНИЯ ТЕХНОЛОГИИ ВИБРОИЗОБРАЖЕНИЯ В ОБЛАСТИ ОБРАЗОВАНИЯ</dc:title>
  <dc:creator>Ekaterina</dc:creator>
  <cp:lastModifiedBy>vm</cp:lastModifiedBy>
  <cp:revision>9</cp:revision>
  <dcterms:created xsi:type="dcterms:W3CDTF">2019-11-16T08:12:37Z</dcterms:created>
  <dcterms:modified xsi:type="dcterms:W3CDTF">2019-11-26T07:11:57Z</dcterms:modified>
</cp:coreProperties>
</file>