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12" r:id="rId3"/>
    <p:sldId id="314" r:id="rId4"/>
    <p:sldId id="313" r:id="rId5"/>
    <p:sldId id="315" r:id="rId6"/>
    <p:sldId id="323" r:id="rId7"/>
    <p:sldId id="324" r:id="rId8"/>
    <p:sldId id="321" r:id="rId9"/>
    <p:sldId id="322" r:id="rId10"/>
    <p:sldId id="317" r:id="rId11"/>
    <p:sldId id="319" r:id="rId12"/>
    <p:sldId id="264" r:id="rId13"/>
    <p:sldId id="316" r:id="rId14"/>
    <p:sldId id="327" r:id="rId15"/>
    <p:sldId id="325" r:id="rId16"/>
    <p:sldId id="326" r:id="rId17"/>
    <p:sldId id="269" r:id="rId18"/>
    <p:sldId id="328" r:id="rId19"/>
    <p:sldId id="329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оргий" initials="Г" lastIdx="1" clrIdx="0">
    <p:extLst>
      <p:ext uri="{19B8F6BF-5375-455C-9EA6-DF929625EA0E}">
        <p15:presenceInfo xmlns:p15="http://schemas.microsoft.com/office/powerpoint/2012/main" userId="Георг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25B0E-7B46-451D-B16F-4885AA10D67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A9231-A6A1-4DBF-A5D6-C35A454CA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8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BEB8111-DE38-43C3-A53E-DB52F468A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B53E5EC-BB15-4EFF-989A-7DEFD414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</a:rPr>
              <a:t>Уважаемые коллеги. Я рад приветствовать Вас на открытии конференции, надеюсь она станет регулярной площадкой для обмена мнениями и опытом работы с </a:t>
            </a:r>
            <a:r>
              <a:rPr lang="ru-RU" altLang="ru-RU" dirty="0" err="1">
                <a:latin typeface="Arial" panose="020B0604020202020204" pitchFamily="34" charset="0"/>
              </a:rPr>
              <a:t>виброй</a:t>
            </a:r>
            <a:r>
              <a:rPr lang="ru-RU" altLang="ru-RU" dirty="0">
                <a:latin typeface="Arial" panose="020B0604020202020204" pitchFamily="34" charset="0"/>
              </a:rPr>
              <a:t>. Позвольте мне открыть первую международную научно-техническую конференцию посвящённую технологии виброизображения</a:t>
            </a:r>
            <a:r>
              <a:rPr lang="en-US" altLang="ru-RU" dirty="0">
                <a:latin typeface="Arial" panose="020B0604020202020204" pitchFamily="34" charset="0"/>
              </a:rPr>
              <a:t>,</a:t>
            </a:r>
            <a:r>
              <a:rPr lang="ru-RU" altLang="ru-RU" dirty="0">
                <a:latin typeface="Arial" panose="020B0604020202020204" pitchFamily="34" charset="0"/>
              </a:rPr>
              <a:t> докладом об истории ее развития.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A8DC530-CB72-4403-89D7-916CA6274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7B1B83-C8EB-4910-98AF-AC8FA31D915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Герхард Шварц  помимо обычного интеллекта использует термины «эмоциональный интеллект» и «социальный интеллект».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5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Ученые спорят о самом феномене интеллекта и права его оценки по суммарному показателю, например, коэффициенту интеллекта (</a:t>
            </a:r>
            <a:r>
              <a:rPr lang="en-US" dirty="0"/>
              <a:t>IQ</a:t>
            </a:r>
            <a:r>
              <a:rPr lang="ru-RU" dirty="0"/>
              <a:t>). Говард Гарднер разработал теорию множественного интеллекта, которая предлагает альтернативный подход к </a:t>
            </a:r>
            <a:r>
              <a:rPr lang="ru-RU" b="1" dirty="0"/>
              <a:t>общему интеллекту</a:t>
            </a:r>
            <a:r>
              <a:rPr lang="ru-RU" dirty="0"/>
              <a:t>, измеряемому классическими </a:t>
            </a:r>
            <a:r>
              <a:rPr lang="en-US" dirty="0"/>
              <a:t>IQ</a:t>
            </a:r>
            <a:r>
              <a:rPr lang="ru-RU" dirty="0"/>
              <a:t>-тестами.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9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Стороны соперничают между собой, не с медиатором (нейтральным посредником), помогающим выработать общее решение – выход из конфликтной ситуации., который устроит все стороны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4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обучении по магистерской программе «политическая конфликтология»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0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оценки педагогического воздействия на курсантов, студентов и даже осужденных, если тестировать на входе и на выходе.  Проблема УДО. </a:t>
            </a:r>
            <a:r>
              <a:rPr lang="ru-RU" dirty="0" err="1"/>
              <a:t>Воема</a:t>
            </a:r>
            <a:r>
              <a:rPr lang="ru-RU" dirty="0"/>
              <a:t> планов НИР на 2020 года. Не нужно терять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93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1CE6D00-4796-4250-94E6-24CED6DFB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3469A36-30D4-4F25-9771-A61FCC31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Я благодарю всех коллег, принимающих участие в первой международной научной конференции по технологии виброизображения и желаю всем участникам больших научных и практических успехов! Я уверен, что наши новые разработки сделают жизнь более безопасной, продолжительной и счастливой с помощью технологии виброизображения!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D7D757E-2523-4166-A8C2-3B71ABB81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F165B-1835-4BCD-A913-4140758B43AF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Может поэтому кафедра конфликтологии в СПбГУ входит в структуру Института философии?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2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Сотрудничество конфликтологов и разработчиков технологии – это повышение степени междисциплинарности последней (в разы) 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4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67B63EF-546F-4B50-B0A9-9BD150E6D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6D2090F-389A-452B-852D-0A485A9E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</a:rPr>
              <a:t>За прошедшие 20 лет технология виброизображения сделала большой шаг вперед от непонятной игрушки, до наиболее известной в мире технологии психофизиологической детекции, которую некоторые пытаются изобразить как технологию всемирной слежки. Задача ученого – сделать свое открытие, разработку или изобретение полезным людям, я надеюсь, что технология виброизображения поможет сделать мир лучше. </a:t>
            </a:r>
          </a:p>
          <a:p>
            <a:r>
              <a:rPr lang="ru-RU" altLang="en-US" dirty="0">
                <a:latin typeface="Arial" panose="020B0604020202020204" pitchFamily="34" charset="0"/>
              </a:rPr>
              <a:t>Я не согласен с теми, кто пытается представить наиболее актуальной задачей современной науки такие проблемы как</a:t>
            </a:r>
          </a:p>
          <a:p>
            <a:r>
              <a:rPr lang="ru-RU" altLang="en-US" dirty="0">
                <a:latin typeface="Arial" panose="020B0604020202020204" pitchFamily="34" charset="0"/>
              </a:rPr>
              <a:t>Освоение космоса или Разработка искусственного интеллекта.</a:t>
            </a:r>
          </a:p>
          <a:p>
            <a:r>
              <a:rPr lang="ru-RU" altLang="en-US" dirty="0">
                <a:latin typeface="Arial" panose="020B0604020202020204" pitchFamily="34" charset="0"/>
              </a:rPr>
              <a:t>В моем понимании, самой актуальной научной задачей во все времена является исследование процессов сознания и интеллекта человека. К сожалению, современная наука знает о том, что происходит внутри человека катастрофически мало. Я надеюсь, что технология виброизображения позволит узнать больше. 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0C7C846-190E-4319-90EE-A89402908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41B28E-6FA8-4A43-A597-E6AA825C158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7D9C763-D9AA-4625-908A-C5C1050E8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E60C120-B3F0-4BEE-B37C-5CFFC5A11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>
                <a:latin typeface="Arial" panose="020B0604020202020204" pitchFamily="34" charset="0"/>
              </a:rPr>
              <a:t>В настоящее время система виброизображения является наиболее известной технологией психофизиологической детекции массового применения. Ее преимущества над другими технологиями заложены в разработанном бесконтактном матричном принципе получения биометрической информации  и повышенной информативности вестибулярно-эмоционального рефлекса по сравнению с другими физиологическими сигналами или принципами анализа психофизиологического состояния человека.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34E014D-368A-49A0-94E0-8541A0168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CEFB7-5F97-498A-B1CB-B3C21735EC7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FFC9AEE-BED3-4CF7-B0DB-024F8A5F4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FFC340C-24FD-47E6-BAFD-FF8F916E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>
                <a:latin typeface="Arial" panose="020B0604020202020204" pitchFamily="34" charset="0"/>
              </a:rPr>
              <a:t>Особенности технологии виброизображения позволяют использовать ее в различных областях. Технологию виброизображения можно успешно использовать практически в любой области применения, так как она позволяет определять любые эмоциональные и психофизиологические параметры человека при прямом контроле и измерении с обратной связью при предъявлении стимула. Принцип анализа с обратной связью был разработан при оценке способностей и профиля множественного интеллекта человека и применяется для профориентации и оптимизации использования человеческих ресурсов.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F25D1DA-DBF7-47DD-8EBE-2998F3C62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E0A8BA-89AD-47E9-B312-67A428911118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«Знание принципов обычно позволяет конфликтологу компенсировать незнание многих фактов» (Анцупов, 2008). В процессе изучения конфликтов важно, опираясь на общенаучные принципы, учитывать шесть методологических принципов самой конфликтологии.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5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понимание индивидуальных особенностей участников конфликта конфликтологам необходимо понятие «</a:t>
            </a:r>
            <a:r>
              <a:rPr lang="ru-RU" b="1" dirty="0"/>
              <a:t>множественный интеллект</a:t>
            </a:r>
            <a:r>
              <a:rPr lang="ru-RU" dirty="0"/>
              <a:t>»!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EFECF-2F66-42DC-9767-3A14DDD1E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D45A7-0C08-4542-8C4D-4A2C0C099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08BC4-EF41-40E6-A8FD-8A8708D42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EA62-DB60-449C-8B94-6B2294A41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7218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98714-35F7-4770-9D55-11A00BB92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C0B39-9691-4F93-A773-5406BCBF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5825D-1734-4D11-A805-31E94FDB5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4C01-2AFF-49F0-AD37-AF26E2B71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6058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7E52A-8F7D-4296-9342-5817C8DF5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257F1-B11C-42A3-9413-3A774A4D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5AC096-97BB-4542-8E1B-AA51053E9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6D6F-38D4-4A97-8F89-00F93BAFB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138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7F77B-7EAA-41F9-B638-DA79DBFBB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A08B9-5987-458A-A638-0980B0995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9B76A-FE21-4951-8483-ED28ED437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1F37-E91D-44AE-9E48-4DE7074D3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2866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58861-1BF6-410B-BF3A-5327DED90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C9A0A-98F0-4519-832E-3EF994C3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E3B87-080A-49D6-A730-D33BB20B6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08F6-8D1D-4917-8092-14B776D5D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2742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E75D0-9827-4554-B0D0-F3404C58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8065B-847E-4480-A113-F19889239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68929-9E62-47A5-BDAD-C5C26900A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A0CD-44E1-4B36-9E08-B1A5765A2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805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D9FB4E-2FFB-4108-983E-499B28DA3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128FC0-DF85-43A8-997F-51B30570C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45389B-D7C2-41DF-902F-F106F8A5A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4863-DCF0-46B1-B60F-04A4654E3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6316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9BF352-35D0-4536-A8F4-6CE5D6600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CA0C0B-EEDE-4B4A-81B7-9EC25CC43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548422-2A70-45EA-A35B-2C8F32AA1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6AAD-E810-46CC-B8A5-4AF1D2FE0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0161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D08DB3-5A24-43C9-AD5E-85C7BAF3F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39976B-0CF1-46CD-BD0C-D07F35C3C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414264-6766-46A4-808E-61E811827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C998-11AF-4EB7-BAE9-4DA7A5D12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5706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FB319-9BD3-495A-8172-50A0455D3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12DB9-3D8D-4766-B023-DC549067E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8193-B7E2-48AC-8FE7-53EDFED67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C66F8-378F-4CE5-AD74-955C92EE1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5139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ABA7D-84F3-40A7-8340-0019E8461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A4CFF-DC18-4162-99AB-2596377B3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494CF-B6D0-4B47-96A5-86B48BE34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332A-9420-469C-8A6A-C0BE4D26D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773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D6AFDD-56D9-4AA7-9F84-B8BD9D144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23064D-11A5-4709-B9C7-A84612A7E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27DD48C-AF7A-4939-B571-9992D5A6F9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254D8D7-081C-4BE2-8882-7233C4FBB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54148DF-D0D5-4813-B2A6-2B027E5F81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1E0C66-F4A7-44F9-914D-0E5F15978E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4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luch.ru/publication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>
            <a:extLst>
              <a:ext uri="{FF2B5EF4-FFF2-40B4-BE49-F238E27FC236}">
                <a16:creationId xmlns:a16="http://schemas.microsoft.com/office/drawing/2014/main" id="{1355FC88-D33A-48A3-AC9C-CE8AAE2A8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3213385"/>
            <a:ext cx="8066087" cy="13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2D2DB9"/>
                </a:solidFill>
              </a:rPr>
              <a:t>Перспективы применения технологии виброизображения в российской конфликтологии.</a:t>
            </a:r>
            <a:endParaRPr lang="en-US" sz="2800" b="1" dirty="0">
              <a:solidFill>
                <a:srgbClr val="2D2DB9"/>
              </a:solidFill>
              <a:latin typeface="Times New Roman"/>
            </a:endParaRP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CD80F9B-BC5F-49C3-9E9D-EFEAD86A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9" y="5011739"/>
            <a:ext cx="9945858" cy="13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Г.В. Зазулин</a:t>
            </a:r>
            <a:r>
              <a:rPr lang="ru-RU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ru-RU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к.ю.н</a:t>
            </a:r>
            <a:r>
              <a:rPr lang="ru-RU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., доцент кафедры конфликтологии СПбГУ, </a:t>
            </a:r>
            <a:endParaRPr lang="en-US" altLang="en-US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ООО «Многопрофильное предприятие «Элсис», РФ,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Санкт-Петербург, </a:t>
            </a:r>
            <a:r>
              <a:rPr lang="en-US" altLang="en-US" sz="2800" dirty="0" err="1">
                <a:solidFill>
                  <a:schemeClr val="accent6"/>
                </a:solidFill>
                <a:cs typeface="Calibri" panose="020F0502020204030204" pitchFamily="34" charset="0"/>
              </a:rPr>
              <a:t>zazulin</a:t>
            </a:r>
            <a:r>
              <a:rPr lang="ru-RU" altLang="en-US" sz="2800" dirty="0">
                <a:solidFill>
                  <a:schemeClr val="accent6"/>
                </a:solidFill>
                <a:cs typeface="Calibri" panose="020F0502020204030204" pitchFamily="34" charset="0"/>
              </a:rPr>
              <a:t>@</a:t>
            </a:r>
            <a:r>
              <a:rPr lang="en-US" altLang="en-US" sz="2800" dirty="0" err="1">
                <a:solidFill>
                  <a:schemeClr val="accent6"/>
                </a:solidFill>
                <a:cs typeface="Calibri" panose="020F0502020204030204" pitchFamily="34" charset="0"/>
              </a:rPr>
              <a:t>elsys</a:t>
            </a:r>
            <a:r>
              <a:rPr lang="ru-RU" altLang="en-US" sz="2800" dirty="0">
                <a:solidFill>
                  <a:schemeClr val="accent6"/>
                </a:solidFill>
                <a:cs typeface="Calibri" panose="020F0502020204030204" pitchFamily="34" charset="0"/>
              </a:rPr>
              <a:t>.</a:t>
            </a:r>
            <a:r>
              <a:rPr lang="en-US" altLang="en-US" sz="2800" dirty="0" err="1">
                <a:solidFill>
                  <a:schemeClr val="accent6"/>
                </a:solidFill>
                <a:cs typeface="Calibri" panose="020F0502020204030204" pitchFamily="34" charset="0"/>
              </a:rPr>
              <a:t>ru</a:t>
            </a:r>
            <a:endParaRPr lang="en-US" altLang="en-US" sz="28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451F9689-F70C-4A77-A268-0C568997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141289"/>
            <a:ext cx="795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III Санкт-Петербургский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международный конгресс конфликтологов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15-16 ноября 2019 года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3678772C-22E6-41D6-BC15-322BDDFF0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9" y="1065214"/>
            <a:ext cx="29035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">
            <a:extLst>
              <a:ext uri="{FF2B5EF4-FFF2-40B4-BE49-F238E27FC236}">
                <a16:creationId xmlns:a16="http://schemas.microsoft.com/office/drawing/2014/main" id="{59BB8EC2-A5DD-45B6-BBC0-2A68AEACD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1266825"/>
            <a:ext cx="2873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0D5DE17-7F00-4488-A4AB-85287DB2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Почему конфликтологи, особенно </a:t>
            </a:r>
            <a:r>
              <a:rPr lang="ru-RU" sz="3200" u="sng" dirty="0"/>
              <a:t>практики</a:t>
            </a:r>
            <a:r>
              <a:rPr lang="ru-RU" sz="3200" dirty="0"/>
              <a:t>, </a:t>
            </a:r>
            <a:r>
              <a:rPr lang="ru-RU" sz="3200" b="1" dirty="0"/>
              <a:t>должны  стремиться </a:t>
            </a:r>
            <a:r>
              <a:rPr lang="ru-RU" sz="3200" dirty="0"/>
              <a:t>применять технологию виброизображения?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F7DBFA0-E27D-4B10-AC7B-B7D4C93EA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Методологические принципы российской конфликтологии: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6859135-239A-43D1-B74C-B889AEC6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5380" y="2292350"/>
            <a:ext cx="5585885" cy="41846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Принцип</a:t>
            </a:r>
            <a:r>
              <a:rPr lang="ru-RU" b="1" dirty="0">
                <a:solidFill>
                  <a:srgbClr val="FF0000"/>
                </a:solidFill>
              </a:rPr>
              <a:t> междисциплинарности</a:t>
            </a:r>
          </a:p>
          <a:p>
            <a:pPr marL="457200" indent="-457200">
              <a:buAutoNum type="arabicPeriod"/>
            </a:pPr>
            <a:r>
              <a:rPr lang="ru-RU" dirty="0"/>
              <a:t>Принцип</a:t>
            </a:r>
            <a:r>
              <a:rPr lang="ru-RU" b="1" dirty="0"/>
              <a:t> преемственности </a:t>
            </a:r>
            <a:r>
              <a:rPr lang="ru-RU" dirty="0"/>
              <a:t>(«наши конфликты другие по сравнению с западными»).</a:t>
            </a:r>
          </a:p>
          <a:p>
            <a:pPr marL="457200" indent="-457200">
              <a:buAutoNum type="arabicPeriod"/>
            </a:pPr>
            <a:r>
              <a:rPr lang="ru-RU" dirty="0"/>
              <a:t>Принцип </a:t>
            </a:r>
            <a:r>
              <a:rPr lang="ru-RU" b="1" dirty="0"/>
              <a:t>эволюционизма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Принцип </a:t>
            </a:r>
            <a:r>
              <a:rPr lang="ru-RU" b="1" dirty="0">
                <a:solidFill>
                  <a:srgbClr val="FF0000"/>
                </a:solidFill>
              </a:rPr>
              <a:t>личностного подхода 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Принцип </a:t>
            </a:r>
            <a:r>
              <a:rPr lang="ru-RU" b="1" dirty="0">
                <a:solidFill>
                  <a:srgbClr val="FF0000"/>
                </a:solidFill>
              </a:rPr>
              <a:t>поиска скрытого содержания конфликта</a:t>
            </a:r>
          </a:p>
          <a:p>
            <a:pPr marL="457200" indent="-457200">
              <a:buAutoNum type="arabicPeriod"/>
            </a:pPr>
            <a:r>
              <a:rPr lang="ru-RU" dirty="0"/>
              <a:t>Принцип </a:t>
            </a:r>
            <a:r>
              <a:rPr lang="ru-RU" b="1" dirty="0"/>
              <a:t>борьбы со Злом </a:t>
            </a:r>
            <a:r>
              <a:rPr lang="ru-RU" dirty="0"/>
              <a:t>в его конфликтах с Добром.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02364C6-9B75-4471-9D8C-E3B346354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383" y="1523715"/>
            <a:ext cx="5389033" cy="639762"/>
          </a:xfrm>
        </p:spPr>
        <p:txBody>
          <a:bodyPr/>
          <a:lstStyle/>
          <a:p>
            <a:r>
              <a:rPr lang="ru-RU" dirty="0"/>
              <a:t>Требования принципов плохо выполняются (Анцупов, Прошанов)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78991FD-ABE1-4B3E-A764-B7361485FF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19" y="2292350"/>
            <a:ext cx="3576393" cy="4811151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7295D-7619-4799-9DD3-8D9CDB5B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4632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8EF1-FFB5-4647-9450-5663F423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7397"/>
            <a:ext cx="10363200" cy="1143000"/>
          </a:xfrm>
        </p:spPr>
        <p:txBody>
          <a:bodyPr/>
          <a:lstStyle/>
          <a:p>
            <a:r>
              <a:rPr lang="ru-RU" sz="3200" b="1" dirty="0"/>
              <a:t>Применение </a:t>
            </a:r>
            <a:r>
              <a:rPr lang="ru-RU" sz="3200" b="1" dirty="0">
                <a:solidFill>
                  <a:schemeClr val="accent6"/>
                </a:solidFill>
              </a:rPr>
              <a:t>технологии виброизображения </a:t>
            </a:r>
            <a:r>
              <a:rPr lang="ru-RU" sz="3200" b="1" dirty="0"/>
              <a:t>обеспечивает более полное выполнение </a:t>
            </a:r>
            <a:r>
              <a:rPr lang="ru-RU" sz="3200" b="1" dirty="0">
                <a:solidFill>
                  <a:srgbClr val="FF0000"/>
                </a:solidFill>
              </a:rPr>
              <a:t>принципа междисциплинарности.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595E74B-B56B-46B0-A05E-A976E71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0" y="1834662"/>
            <a:ext cx="10363200" cy="4642338"/>
          </a:xfrm>
        </p:spPr>
        <p:txBody>
          <a:bodyPr/>
          <a:lstStyle/>
          <a:p>
            <a:r>
              <a:rPr lang="ru-RU" sz="2400" dirty="0"/>
              <a:t>Конфликт -  </a:t>
            </a:r>
            <a:r>
              <a:rPr lang="ru-RU" sz="2400" b="1" dirty="0"/>
              <a:t>явление междисциплинарное</a:t>
            </a:r>
            <a:r>
              <a:rPr lang="ru-RU" sz="2400" dirty="0"/>
              <a:t>. Опираясь на знания только одной науки (психологии, социологии, политологии и т.д.), его глубоко изучить и, тем более, регулировать невозможно. В </a:t>
            </a:r>
            <a:r>
              <a:rPr lang="ru-RU" sz="2400" b="1" dirty="0"/>
              <a:t>работе с конфликтам</a:t>
            </a:r>
            <a:r>
              <a:rPr lang="ru-RU" sz="2400" dirty="0"/>
              <a:t>и </a:t>
            </a:r>
            <a:r>
              <a:rPr lang="ru-RU" sz="2400" b="1" dirty="0"/>
              <a:t>важно использовать </a:t>
            </a:r>
            <a:r>
              <a:rPr lang="ru-RU" sz="2400" dirty="0"/>
              <a:t>и</a:t>
            </a:r>
            <a:r>
              <a:rPr lang="ru-RU" sz="2400" b="1" dirty="0"/>
              <a:t> </a:t>
            </a:r>
            <a:r>
              <a:rPr lang="ru-RU" sz="2400" dirty="0"/>
              <a:t>достижения всех отраслей конфликтологии,  и применять технологии, объединяющие в себе достижения других наук. </a:t>
            </a:r>
          </a:p>
          <a:p>
            <a:r>
              <a:rPr lang="ru-RU" sz="2400" dirty="0"/>
              <a:t>Технология, основанная </a:t>
            </a:r>
            <a:r>
              <a:rPr lang="ru-RU" sz="2400" b="1" dirty="0"/>
              <a:t>на понимании</a:t>
            </a:r>
            <a:r>
              <a:rPr lang="ru-RU" sz="2400" dirty="0"/>
              <a:t>, что основной причиной  </a:t>
            </a:r>
            <a:r>
              <a:rPr lang="ru-RU" sz="2400" b="1" dirty="0">
                <a:solidFill>
                  <a:schemeClr val="accent6"/>
                </a:solidFill>
              </a:rPr>
              <a:t>виброизображения человека </a:t>
            </a:r>
            <a:r>
              <a:rPr lang="ru-RU" sz="2400" dirty="0"/>
              <a:t>является</a:t>
            </a:r>
            <a:r>
              <a:rPr lang="ru-RU" sz="2400" dirty="0">
                <a:solidFill>
                  <a:srgbClr val="FF0000"/>
                </a:solidFill>
              </a:rPr>
              <a:t> вестибулярно-эмоциональный рефлекс,</a:t>
            </a:r>
            <a:r>
              <a:rPr lang="ru-RU" sz="2400" dirty="0"/>
              <a:t> и </a:t>
            </a:r>
            <a:r>
              <a:rPr lang="ru-RU" sz="2400" b="1" dirty="0"/>
              <a:t>использовании</a:t>
            </a:r>
            <a:r>
              <a:rPr lang="ru-RU" sz="2400" dirty="0"/>
              <a:t> физиологии, медицины, физики, математики, статистики, кибернетики и т.д., </a:t>
            </a:r>
            <a:r>
              <a:rPr lang="ru-RU" sz="2400" b="1" dirty="0"/>
              <a:t>позволяет</a:t>
            </a:r>
            <a:r>
              <a:rPr lang="ru-RU" sz="2400" dirty="0"/>
              <a:t>  понять физические и физиологические процессы, происходящие в человеческом организме, </a:t>
            </a:r>
            <a:r>
              <a:rPr lang="ru-RU" sz="2400" b="1" dirty="0"/>
              <a:t>позволяет</a:t>
            </a:r>
            <a:r>
              <a:rPr lang="ru-RU" sz="2400" dirty="0"/>
              <a:t> осуществлять их раскодировку </a:t>
            </a:r>
            <a:r>
              <a:rPr lang="ru-RU" sz="2400" b="1" dirty="0">
                <a:solidFill>
                  <a:srgbClr val="FF0000"/>
                </a:solidFill>
              </a:rPr>
              <a:t>и  </a:t>
            </a:r>
            <a:r>
              <a:rPr lang="ru-RU" sz="2400" b="1" u="sng" dirty="0">
                <a:solidFill>
                  <a:srgbClr val="FF0000"/>
                </a:solidFill>
              </a:rPr>
              <a:t>определять эмоции, настроение, заболевания и даже мысли человека</a:t>
            </a:r>
            <a:r>
              <a:rPr lang="ru-RU" sz="2400" dirty="0"/>
              <a:t>…. (Минкин, 2018)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3A6F6-C1E2-4891-83E8-D5F0668F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05787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21DE0-EA3B-4846-8097-05F38048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dirty="0"/>
            </a:br>
            <a:r>
              <a:rPr lang="ru-RU" sz="3200" dirty="0"/>
              <a:t>В каких областях </a:t>
            </a:r>
            <a:r>
              <a:rPr lang="ru-RU" sz="3200" b="1" dirty="0"/>
              <a:t>конфликтологии</a:t>
            </a:r>
            <a:r>
              <a:rPr lang="ru-RU" sz="3200" dirty="0"/>
              <a:t> наиболее перспективно применение </a:t>
            </a:r>
            <a:r>
              <a:rPr lang="ru-RU" sz="3200" dirty="0">
                <a:solidFill>
                  <a:schemeClr val="accent6"/>
                </a:solidFill>
              </a:rPr>
              <a:t>технологии виброизображения</a:t>
            </a:r>
            <a:r>
              <a:rPr lang="ru-RU" sz="3200" dirty="0"/>
              <a:t>? Ответ очевиден.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7FEEF7-0E25-46AF-9A51-77B128FEE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2025"/>
            <a:ext cx="5386917" cy="68931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Где необходимо контролировать эмоции участников конфликта.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89443-2460-42E1-9926-0B08BCEDE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470075"/>
            <a:ext cx="5389033" cy="457200"/>
          </a:xfrm>
        </p:spPr>
        <p:txBody>
          <a:bodyPr/>
          <a:lstStyle/>
          <a:p>
            <a:r>
              <a:rPr lang="ru-RU" dirty="0"/>
              <a:t>В МЛК (в семье, в организации)?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59BFC6E-2C1A-44EC-84F3-88B428BC4E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27275"/>
            <a:ext cx="3535214" cy="5035918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93881-F812-4AF4-86FC-0FF10BF2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BAC077-710A-42E0-9469-0B21B6DB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654" y="2132672"/>
            <a:ext cx="5767289" cy="445069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Анализ двигательной активности человека в состоянии равновесия позволяет </a:t>
            </a:r>
            <a:r>
              <a:rPr lang="ru-RU" b="1" i="1" dirty="0"/>
              <a:t>характеризовать </a:t>
            </a:r>
            <a:r>
              <a:rPr lang="ru-RU" b="1" i="1" dirty="0">
                <a:solidFill>
                  <a:srgbClr val="FF0000"/>
                </a:solidFill>
              </a:rPr>
              <a:t>любое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эмоциональное </a:t>
            </a:r>
            <a:r>
              <a:rPr lang="ru-RU" i="1" dirty="0">
                <a:solidFill>
                  <a:srgbClr val="FF0000"/>
                </a:solidFill>
              </a:rPr>
              <a:t>состояние </a:t>
            </a:r>
            <a:r>
              <a:rPr lang="ru-RU" i="1" dirty="0"/>
              <a:t>человека параметрами </a:t>
            </a:r>
            <a:r>
              <a:rPr lang="ru-RU" i="1" dirty="0">
                <a:solidFill>
                  <a:schemeClr val="accent6"/>
                </a:solidFill>
              </a:rPr>
              <a:t>виброизображения</a:t>
            </a:r>
            <a:r>
              <a:rPr lang="ru-RU" i="1" dirty="0"/>
              <a:t>. Такой подход к </a:t>
            </a:r>
            <a:r>
              <a:rPr lang="ru-RU" b="1" i="1" dirty="0">
                <a:solidFill>
                  <a:srgbClr val="FF0000"/>
                </a:solidFill>
              </a:rPr>
              <a:t>эмоциям</a:t>
            </a:r>
            <a:r>
              <a:rPr lang="ru-RU" i="1" dirty="0"/>
              <a:t> должен </a:t>
            </a:r>
            <a:r>
              <a:rPr lang="ru-RU" i="1" u="sng" dirty="0"/>
              <a:t>существенно изменить положение дел в психологии, </a:t>
            </a:r>
            <a:r>
              <a:rPr lang="ru-RU" i="1" dirty="0"/>
              <a:t>приблизив её по своей сути к </a:t>
            </a:r>
            <a:r>
              <a:rPr lang="ru-RU" b="1" i="1" dirty="0">
                <a:solidFill>
                  <a:srgbClr val="FF0000"/>
                </a:solidFill>
              </a:rPr>
              <a:t>точным наукам и медицине</a:t>
            </a:r>
            <a:r>
              <a:rPr lang="ru-RU" dirty="0"/>
              <a:t>». Минкин В.А. Виброизображение. СПб. 2007. С.100</a:t>
            </a:r>
          </a:p>
        </p:txBody>
      </p:sp>
    </p:spTree>
    <p:extLst>
      <p:ext uri="{BB962C8B-B14F-4D97-AF65-F5344CB8AC3E}">
        <p14:creationId xmlns:p14="http://schemas.microsoft.com/office/powerpoint/2010/main" val="14413427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52917-940E-4816-AF0F-F5B53E6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09490"/>
            <a:ext cx="10691446" cy="1294228"/>
          </a:xfrm>
        </p:spPr>
        <p:txBody>
          <a:bodyPr/>
          <a:lstStyle/>
          <a:p>
            <a:r>
              <a:rPr lang="ru-RU" sz="3200" b="1" dirty="0"/>
              <a:t>Применение </a:t>
            </a:r>
            <a:r>
              <a:rPr lang="ru-RU" sz="3200" b="1" dirty="0">
                <a:solidFill>
                  <a:schemeClr val="accent6"/>
                </a:solidFill>
              </a:rPr>
              <a:t>технологии виброизображения </a:t>
            </a:r>
            <a:r>
              <a:rPr lang="ru-RU" sz="3200" b="1" dirty="0"/>
              <a:t>обеспечивает более полное выполнение </a:t>
            </a:r>
            <a:r>
              <a:rPr lang="ru-RU" sz="3200" b="1" dirty="0">
                <a:solidFill>
                  <a:srgbClr val="FF0000"/>
                </a:solidFill>
              </a:rPr>
              <a:t>принципа личностного подхода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9A0B2FE-1850-4945-96DF-43CCA7DB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603717"/>
            <a:ext cx="11043138" cy="4492283"/>
          </a:xfrm>
        </p:spPr>
        <p:txBody>
          <a:bodyPr/>
          <a:lstStyle/>
          <a:p>
            <a:r>
              <a:rPr lang="ru-RU" dirty="0"/>
              <a:t>Это принцип заимствуется у </a:t>
            </a:r>
            <a:r>
              <a:rPr lang="ru-RU" b="1" dirty="0"/>
              <a:t>психологии</a:t>
            </a:r>
            <a:r>
              <a:rPr lang="ru-RU" dirty="0"/>
              <a:t>, выступающей </a:t>
            </a:r>
            <a:r>
              <a:rPr lang="ru-RU" b="1" dirty="0">
                <a:solidFill>
                  <a:srgbClr val="FF0000"/>
                </a:solidFill>
              </a:rPr>
              <a:t>системообразующей наукой </a:t>
            </a:r>
            <a:r>
              <a:rPr lang="ru-RU" dirty="0"/>
              <a:t>во взаимодействии всех отраслей конфликтологии.</a:t>
            </a:r>
          </a:p>
          <a:p>
            <a:r>
              <a:rPr lang="ru-RU" dirty="0"/>
              <a:t> «</a:t>
            </a:r>
            <a:r>
              <a:rPr lang="ru-RU" i="1" dirty="0"/>
              <a:t>Первопричиной конфликтов являются изменения  объективного материального мира. Однако, попав в одинаковые обстоятельства, </a:t>
            </a:r>
            <a:r>
              <a:rPr lang="ru-RU" i="1" dirty="0">
                <a:solidFill>
                  <a:srgbClr val="FF0000"/>
                </a:solidFill>
              </a:rPr>
              <a:t>люди ведут себя по-разному</a:t>
            </a:r>
            <a:r>
              <a:rPr lang="ru-RU" i="1" dirty="0"/>
              <a:t>. </a:t>
            </a:r>
            <a:r>
              <a:rPr lang="ru-RU" b="1" i="1" dirty="0"/>
              <a:t>Одни идут </a:t>
            </a:r>
            <a:r>
              <a:rPr lang="ru-RU" i="1" dirty="0"/>
              <a:t>на конфликт, </a:t>
            </a:r>
            <a:r>
              <a:rPr lang="ru-RU" b="1" i="1" dirty="0"/>
              <a:t>другие</a:t>
            </a:r>
            <a:r>
              <a:rPr lang="ru-RU" i="1" dirty="0"/>
              <a:t> </a:t>
            </a:r>
            <a:r>
              <a:rPr lang="ru-RU" b="1" i="1" dirty="0"/>
              <a:t>всеми способами уходят </a:t>
            </a:r>
            <a:r>
              <a:rPr lang="ru-RU" i="1" dirty="0"/>
              <a:t>от него</a:t>
            </a:r>
            <a:r>
              <a:rPr lang="ru-RU" dirty="0"/>
              <a:t>». (Анцупов, 2008).  Ключевую роль играют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индивидуальные особенности </a:t>
            </a:r>
            <a:r>
              <a:rPr lang="ru-RU" b="1" dirty="0"/>
              <a:t>участников конфликта</a:t>
            </a:r>
            <a:r>
              <a:rPr lang="ru-RU" dirty="0"/>
              <a:t>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8B7BD-AFFD-45E3-B30C-DB40D9E5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82092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17B0A-CC2A-474C-A9F6-6D46A31B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Кто знает, что </a:t>
            </a:r>
            <a:r>
              <a:rPr lang="ru-RU" sz="3600" b="1" dirty="0"/>
              <a:t>понятие «множественный интеллект</a:t>
            </a:r>
            <a:r>
              <a:rPr lang="ru-RU" sz="3600" dirty="0"/>
              <a:t>» уже используется в конфликтологии?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6807A-FB63-493E-92B5-3C8B1E183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0A1FA84-980E-4625-BF64-BD43D0EB83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6" y="1535113"/>
            <a:ext cx="4403196" cy="572296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2A149CF-A85E-4184-912E-829AC7C10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DF0D4E5-D797-4EC8-8211-5EE885DA7C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0" y="1462773"/>
            <a:ext cx="4403196" cy="6364620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0B26B-D2BB-4396-BC7B-2AFD3B4B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5711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85354-D849-488F-90D6-90EFBCC1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 каких областях </a:t>
            </a:r>
            <a:r>
              <a:rPr lang="ru-RU" sz="3200" b="1" dirty="0"/>
              <a:t>конфликтологии </a:t>
            </a:r>
            <a:r>
              <a:rPr lang="ru-RU" sz="3200" dirty="0"/>
              <a:t>наиболее перспективно применение</a:t>
            </a:r>
            <a:r>
              <a:rPr lang="ru-RU" sz="3200" dirty="0">
                <a:solidFill>
                  <a:schemeClr val="accent6"/>
                </a:solidFill>
              </a:rPr>
              <a:t> технологии виброизображения</a:t>
            </a:r>
            <a:r>
              <a:rPr lang="ru-RU" sz="3200" dirty="0"/>
              <a:t>? Ответ очевиден.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C70239-4666-4CA9-B6EF-313DCC149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Где необходимо «все» узнать об особенностях участников конфликта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186D3-1FC0-48A3-A6DE-7710FD5AE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6452383" cy="395128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Книга знакомит читателя с возможностью  использования 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6"/>
                </a:solidFill>
              </a:rPr>
              <a:t>систем виброизображения </a:t>
            </a:r>
            <a:r>
              <a:rPr lang="ru-RU" i="1" dirty="0"/>
              <a:t>в</a:t>
            </a:r>
            <a:r>
              <a:rPr lang="ru-RU" b="1" i="1" dirty="0">
                <a:solidFill>
                  <a:srgbClr val="FF0000"/>
                </a:solidFill>
              </a:rPr>
              <a:t> оценке профиля множественного интеллекта </a:t>
            </a:r>
            <a:r>
              <a:rPr lang="ru-RU" i="1" dirty="0"/>
              <a:t>и способностей человека. Описана </a:t>
            </a:r>
            <a:r>
              <a:rPr lang="ru-RU" b="1" i="1" dirty="0">
                <a:solidFill>
                  <a:schemeClr val="accent6"/>
                </a:solidFill>
              </a:rPr>
              <a:t>методика тестирования </a:t>
            </a:r>
            <a:r>
              <a:rPr lang="ru-RU" i="1" dirty="0"/>
              <a:t>множественного интеллекта, исследуется </a:t>
            </a:r>
            <a:r>
              <a:rPr lang="ru-RU" b="1" i="1" dirty="0"/>
              <a:t>взаимосвязь </a:t>
            </a:r>
            <a:r>
              <a:rPr lang="ru-RU" b="1" i="1" dirty="0">
                <a:solidFill>
                  <a:srgbClr val="FF0000"/>
                </a:solidFill>
              </a:rPr>
              <a:t>сознательной </a:t>
            </a:r>
            <a:r>
              <a:rPr lang="ru-RU" b="1" i="1" dirty="0"/>
              <a:t>и  </a:t>
            </a:r>
            <a:r>
              <a:rPr lang="ru-RU" b="1" i="1" dirty="0">
                <a:solidFill>
                  <a:srgbClr val="FF0000"/>
                </a:solidFill>
              </a:rPr>
              <a:t>бессознательной (психофизиологической) </a:t>
            </a:r>
            <a:r>
              <a:rPr lang="ru-RU" b="1" i="1" dirty="0"/>
              <a:t>реакции человека</a:t>
            </a:r>
            <a:r>
              <a:rPr lang="ru-RU" i="1" dirty="0"/>
              <a:t> на предъявляемые стимулы</a:t>
            </a:r>
            <a:r>
              <a:rPr lang="ru-RU" dirty="0"/>
              <a:t>» (Минкин, Николаенко, 2017)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DCE74AA-9A1E-4ED4-B8D0-408FC02BB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6CE501C-0FE6-451E-9CAE-C07C3725D2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91" y="1555509"/>
            <a:ext cx="3957709" cy="502785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E78FF-F366-4014-BD5A-B7A87CB1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2324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854E-C75C-498E-BB7E-F20081A3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Применение </a:t>
            </a:r>
            <a:r>
              <a:rPr lang="ru-RU" sz="3200" b="1" dirty="0">
                <a:solidFill>
                  <a:schemeClr val="accent6"/>
                </a:solidFill>
              </a:rPr>
              <a:t>технологии виброизображения </a:t>
            </a:r>
            <a:r>
              <a:rPr lang="ru-RU" sz="3200" b="1" dirty="0"/>
              <a:t>обеспечивает более полное выполнение </a:t>
            </a:r>
            <a:r>
              <a:rPr lang="ru-RU" sz="3200" b="1" dirty="0">
                <a:solidFill>
                  <a:srgbClr val="FF0000"/>
                </a:solidFill>
              </a:rPr>
              <a:t>принципа поиска скрытого содержания конфликта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B1E1D89-CBFE-41A2-9EDB-8252666A6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Суть конфликта обычно не лежит на поверхности. Необходимо </a:t>
            </a:r>
            <a:r>
              <a:rPr lang="ru-RU" i="1" dirty="0">
                <a:solidFill>
                  <a:srgbClr val="FF0000"/>
                </a:solidFill>
              </a:rPr>
              <a:t>выявление неосознаваемых мотивов </a:t>
            </a:r>
            <a:r>
              <a:rPr lang="ru-RU" b="1" i="1" dirty="0"/>
              <a:t>поведения людей </a:t>
            </a:r>
            <a:r>
              <a:rPr lang="ru-RU" i="1" dirty="0"/>
              <a:t>в конфликтах…» </a:t>
            </a:r>
            <a:r>
              <a:rPr lang="ru-RU" dirty="0"/>
              <a:t>(Анцупов, 2012) </a:t>
            </a:r>
          </a:p>
          <a:p>
            <a:r>
              <a:rPr lang="ru-RU" dirty="0"/>
              <a:t>«</a:t>
            </a:r>
            <a:r>
              <a:rPr lang="ru-RU" i="1" dirty="0"/>
              <a:t>Необходимо </a:t>
            </a:r>
            <a:r>
              <a:rPr lang="ru-RU" i="1" dirty="0">
                <a:solidFill>
                  <a:srgbClr val="FF0000"/>
                </a:solidFill>
              </a:rPr>
              <a:t>обнаружение осознаваемых, но скрываемых,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маскируемых  целей</a:t>
            </a:r>
            <a:r>
              <a:rPr lang="ru-RU" i="1" dirty="0"/>
              <a:t>, которые люди преследуют в конфликтах…» (Анцупов, 2012) </a:t>
            </a:r>
          </a:p>
          <a:p>
            <a:r>
              <a:rPr lang="ru-RU" b="1" dirty="0"/>
              <a:t>Как в этом поиске может помочь </a:t>
            </a:r>
            <a:r>
              <a:rPr lang="ru-RU" b="1" dirty="0">
                <a:solidFill>
                  <a:schemeClr val="accent6"/>
                </a:solidFill>
              </a:rPr>
              <a:t>технология виброизображения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5F448-E895-4AC3-9E1C-92C3F8C4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4723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CE45E-78D1-425B-A150-AAE842E9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 каких областях </a:t>
            </a:r>
            <a:r>
              <a:rPr lang="ru-RU" sz="3200" b="1" dirty="0"/>
              <a:t>конфликтологии </a:t>
            </a:r>
            <a:r>
              <a:rPr lang="ru-RU" sz="3200" dirty="0"/>
              <a:t>наиболее перспективно применение </a:t>
            </a:r>
            <a:r>
              <a:rPr lang="ru-RU" sz="3200" dirty="0">
                <a:solidFill>
                  <a:schemeClr val="accent6"/>
                </a:solidFill>
              </a:rPr>
              <a:t>технологии виброизображения</a:t>
            </a:r>
            <a:r>
              <a:rPr lang="ru-RU" sz="3200" dirty="0"/>
              <a:t>?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3CD962-9D82-445A-BCB3-EE779A5A9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 переговорах, при стратегии активного соперничества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51716-4DC3-400E-A0A0-3D6C8425B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35993"/>
            <a:ext cx="6353908" cy="3951288"/>
          </a:xfrm>
        </p:spPr>
        <p:txBody>
          <a:bodyPr/>
          <a:lstStyle/>
          <a:p>
            <a:r>
              <a:rPr lang="ru-RU" dirty="0"/>
              <a:t>Информативность сигналов виброизображения обеспечивает уникальную возможность сочетать </a:t>
            </a:r>
            <a:r>
              <a:rPr lang="ru-RU" b="1" dirty="0"/>
              <a:t>одновременное исследование сознательной и бессознательной реакции</a:t>
            </a:r>
            <a:r>
              <a:rPr lang="ru-RU" dirty="0"/>
              <a:t>, что позволяет раскрывать </a:t>
            </a:r>
            <a:r>
              <a:rPr lang="ru-RU" b="1" dirty="0">
                <a:solidFill>
                  <a:srgbClr val="FF0000"/>
                </a:solidFill>
              </a:rPr>
              <a:t>новые качества личности</a:t>
            </a:r>
            <a:r>
              <a:rPr lang="ru-RU" dirty="0"/>
              <a:t>, а в тех случаях, когда это необходимо и допустимо, </a:t>
            </a:r>
            <a:r>
              <a:rPr lang="ru-RU" b="1" dirty="0">
                <a:solidFill>
                  <a:srgbClr val="FF0000"/>
                </a:solidFill>
              </a:rPr>
              <a:t>получать скрытую (или скрываемую</a:t>
            </a:r>
            <a:r>
              <a:rPr lang="ru-RU" dirty="0"/>
              <a:t>) информацию о человеке [Минкин, 2019: 12-13].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C8C999-5766-4A8D-8A5B-35394C345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4193AC-A090-4F30-9076-7B062EBF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B640BCC-08B3-4DF2-8322-BAC01DD1C3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32" y="1373335"/>
            <a:ext cx="3671668" cy="5484665"/>
          </a:xfrm>
        </p:spPr>
      </p:pic>
    </p:spTree>
    <p:extLst>
      <p:ext uri="{BB962C8B-B14F-4D97-AF65-F5344CB8AC3E}">
        <p14:creationId xmlns:p14="http://schemas.microsoft.com/office/powerpoint/2010/main" val="11753045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AC11D8C7-E314-4305-AD69-E69FA742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4845"/>
          </a:xfrm>
        </p:spPr>
        <p:txBody>
          <a:bodyPr/>
          <a:lstStyle/>
          <a:p>
            <a:r>
              <a:rPr lang="ru-RU" sz="3200" dirty="0"/>
              <a:t>В каких областях </a:t>
            </a:r>
            <a:r>
              <a:rPr lang="ru-RU" sz="3200" b="1" dirty="0"/>
              <a:t>конфликтологии</a:t>
            </a:r>
            <a:r>
              <a:rPr lang="ru-RU" sz="3200" dirty="0"/>
              <a:t> наиболее перспективно применение </a:t>
            </a:r>
            <a:r>
              <a:rPr lang="ru-RU" sz="3200" dirty="0">
                <a:solidFill>
                  <a:schemeClr val="accent6"/>
                </a:solidFill>
              </a:rPr>
              <a:t>технологии виброизображения</a:t>
            </a:r>
            <a:r>
              <a:rPr lang="ru-RU" sz="3200" dirty="0"/>
              <a:t>?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B3A31C5-FB07-45C9-A1C4-2598B07A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864844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 подготовка к переговорам, в преподавании политической конфликтологии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4E79F8A-70BB-4326-8F37-3EC526A1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39A588F9-23EF-48E3-9472-9A02328EAC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17" y="1535113"/>
            <a:ext cx="6195483" cy="4986680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352E25-016B-437C-934A-C4B32AC9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E14D2749-45F1-4334-AECF-3E15EA51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02" y="2174875"/>
            <a:ext cx="5518215" cy="39512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Представляется перспективным составление </a:t>
            </a:r>
            <a:r>
              <a:rPr lang="ru-RU" b="1" dirty="0"/>
              <a:t>психофизиологических портретов участников </a:t>
            </a:r>
            <a:r>
              <a:rPr lang="ru-RU" b="1" dirty="0">
                <a:solidFill>
                  <a:srgbClr val="FF0000"/>
                </a:solidFill>
              </a:rPr>
              <a:t>межличностных конфликтов </a:t>
            </a:r>
            <a:r>
              <a:rPr lang="ru-RU" dirty="0"/>
              <a:t>на </a:t>
            </a:r>
            <a:r>
              <a:rPr lang="ru-RU" dirty="0">
                <a:solidFill>
                  <a:schemeClr val="accent6"/>
                </a:solidFill>
              </a:rPr>
              <a:t>основе технологии виброизображения для</a:t>
            </a:r>
            <a:r>
              <a:rPr lang="ru-RU" dirty="0"/>
              <a:t> </a:t>
            </a:r>
            <a:r>
              <a:rPr lang="ru-RU" b="1" dirty="0"/>
              <a:t>подготовки к переговорам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выбор вида переговоров и стратегии проведения, определение тактики и стиля и т.д.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07470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694D4D0-BA57-4F85-AE1B-1C12EC4B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Применение </a:t>
            </a:r>
            <a:r>
              <a:rPr lang="ru-RU" sz="4000" dirty="0">
                <a:solidFill>
                  <a:schemeClr val="accent6"/>
                </a:solidFill>
              </a:rPr>
              <a:t>технологии виброизображения </a:t>
            </a:r>
            <a:r>
              <a:rPr lang="ru-RU" sz="4000" dirty="0"/>
              <a:t>в </a:t>
            </a:r>
            <a:r>
              <a:rPr lang="ru-RU" sz="4000" b="1" dirty="0">
                <a:solidFill>
                  <a:srgbClr val="FF0000"/>
                </a:solidFill>
              </a:rPr>
              <a:t>преподавании конфликтологии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DB8CF94-FC24-4FAF-9D34-34137C71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повышения качества обучения конфликтологии в ВУЗах стоит подумать о том, какие новые возможности появятся в результате </a:t>
            </a:r>
            <a:r>
              <a:rPr lang="ru-RU" dirty="0">
                <a:solidFill>
                  <a:srgbClr val="FF0000"/>
                </a:solidFill>
              </a:rPr>
              <a:t>внедрения в учебный процесс </a:t>
            </a:r>
            <a:r>
              <a:rPr lang="ru-RU" dirty="0">
                <a:solidFill>
                  <a:schemeClr val="accent6"/>
                </a:solidFill>
              </a:rPr>
              <a:t>технологии виброизображения.</a:t>
            </a:r>
          </a:p>
          <a:p>
            <a:r>
              <a:rPr lang="ru-RU" dirty="0"/>
              <a:t>Например, определение </a:t>
            </a:r>
            <a:r>
              <a:rPr lang="ru-RU" dirty="0">
                <a:solidFill>
                  <a:schemeClr val="accent6"/>
                </a:solidFill>
              </a:rPr>
              <a:t>профиля множественного интеллекта </a:t>
            </a:r>
            <a:r>
              <a:rPr lang="ru-RU" b="1" dirty="0"/>
              <a:t>студента-первокурсника</a:t>
            </a:r>
            <a:r>
              <a:rPr lang="ru-RU" dirty="0"/>
              <a:t> даст возможность для проектирования на </a:t>
            </a:r>
            <a:r>
              <a:rPr lang="ru-RU" b="1" dirty="0"/>
              <a:t>объективной основе </a:t>
            </a:r>
            <a:r>
              <a:rPr lang="ru-RU" dirty="0"/>
              <a:t>его </a:t>
            </a:r>
            <a:r>
              <a:rPr lang="ru-RU" b="1" dirty="0">
                <a:solidFill>
                  <a:srgbClr val="FF0000"/>
                </a:solidFill>
              </a:rPr>
              <a:t>индивидуального образовательного маршрута </a:t>
            </a:r>
            <a:r>
              <a:rPr lang="ru-RU" dirty="0"/>
              <a:t>на весь период обучения.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6F0C9-C0D2-4C90-8095-4A2B0A2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7033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995577-9384-4977-B23A-04C6FCE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Происхождение конфликтологии</a:t>
            </a:r>
            <a:r>
              <a:rPr lang="ru-RU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3C44A-A5E8-45B5-B431-B3D51051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Конфликтология</a:t>
            </a:r>
            <a:r>
              <a:rPr lang="ru-RU" dirty="0"/>
              <a:t> как  междисциплинарная деятельность, направленная на исследование </a:t>
            </a:r>
            <a:r>
              <a:rPr lang="ru-RU" b="1" dirty="0"/>
              <a:t>конфликтов</a:t>
            </a:r>
            <a:r>
              <a:rPr lang="ru-RU" dirty="0"/>
              <a:t>, их  предупреждение и разрешение – </a:t>
            </a:r>
            <a:r>
              <a:rPr lang="ru-RU" dirty="0">
                <a:solidFill>
                  <a:srgbClr val="FF0000"/>
                </a:solidFill>
              </a:rPr>
              <a:t>дитя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западной культуры </a:t>
            </a:r>
            <a:r>
              <a:rPr lang="ru-RU" dirty="0"/>
              <a:t>(США, Европы). 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Первый </a:t>
            </a:r>
            <a:r>
              <a:rPr lang="ru-RU" b="1" dirty="0"/>
              <a:t>русский учебник </a:t>
            </a:r>
            <a:r>
              <a:rPr lang="ru-RU" dirty="0"/>
              <a:t>для вузов был издан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20 лет назад </a:t>
            </a:r>
            <a:r>
              <a:rPr lang="ru-RU" dirty="0"/>
              <a:t>под ред. доктора филос. наук  </a:t>
            </a:r>
            <a:r>
              <a:rPr lang="ru-RU" b="1" dirty="0"/>
              <a:t>А. С. Кармина</a:t>
            </a:r>
            <a:r>
              <a:rPr lang="ru-RU" dirty="0"/>
              <a:t>. </a:t>
            </a:r>
            <a:r>
              <a:rPr lang="ru-RU" b="1" dirty="0"/>
              <a:t>Конфликтологи</a:t>
            </a:r>
            <a:r>
              <a:rPr lang="ru-RU" dirty="0"/>
              <a:t>я, </a:t>
            </a:r>
            <a:r>
              <a:rPr lang="ru-RU" b="1" dirty="0"/>
              <a:t>Издательство «Лань</a:t>
            </a:r>
            <a:r>
              <a:rPr lang="ru-RU" dirty="0"/>
              <a:t>». </a:t>
            </a:r>
            <a:r>
              <a:rPr lang="ru-RU" b="1" dirty="0"/>
              <a:t>1999</a:t>
            </a:r>
            <a:r>
              <a:rPr lang="ru-RU" dirty="0"/>
              <a:t> . </a:t>
            </a:r>
            <a:r>
              <a:rPr lang="ru-RU" b="1" dirty="0"/>
              <a:t>448 с.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726823-680B-47A7-889A-16D487A3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BC998-11AF-4EB7-BAE9-4DA7A5D12DC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9642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F917D2F9-6807-4CE1-889B-91ADB9F6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DD092-76C2-4706-ADD6-5B518B8BD33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912708A-08AE-4DB8-916A-90F7073CD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6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EB56F73-CB5A-4E39-9590-0DFC480A4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3914" y="1458913"/>
            <a:ext cx="7989887" cy="46085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/>
          </a:p>
          <a:p>
            <a:pPr algn="ctr" eaLnBrk="1" hangingPunct="1">
              <a:buFontTx/>
              <a:buNone/>
            </a:pPr>
            <a:r>
              <a:rPr lang="ru-RU" altLang="ru-RU" b="1" dirty="0"/>
              <a:t>Георгий Васильевич Зазулин     </a:t>
            </a:r>
            <a:endParaRPr lang="en-US" altLang="ru-RU" b="1" dirty="0"/>
          </a:p>
          <a:p>
            <a:pPr algn="ctr" eaLnBrk="1" hangingPunct="1">
              <a:buFontTx/>
              <a:buNone/>
            </a:pPr>
            <a:r>
              <a:rPr lang="de-DE" altLang="ru-RU" sz="4000" dirty="0"/>
              <a:t>e</a:t>
            </a:r>
            <a:r>
              <a:rPr lang="ru-RU" altLang="ru-RU" sz="4000" dirty="0"/>
              <a:t>-</a:t>
            </a:r>
            <a:r>
              <a:rPr lang="de-DE" altLang="ru-RU" sz="4000" dirty="0"/>
              <a:t>mail</a:t>
            </a:r>
            <a:r>
              <a:rPr lang="ru-RU" altLang="ru-RU" sz="4000" dirty="0"/>
              <a:t>: </a:t>
            </a:r>
            <a:r>
              <a:rPr lang="en-US" altLang="ru-RU" sz="4000" b="1" dirty="0">
                <a:solidFill>
                  <a:schemeClr val="accent2"/>
                </a:solidFill>
              </a:rPr>
              <a:t>zazulin@elsys.ru</a:t>
            </a:r>
          </a:p>
          <a:p>
            <a:pPr algn="ctr" eaLnBrk="1" hangingPunct="1">
              <a:buFontTx/>
              <a:buNone/>
            </a:pPr>
            <a:r>
              <a:rPr lang="en-US" altLang="ru-RU" b="1" dirty="0"/>
              <a:t> </a:t>
            </a:r>
            <a:endParaRPr lang="en-US" altLang="ru-RU" dirty="0"/>
          </a:p>
          <a:p>
            <a:pPr algn="ctr" eaLnBrk="1" hangingPunct="1">
              <a:buFontTx/>
              <a:buNone/>
            </a:pPr>
            <a:r>
              <a:rPr lang="en-US" altLang="ru-RU" sz="3600" b="1" dirty="0">
                <a:solidFill>
                  <a:schemeClr val="accent2"/>
                </a:solidFill>
              </a:rPr>
              <a:t>www.psymaker.com</a:t>
            </a:r>
          </a:p>
          <a:p>
            <a:pPr algn="ctr" eaLnBrk="1" hangingPunct="1">
              <a:buFontTx/>
              <a:buNone/>
            </a:pPr>
            <a:endParaRPr lang="ru-RU" altLang="ru-RU" sz="36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8CDE7-D48A-4FE4-A599-F3CB6B49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Открытие виброизображения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1BE36-FD17-4B43-99D7-55A311ED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Виброизображение</a:t>
            </a:r>
            <a:r>
              <a:rPr lang="ru-RU" dirty="0"/>
              <a:t>  как реальное </a:t>
            </a:r>
            <a:r>
              <a:rPr lang="ru-RU" u="sng" dirty="0"/>
              <a:t>физико-психо-физиологическое явление было </a:t>
            </a:r>
            <a:r>
              <a:rPr lang="ru-RU" dirty="0"/>
              <a:t>открыто </a:t>
            </a:r>
            <a:r>
              <a:rPr lang="ru-RU" b="1" dirty="0">
                <a:solidFill>
                  <a:srgbClr val="FF0000"/>
                </a:solidFill>
              </a:rPr>
              <a:t>в России </a:t>
            </a:r>
            <a:r>
              <a:rPr lang="ru-RU" dirty="0"/>
              <a:t>командой разработчиков, имеющих в основном </a:t>
            </a:r>
            <a:r>
              <a:rPr lang="ru-RU" b="1" dirty="0"/>
              <a:t>техническое образование.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Первые </a:t>
            </a:r>
            <a:r>
              <a:rPr lang="ru-RU" b="1" dirty="0"/>
              <a:t>картинки виброизображений </a:t>
            </a:r>
            <a:r>
              <a:rPr lang="ru-RU" dirty="0"/>
              <a:t>были получены около </a:t>
            </a:r>
            <a:r>
              <a:rPr lang="ru-RU" b="1" dirty="0">
                <a:solidFill>
                  <a:srgbClr val="FF0000"/>
                </a:solidFill>
              </a:rPr>
              <a:t>20 лет назад. </a:t>
            </a:r>
            <a:r>
              <a:rPr lang="ru-RU" dirty="0"/>
              <a:t>Технология на основе виброизображения стала использоваться для </a:t>
            </a:r>
            <a:r>
              <a:rPr lang="ru-RU" dirty="0">
                <a:solidFill>
                  <a:srgbClr val="FF0000"/>
                </a:solidFill>
              </a:rPr>
              <a:t>бесконтактного </a:t>
            </a:r>
            <a:r>
              <a:rPr lang="ru-RU" dirty="0"/>
              <a:t>исследования </a:t>
            </a:r>
            <a:r>
              <a:rPr lang="ru-RU" b="1" dirty="0"/>
              <a:t>психофизиологического состояния (ПФС) человека.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15BE48-5EF0-452A-91A3-BAFB531E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00877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79DEEA-8441-459D-B031-E362031B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85" y="241557"/>
            <a:ext cx="10972800" cy="1143000"/>
          </a:xfrm>
        </p:spPr>
        <p:txBody>
          <a:bodyPr/>
          <a:lstStyle/>
          <a:p>
            <a:r>
              <a:rPr lang="ru-RU" sz="3600" b="1" dirty="0"/>
              <a:t>Первый</a:t>
            </a:r>
            <a:r>
              <a:rPr lang="ru-RU" sz="3600" dirty="0"/>
              <a:t> русский учебник по конфликтологии и </a:t>
            </a:r>
            <a:r>
              <a:rPr lang="ru-RU" sz="3600" b="1" dirty="0"/>
              <a:t>первые</a:t>
            </a:r>
            <a:r>
              <a:rPr lang="ru-RU" sz="3600" dirty="0"/>
              <a:t> виброизображения появились </a:t>
            </a:r>
            <a:r>
              <a:rPr lang="ru-RU" sz="3600" dirty="0">
                <a:solidFill>
                  <a:srgbClr val="FF0000"/>
                </a:solidFill>
              </a:rPr>
              <a:t>примерно </a:t>
            </a:r>
            <a:r>
              <a:rPr lang="ru-RU" sz="3600" b="1" dirty="0">
                <a:solidFill>
                  <a:srgbClr val="FF0000"/>
                </a:solidFill>
              </a:rPr>
              <a:t> в одно время</a:t>
            </a:r>
            <a:r>
              <a:rPr lang="ru-RU" sz="3600" b="1" dirty="0"/>
              <a:t>, </a:t>
            </a:r>
            <a:r>
              <a:rPr lang="ru-RU" sz="3600" dirty="0"/>
              <a:t>около 20 лет назад</a:t>
            </a:r>
            <a:r>
              <a:rPr lang="ru-RU" dirty="0"/>
              <a:t>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07A48E5-18B6-473B-87BF-33EC9F75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Авторы: филос., психологи, филолог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E29C35F-BF1D-4F58-860D-35DB47003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61" y="2292350"/>
            <a:ext cx="3066793" cy="475171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5D03A3E-326A-4FCD-B4A2-82928DD4D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796108"/>
            <a:ext cx="5389033" cy="378767"/>
          </a:xfrm>
        </p:spPr>
        <p:txBody>
          <a:bodyPr/>
          <a:lstStyle/>
          <a:p>
            <a:pPr algn="ctr"/>
            <a:r>
              <a:rPr lang="ru-RU" dirty="0"/>
              <a:t>Разработчики: технари (В. Минкин) 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0D6CA95-BEA4-455F-863F-C5C1CC6A49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01420" y="2292350"/>
            <a:ext cx="4807477" cy="475171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3A7568-9759-4323-8291-FE513C9A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4653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A982B-32E9-483A-9459-08861A9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Прошло 20 лет</a:t>
            </a:r>
            <a:r>
              <a:rPr lang="ru-RU" sz="3600" dirty="0"/>
              <a:t>. </a:t>
            </a:r>
            <a:r>
              <a:rPr lang="ru-RU" sz="3600" b="1" dirty="0"/>
              <a:t>Достижения</a:t>
            </a:r>
            <a:r>
              <a:rPr lang="ru-RU" sz="3600" dirty="0"/>
              <a:t> </a:t>
            </a:r>
            <a:r>
              <a:rPr lang="ru-RU" sz="3600" b="1" dirty="0"/>
              <a:t>российской</a:t>
            </a:r>
            <a:r>
              <a:rPr lang="ru-RU" sz="3600" dirty="0"/>
              <a:t> </a:t>
            </a:r>
            <a:r>
              <a:rPr lang="ru-RU" sz="3600" b="1" dirty="0"/>
              <a:t>конфликтологии </a:t>
            </a:r>
            <a:r>
              <a:rPr lang="ru-RU" sz="3600" dirty="0"/>
              <a:t>и </a:t>
            </a:r>
            <a:r>
              <a:rPr lang="ru-RU" sz="3600" b="1" dirty="0"/>
              <a:t>технологии виброизображения.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F3219-B2C4-4642-B3AD-623D286D7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Конфликтология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8A2D9-8B69-49E9-8752-CC5A94D5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4530725"/>
          </a:xfrm>
        </p:spPr>
        <p:txBody>
          <a:bodyPr/>
          <a:lstStyle/>
          <a:p>
            <a:r>
              <a:rPr lang="ru-RU" dirty="0"/>
              <a:t>В 1999 году на философском ф-те СПбГУ была образована </a:t>
            </a:r>
            <a:r>
              <a:rPr lang="ru-RU" b="1" dirty="0"/>
              <a:t>кафедра конфликтологии  </a:t>
            </a:r>
            <a:r>
              <a:rPr lang="ru-RU" dirty="0"/>
              <a:t>(заведующий </a:t>
            </a:r>
            <a:r>
              <a:rPr lang="ru-RU" dirty="0" err="1"/>
              <a:t>док.полит.наук</a:t>
            </a:r>
            <a:r>
              <a:rPr lang="ru-RU" dirty="0"/>
              <a:t> Стребков А.И.) </a:t>
            </a:r>
          </a:p>
          <a:p>
            <a:r>
              <a:rPr lang="ru-RU" dirty="0"/>
              <a:t>«</a:t>
            </a:r>
            <a:r>
              <a:rPr lang="ru-RU" i="1" dirty="0"/>
              <a:t>Сегодня конфликтология в России уверенно развивается, признана научным сообществом и полностью поддерживается со стороны государства, причём как </a:t>
            </a:r>
            <a:r>
              <a:rPr lang="ru-RU" b="1" i="1" dirty="0"/>
              <a:t>наука</a:t>
            </a:r>
            <a:r>
              <a:rPr lang="ru-RU" i="1" dirty="0"/>
              <a:t>, </a:t>
            </a:r>
            <a:r>
              <a:rPr lang="ru-RU" b="1" i="1" dirty="0"/>
              <a:t>образовательная программа </a:t>
            </a:r>
            <a:r>
              <a:rPr lang="ru-RU" i="1" dirty="0"/>
              <a:t>и </a:t>
            </a:r>
            <a:r>
              <a:rPr lang="ru-RU" b="1" i="1" dirty="0"/>
              <a:t>практический инструмент</a:t>
            </a:r>
            <a:r>
              <a:rPr lang="ru-RU" dirty="0"/>
              <a:t>».</a:t>
            </a:r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https://moluch.ru/publication</a:t>
            </a:r>
            <a:endParaRPr lang="ru-RU" b="1" u="sng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68C59B-DE46-41C7-9948-B3C3F6B51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Технология виброизображения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FAA0F6-DFC1-4E5B-A3E9-679ACEF40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585884" cy="395128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Сделала большой шаг вперед от непонятной игрушки, до наиболее известной в мире </a:t>
            </a:r>
            <a:r>
              <a:rPr lang="ru-RU" b="1" i="1" u="sng" dirty="0"/>
              <a:t>технологии психофизиологической детекции</a:t>
            </a:r>
            <a:r>
              <a:rPr lang="ru-RU" u="sng" dirty="0"/>
              <a:t>» (Минкин В.А.)</a:t>
            </a:r>
          </a:p>
          <a:p>
            <a:r>
              <a:rPr lang="ru-RU" b="1" dirty="0"/>
              <a:t>ООО «ЭЛСИС» </a:t>
            </a:r>
            <a:r>
              <a:rPr lang="ru-RU" dirty="0"/>
              <a:t>созданы условия для разработки на основе виброизображения </a:t>
            </a:r>
            <a:r>
              <a:rPr lang="ru-RU" b="1" dirty="0">
                <a:solidFill>
                  <a:srgbClr val="FF0000"/>
                </a:solidFill>
              </a:rPr>
              <a:t>новых технологий, </a:t>
            </a:r>
            <a:r>
              <a:rPr lang="ru-RU" dirty="0"/>
              <a:t>позволяющих   исследовать процессы </a:t>
            </a:r>
            <a:r>
              <a:rPr lang="ru-RU" b="1" dirty="0"/>
              <a:t>сознания и интеллекта человека.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EBEB90-CA29-4708-8254-D4A9C554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4863-DCF0-46B1-B60F-04A4654E393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76355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>
            <a:extLst>
              <a:ext uri="{FF2B5EF4-FFF2-40B4-BE49-F238E27FC236}">
                <a16:creationId xmlns:a16="http://schemas.microsoft.com/office/drawing/2014/main" id="{C1CB56C5-7524-4E22-AEE3-4E4DDA96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3711" r="5052" b="4604"/>
          <a:stretch>
            <a:fillRect/>
          </a:stretch>
        </p:blipFill>
        <p:spPr bwMode="auto">
          <a:xfrm>
            <a:off x="1738313" y="4618039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2">
            <a:extLst>
              <a:ext uri="{FF2B5EF4-FFF2-40B4-BE49-F238E27FC236}">
                <a16:creationId xmlns:a16="http://schemas.microsoft.com/office/drawing/2014/main" id="{91C70F81-AA80-4094-89F8-ED6B6D67F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986" r="4079" b="4329"/>
          <a:stretch>
            <a:fillRect/>
          </a:stretch>
        </p:blipFill>
        <p:spPr bwMode="auto">
          <a:xfrm>
            <a:off x="8416925" y="4951413"/>
            <a:ext cx="12271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>
            <a:extLst>
              <a:ext uri="{FF2B5EF4-FFF2-40B4-BE49-F238E27FC236}">
                <a16:creationId xmlns:a16="http://schemas.microsoft.com/office/drawing/2014/main" id="{DC0C31DA-EFB2-425D-A194-2D16A2CF9C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27450" y="0"/>
            <a:ext cx="4864100" cy="759655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rgbClr val="6666FF"/>
                </a:solidFill>
              </a:rPr>
              <a:t>Что сделано за 20 лет </a:t>
            </a:r>
          </a:p>
        </p:txBody>
      </p:sp>
      <p:pic>
        <p:nvPicPr>
          <p:cNvPr id="38917" name="Picture 4" descr="Patent2187904Preobr_izobrag">
            <a:extLst>
              <a:ext uri="{FF2B5EF4-FFF2-40B4-BE49-F238E27FC236}">
                <a16:creationId xmlns:a16="http://schemas.microsoft.com/office/drawing/2014/main" id="{86078699-22A0-4795-924D-2341008E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9" y="358775"/>
            <a:ext cx="1285875" cy="1962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5">
            <a:extLst>
              <a:ext uri="{FF2B5EF4-FFF2-40B4-BE49-F238E27FC236}">
                <a16:creationId xmlns:a16="http://schemas.microsoft.com/office/drawing/2014/main" id="{D18C8989-B2F8-4D52-8B0F-53BF47A368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25864" y="358775"/>
            <a:ext cx="4579937" cy="5735053"/>
          </a:xfrm>
          <a:noFill/>
        </p:spPr>
        <p:txBody>
          <a:bodyPr/>
          <a:lstStyle/>
          <a:p>
            <a:pPr marL="666750" indent="-666750" algn="just" defTabSz="1001713" eaLnBrk="1" hangingPunct="1">
              <a:lnSpc>
                <a:spcPct val="80000"/>
              </a:lnSpc>
              <a:buClr>
                <a:schemeClr val="accent2"/>
              </a:buClr>
              <a:buSzPct val="30000"/>
            </a:pPr>
            <a:endParaRPr lang="ru-RU" altLang="en-US" sz="800" dirty="0">
              <a:cs typeface="Times New Roman" panose="02020603050405020304" pitchFamily="18" charset="0"/>
            </a:endParaRP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2000" dirty="0">
                <a:cs typeface="Times New Roman" panose="02020603050405020304" pitchFamily="18" charset="0"/>
              </a:rPr>
              <a:t>С 2005 года изготовлено, продано и успешно работает </a:t>
            </a:r>
            <a:r>
              <a:rPr lang="ru-RU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несколько тысяч систем </a:t>
            </a:r>
            <a:r>
              <a:rPr lang="ru-RU" altLang="en-US" sz="2000" dirty="0" err="1">
                <a:cs typeface="Times New Roman" panose="02020603050405020304" pitchFamily="18" charset="0"/>
              </a:rPr>
              <a:t>ВиброИзображения</a:t>
            </a:r>
            <a:r>
              <a:rPr lang="ru-RU" altLang="en-US" sz="2000" dirty="0">
                <a:cs typeface="Times New Roman" panose="02020603050405020304" pitchFamily="18" charset="0"/>
              </a:rPr>
              <a:t>, применяемых </a:t>
            </a:r>
            <a:r>
              <a:rPr lang="ru-RU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для различных задач. </a:t>
            </a:r>
            <a:r>
              <a:rPr lang="ru-RU" altLang="en-US" sz="2000" dirty="0">
                <a:cs typeface="Times New Roman" panose="02020603050405020304" pitchFamily="18" charset="0"/>
              </a:rPr>
              <a:t>Продукция успешно работает в США, Канаде, Германии, Израиле, </a:t>
            </a:r>
            <a:r>
              <a:rPr lang="ru-RU" altLang="en-US" sz="2000" dirty="0" err="1">
                <a:cs typeface="Times New Roman" panose="02020603050405020304" pitchFamily="18" charset="0"/>
              </a:rPr>
              <a:t>Ю.Корее</a:t>
            </a:r>
            <a:r>
              <a:rPr lang="ru-RU" altLang="en-US" sz="2000" dirty="0">
                <a:cs typeface="Times New Roman" panose="02020603050405020304" pitchFamily="18" charset="0"/>
              </a:rPr>
              <a:t>, Китае, Японии, России.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2000" dirty="0">
                <a:cs typeface="Times New Roman" panose="02020603050405020304" pitchFamily="18" charset="0"/>
              </a:rPr>
              <a:t>Получены рекомендации ВИПК МВД России</a:t>
            </a:r>
            <a:r>
              <a:rPr lang="en-US" altLang="en-US" sz="2000" dirty="0">
                <a:cs typeface="Times New Roman" panose="02020603050405020304" pitchFamily="18" charset="0"/>
              </a:rPr>
              <a:t> (2007 </a:t>
            </a:r>
            <a:r>
              <a:rPr lang="ru-RU" altLang="en-US" sz="2000" dirty="0">
                <a:cs typeface="Times New Roman" panose="02020603050405020304" pitchFamily="18" charset="0"/>
              </a:rPr>
              <a:t>год) на применение системы </a:t>
            </a:r>
            <a:r>
              <a:rPr lang="ru-RU" altLang="en-US" sz="2000" dirty="0" err="1">
                <a:cs typeface="Times New Roman" panose="02020603050405020304" pitchFamily="18" charset="0"/>
              </a:rPr>
              <a:t>ВиброИзображения</a:t>
            </a:r>
            <a:r>
              <a:rPr lang="ru-RU" altLang="en-US" sz="2000" dirty="0">
                <a:cs typeface="Times New Roman" panose="02020603050405020304" pitchFamily="18" charset="0"/>
              </a:rPr>
              <a:t> для </a:t>
            </a:r>
            <a:r>
              <a:rPr lang="ru-RU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обеспечения авиационной безопасности</a:t>
            </a:r>
            <a:r>
              <a:rPr lang="ru-RU" altLang="en-US" sz="2000" dirty="0">
                <a:cs typeface="Times New Roman" panose="02020603050405020304" pitchFamily="18" charset="0"/>
              </a:rPr>
              <a:t>.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2000" dirty="0">
                <a:cs typeface="Times New Roman" panose="02020603050405020304" pitchFamily="18" charset="0"/>
              </a:rPr>
              <a:t>Система виброизображения </a:t>
            </a:r>
            <a:r>
              <a:rPr lang="ru-RU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успешно эксплуатируется в аэропортах </a:t>
            </a:r>
            <a:r>
              <a:rPr lang="ru-RU" altLang="en-US" sz="2000" dirty="0">
                <a:cs typeface="Times New Roman" panose="02020603050405020304" pitchFamily="18" charset="0"/>
              </a:rPr>
              <a:t>РФ, на объектах МВД, ФСО, МО и Минатома. </a:t>
            </a: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ebdings" panose="05030102010509060703" pitchFamily="18" charset="2"/>
              <a:buAutoNum type="arabicPeriod"/>
            </a:pPr>
            <a:r>
              <a:rPr lang="ru-RU" altLang="en-US" sz="2000" dirty="0">
                <a:cs typeface="Times New Roman" panose="02020603050405020304" pitchFamily="18" charset="0"/>
              </a:rPr>
              <a:t>Успешно проведены НИР и ОКР, разработаны документация и методики по применению системы виброизображения для </a:t>
            </a:r>
            <a:r>
              <a:rPr lang="ru-RU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выявления потенциально опасных людей</a:t>
            </a:r>
            <a:r>
              <a:rPr lang="ru-RU" altLang="en-US" sz="2000" dirty="0">
                <a:cs typeface="Times New Roman" panose="02020603050405020304" pitchFamily="18" charset="0"/>
              </a:rPr>
              <a:t>.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66750" indent="-666750" algn="l" defTabSz="1001713"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endParaRPr lang="ru-RU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38919" name="Picture 6" descr="Patent2289310">
            <a:extLst>
              <a:ext uri="{FF2B5EF4-FFF2-40B4-BE49-F238E27FC236}">
                <a16:creationId xmlns:a16="http://schemas.microsoft.com/office/drawing/2014/main" id="{D919B1B9-43BC-41D3-BA31-C3F4A53B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953" r="5304" b="4713"/>
          <a:stretch>
            <a:fillRect/>
          </a:stretch>
        </p:blipFill>
        <p:spPr bwMode="auto">
          <a:xfrm>
            <a:off x="9215439" y="1801813"/>
            <a:ext cx="1074737" cy="1706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7" descr="DiplomaVI">
            <a:extLst>
              <a:ext uri="{FF2B5EF4-FFF2-40B4-BE49-F238E27FC236}">
                <a16:creationId xmlns:a16="http://schemas.microsoft.com/office/drawing/2014/main" id="{39607C8E-5F19-48F9-8EB1-C4B4289E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58775"/>
            <a:ext cx="1222375" cy="1809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8" descr="US6668071">
            <a:extLst>
              <a:ext uri="{FF2B5EF4-FFF2-40B4-BE49-F238E27FC236}">
                <a16:creationId xmlns:a16="http://schemas.microsoft.com/office/drawing/2014/main" id="{3AB434E6-69F5-484B-BA10-CF88F692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801813"/>
            <a:ext cx="1168400" cy="18399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9" descr="AuraUS">
            <a:extLst>
              <a:ext uri="{FF2B5EF4-FFF2-40B4-BE49-F238E27FC236}">
                <a16:creationId xmlns:a16="http://schemas.microsoft.com/office/drawing/2014/main" id="{CB3258C2-CD6B-4118-A87F-5908CFDF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10381" b="11346"/>
          <a:stretch>
            <a:fillRect/>
          </a:stretch>
        </p:blipFill>
        <p:spPr bwMode="auto">
          <a:xfrm>
            <a:off x="2241551" y="3011489"/>
            <a:ext cx="1135063" cy="1724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2" descr="Svidetelstvo programa VI6">
            <a:extLst>
              <a:ext uri="{FF2B5EF4-FFF2-40B4-BE49-F238E27FC236}">
                <a16:creationId xmlns:a16="http://schemas.microsoft.com/office/drawing/2014/main" id="{B6F50C6D-12CB-423C-9639-F5A42E5D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6" y="3011488"/>
            <a:ext cx="1192213" cy="1801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Рисунок 1">
            <a:extLst>
              <a:ext uri="{FF2B5EF4-FFF2-40B4-BE49-F238E27FC236}">
                <a16:creationId xmlns:a16="http://schemas.microsoft.com/office/drawing/2014/main" id="{96082847-FC54-4A68-A091-3408566CC6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2762" r="4510" b="4672"/>
          <a:stretch>
            <a:fillRect/>
          </a:stretch>
        </p:blipFill>
        <p:spPr bwMode="auto">
          <a:xfrm>
            <a:off x="9263064" y="4100514"/>
            <a:ext cx="12080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0A39617-A7ED-4646-9CA9-4CF6D6479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9311" y="301626"/>
            <a:ext cx="9073661" cy="646113"/>
          </a:xfrm>
        </p:spPr>
        <p:txBody>
          <a:bodyPr/>
          <a:lstStyle/>
          <a:p>
            <a:r>
              <a:rPr lang="ru-RU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Преимущества</a:t>
            </a:r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технологии виброизображения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F9F84DD-7263-4730-9AF8-EF203DB30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6425" y="1052514"/>
            <a:ext cx="8559800" cy="51911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en-US" sz="2394" dirty="0" err="1">
                <a:solidFill>
                  <a:srgbClr val="FF0000"/>
                </a:solidFill>
                <a:latin typeface="Arial" panose="020B0604020202020204" pitchFamily="34" charset="0"/>
              </a:rPr>
              <a:t>Бесконтактность</a:t>
            </a:r>
            <a:r>
              <a:rPr lang="ru-RU" altLang="en-US" sz="2394" dirty="0">
                <a:latin typeface="Arial" panose="020B0604020202020204" pitchFamily="34" charset="0"/>
              </a:rPr>
              <a:t> и дружественность пользователю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394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en-US" sz="2394" dirty="0">
                <a:latin typeface="Arial" panose="020B0604020202020204" pitchFamily="34" charset="0"/>
              </a:rPr>
              <a:t>Оперативность обработки данных </a:t>
            </a:r>
            <a:r>
              <a:rPr lang="ru-RU" altLang="en-US" sz="2394" dirty="0">
                <a:solidFill>
                  <a:srgbClr val="FF0000"/>
                </a:solidFill>
                <a:latin typeface="Arial" panose="020B0604020202020204" pitchFamily="34" charset="0"/>
              </a:rPr>
              <a:t>в режиме реального времени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394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en-US" sz="2394" dirty="0">
                <a:latin typeface="Arial" panose="020B0604020202020204" pitchFamily="34" charset="0"/>
              </a:rPr>
              <a:t>Возможность </a:t>
            </a:r>
            <a:r>
              <a:rPr lang="ru-RU" altLang="en-US" sz="2394" dirty="0">
                <a:solidFill>
                  <a:srgbClr val="FF0000"/>
                </a:solidFill>
                <a:latin typeface="Arial" panose="020B0604020202020204" pitchFamily="34" charset="0"/>
              </a:rPr>
              <a:t>сохранения информации </a:t>
            </a:r>
            <a:r>
              <a:rPr lang="ru-RU" altLang="en-US" sz="2394" dirty="0">
                <a:latin typeface="Arial" panose="020B0604020202020204" pitchFamily="34" charset="0"/>
              </a:rPr>
              <a:t>для повторного анализа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394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en-US" sz="2394" dirty="0">
                <a:latin typeface="Arial" panose="020B0604020202020204" pitchFamily="34" charset="0"/>
              </a:rPr>
              <a:t>Возможность </a:t>
            </a:r>
            <a:r>
              <a:rPr lang="ru-RU" altLang="en-US" sz="2394" dirty="0">
                <a:solidFill>
                  <a:srgbClr val="FF0000"/>
                </a:solidFill>
                <a:latin typeface="Arial" panose="020B0604020202020204" pitchFamily="34" charset="0"/>
              </a:rPr>
              <a:t>анализировать </a:t>
            </a:r>
            <a:r>
              <a:rPr lang="ru-RU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видеоматериалы</a:t>
            </a:r>
            <a:r>
              <a:rPr lang="ru-RU" altLang="en-US" sz="2394" dirty="0">
                <a:latin typeface="Arial" panose="020B0604020202020204" pitchFamily="34" charset="0"/>
              </a:rPr>
              <a:t>, полученные с любых источников</a:t>
            </a:r>
          </a:p>
          <a:p>
            <a:pPr>
              <a:lnSpc>
                <a:spcPct val="80000"/>
              </a:lnSpc>
              <a:defRPr/>
            </a:pPr>
            <a:endParaRPr lang="ru-RU" altLang="en-US" sz="2394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Использование стандартного и недорогого оборудования для </a:t>
            </a:r>
            <a:r>
              <a:rPr lang="ru-RU" altLang="en-US" sz="2400" b="1" dirty="0">
                <a:latin typeface="Arial" panose="020B0604020202020204" pitchFamily="34" charset="0"/>
              </a:rPr>
              <a:t>анализа ПФС </a:t>
            </a:r>
            <a:r>
              <a:rPr lang="ru-RU" altLang="en-US" sz="2400" dirty="0">
                <a:latin typeface="Arial" panose="020B0604020202020204" pitchFamily="34" charset="0"/>
              </a:rPr>
              <a:t>(приложения, касающиеся детекции </a:t>
            </a: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способностей</a:t>
            </a:r>
            <a:r>
              <a:rPr lang="ru-RU" altLang="en-US" sz="2400" dirty="0">
                <a:latin typeface="Arial" panose="020B0604020202020204" pitchFamily="34" charset="0"/>
              </a:rPr>
              <a:t>,</a:t>
            </a: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множественного интеллекта </a:t>
            </a:r>
            <a:r>
              <a:rPr lang="ru-RU" altLang="en-US" sz="2400" dirty="0">
                <a:latin typeface="Arial" panose="020B0604020202020204" pitchFamily="34" charset="0"/>
              </a:rPr>
              <a:t>и </a:t>
            </a: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психологического тестирования </a:t>
            </a:r>
            <a:r>
              <a:rPr lang="ru-RU" altLang="en-US" sz="2400" dirty="0">
                <a:latin typeface="Arial" panose="020B060402020202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394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5F64691B-EA34-448B-ACA8-DEA8DA6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91AC96-C994-490A-8BFE-4D2998DCFE05}" type="slidenum">
              <a:rPr lang="ru-RU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7D9931C-2310-451C-B353-97AA4167D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accent2"/>
                </a:solidFill>
              </a:rPr>
              <a:t>Применение виброизображения</a:t>
            </a:r>
          </a:p>
        </p:txBody>
      </p:sp>
      <p:graphicFrame>
        <p:nvGraphicFramePr>
          <p:cNvPr id="36868" name="Object 0">
            <a:extLst>
              <a:ext uri="{FF2B5EF4-FFF2-40B4-BE49-F238E27FC236}">
                <a16:creationId xmlns:a16="http://schemas.microsoft.com/office/drawing/2014/main" id="{0EC77E1D-1154-46E7-8EAC-01B711553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151" y="1455739"/>
          <a:ext cx="8353425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Диаграмма" r:id="rId4" imgW="7362860" imgH="4695767" progId="MSGraph.Chart.8">
                  <p:embed/>
                </p:oleObj>
              </mc:Choice>
              <mc:Fallback>
                <p:oleObj name="Диаграмма" r:id="rId4" imgW="7362860" imgH="4695767" progId="MSGraph.Chart.8">
                  <p:embed/>
                  <p:pic>
                    <p:nvPicPr>
                      <p:cNvPr id="36868" name="Object 0">
                        <a:extLst>
                          <a:ext uri="{FF2B5EF4-FFF2-40B4-BE49-F238E27FC236}">
                            <a16:creationId xmlns:a16="http://schemas.microsoft.com/office/drawing/2014/main" id="{0EC77E1D-1154-46E7-8EAC-01B711553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28" t="21051" r="9802" b="19418"/>
                      <a:stretch>
                        <a:fillRect/>
                      </a:stretch>
                    </p:blipFill>
                    <p:spPr bwMode="auto">
                      <a:xfrm>
                        <a:off x="1962151" y="1455739"/>
                        <a:ext cx="8353425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BBC78-B5E7-440C-AC49-9D08B016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3895"/>
            <a:ext cx="10363200" cy="1358705"/>
          </a:xfrm>
        </p:spPr>
        <p:txBody>
          <a:bodyPr/>
          <a:lstStyle/>
          <a:p>
            <a:r>
              <a:rPr lang="ru-RU" sz="3200" dirty="0"/>
              <a:t>Разве не очевидно, что у </a:t>
            </a:r>
            <a:r>
              <a:rPr lang="ru-RU" sz="3200" b="1" dirty="0"/>
              <a:t>конфликтологов</a:t>
            </a:r>
            <a:r>
              <a:rPr lang="ru-RU" sz="3200" dirty="0"/>
              <a:t> (</a:t>
            </a:r>
            <a:r>
              <a:rPr lang="ru-RU" sz="3200" dirty="0">
                <a:solidFill>
                  <a:schemeClr val="tx1"/>
                </a:solidFill>
              </a:rPr>
              <a:t>учителей, воспитателей) </a:t>
            </a:r>
            <a:r>
              <a:rPr lang="ru-RU" sz="3200" dirty="0"/>
              <a:t>должен возникнуть интерес  к внедрению </a:t>
            </a:r>
            <a:r>
              <a:rPr lang="ru-RU" sz="3200" dirty="0">
                <a:solidFill>
                  <a:schemeClr val="accent6"/>
                </a:solidFill>
              </a:rPr>
              <a:t>технологии виброизображения </a:t>
            </a:r>
            <a:r>
              <a:rPr lang="ru-RU" sz="3200" dirty="0"/>
              <a:t>в свою деятельность?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6B881E-F23A-4E9E-B719-2C013E6E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55" y="1752601"/>
            <a:ext cx="9238194" cy="514238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65B81-63D8-43BB-B6CC-BAA106A4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14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1736</Words>
  <Application>Microsoft Office PowerPoint</Application>
  <PresentationFormat>Широкоэкранный</PresentationFormat>
  <Paragraphs>138</Paragraphs>
  <Slides>20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Webdings</vt:lpstr>
      <vt:lpstr>1_Оформление по умолчанию</vt:lpstr>
      <vt:lpstr>Диаграмма</vt:lpstr>
      <vt:lpstr>Презентация PowerPoint</vt:lpstr>
      <vt:lpstr>Происхождение конфликтологии.</vt:lpstr>
      <vt:lpstr>Открытие виброизображения.</vt:lpstr>
      <vt:lpstr>Первый русский учебник по конфликтологии и первые виброизображения появились примерно  в одно время, около 20 лет назад. </vt:lpstr>
      <vt:lpstr>Прошло 20 лет. Достижения российской конфликтологии и технологии виброизображения.</vt:lpstr>
      <vt:lpstr>Что сделано за 20 лет </vt:lpstr>
      <vt:lpstr>Преимущества технологии виброизображения</vt:lpstr>
      <vt:lpstr>Применение виброизображения</vt:lpstr>
      <vt:lpstr>Разве не очевидно, что у конфликтологов (учителей, воспитателей) должен возникнуть интерес  к внедрению технологии виброизображения в свою деятельность? </vt:lpstr>
      <vt:lpstr>Почему конфликтологи, особенно практики, должны  стремиться применять технологию виброизображения?</vt:lpstr>
      <vt:lpstr>Применение технологии виброизображения обеспечивает более полное выполнение принципа междисциплинарности.</vt:lpstr>
      <vt:lpstr> В каких областях конфликтологии наиболее перспективно применение технологии виброизображения? Ответ очевиден.  </vt:lpstr>
      <vt:lpstr>Применение технологии виброизображения обеспечивает более полное выполнение принципа личностного подхода </vt:lpstr>
      <vt:lpstr>Кто знает, что понятие «множественный интеллект» уже используется в конфликтологии? </vt:lpstr>
      <vt:lpstr>В каких областях конфликтологии наиболее перспективно применение технологии виброизображения? Ответ очевиден. </vt:lpstr>
      <vt:lpstr>Применение технологии виброизображения обеспечивает более полное выполнение принципа поиска скрытого содержания конфликта </vt:lpstr>
      <vt:lpstr>В каких областях конфликтологии наиболее перспективно применение технологии виброизображения? </vt:lpstr>
      <vt:lpstr>В каких областях конфликтологии наиболее перспективно применение технологии виброизображения? </vt:lpstr>
      <vt:lpstr>Применение технологии виброизображения в преподавании конфликтологии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Георгий</cp:lastModifiedBy>
  <cp:revision>168</cp:revision>
  <dcterms:created xsi:type="dcterms:W3CDTF">2019-11-12T09:34:13Z</dcterms:created>
  <dcterms:modified xsi:type="dcterms:W3CDTF">2019-11-14T10:53:25Z</dcterms:modified>
</cp:coreProperties>
</file>